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5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6" r:id="rId3"/>
    <p:sldId id="281" r:id="rId4"/>
    <p:sldId id="298" r:id="rId5"/>
    <p:sldId id="287" r:id="rId6"/>
    <p:sldId id="296" r:id="rId7"/>
    <p:sldId id="273" r:id="rId8"/>
    <p:sldId id="295" r:id="rId9"/>
    <p:sldId id="284" r:id="rId10"/>
    <p:sldId id="313" r:id="rId11"/>
    <p:sldId id="314" r:id="rId12"/>
    <p:sldId id="308" r:id="rId13"/>
    <p:sldId id="270" r:id="rId14"/>
    <p:sldId id="309" r:id="rId15"/>
    <p:sldId id="310" r:id="rId16"/>
    <p:sldId id="311" r:id="rId17"/>
    <p:sldId id="290" r:id="rId18"/>
    <p:sldId id="300" r:id="rId19"/>
    <p:sldId id="315" r:id="rId2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/>
  </p:cmAuthor>
  <p:cmAuthor id="2" name="Caroline Bogliotti" initials="CB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6BA"/>
    <a:srgbClr val="ABD417"/>
    <a:srgbClr val="CFB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6" autoAdjust="0"/>
    <p:restoredTop sz="74510" autoAdjust="0"/>
  </p:normalViewPr>
  <p:slideViewPr>
    <p:cSldViewPr snapToGrid="0" snapToObjects="1">
      <p:cViewPr>
        <p:scale>
          <a:sx n="85" d="100"/>
          <a:sy n="85" d="100"/>
        </p:scale>
        <p:origin x="-1072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1E9E0-D0E7-944D-8E1F-7CE3695924D9}" type="datetime1">
              <a:rPr lang="fr-FR" smtClean="0"/>
              <a:t>20/11/18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5EAE8-978F-9346-BF77-33C15D72F2A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9229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CCAE3-3251-A342-9C63-BB6CAF0AB14B}" type="datetime1">
              <a:rPr lang="fr-FR" smtClean="0"/>
              <a:t>20/11/18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6A795-A1A7-D74E-8468-495D0F4F33F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9239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</a:t>
            </a:r>
            <a:r>
              <a:rPr lang="en-GB" sz="2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I’m talking on designing of a new sentence repetition task T in LSF</a:t>
            </a:r>
          </a:p>
          <a:p>
            <a:r>
              <a:rPr lang="en-GB" sz="2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propose a new approach to assess LSF abilities.</a:t>
            </a:r>
          </a:p>
          <a:p>
            <a:r>
              <a:rPr lang="fr-FR" sz="2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fr-FR" sz="24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fr-FR" sz="2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24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2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24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conducted</a:t>
            </a:r>
            <a:r>
              <a:rPr lang="fr-FR" sz="2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collaboration </a:t>
            </a:r>
            <a:r>
              <a:rPr lang="fr-FR" sz="24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wirf</a:t>
            </a:r>
            <a:r>
              <a:rPr lang="fr-FR" sz="2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24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Frederic</a:t>
            </a:r>
            <a:r>
              <a:rPr lang="fr-FR" sz="2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24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Isel</a:t>
            </a:r>
            <a:r>
              <a:rPr lang="fr-FR" sz="2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AMO, and all </a:t>
            </a:r>
            <a:r>
              <a:rPr lang="fr-FR" sz="24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partners</a:t>
            </a:r>
            <a:r>
              <a:rPr lang="fr-FR" sz="2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24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SignMEt</a:t>
            </a:r>
            <a:r>
              <a:rPr lang="fr-FR" sz="2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Project. </a:t>
            </a:r>
            <a:endParaRPr lang="en-GB" sz="2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2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2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task has been created during the European </a:t>
            </a:r>
            <a:r>
              <a:rPr lang="en-GB" sz="2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SignMEt</a:t>
            </a:r>
            <a:r>
              <a:rPr lang="en-GB" sz="2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Project.</a:t>
            </a:r>
            <a:r>
              <a:rPr lang="fr-FR" sz="2400" dirty="0" smtClean="0">
                <a:effectLst/>
              </a:rPr>
              <a:t> 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75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decided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cut</a:t>
            </a:r>
            <a:r>
              <a:rPr lang="fr-FR" baseline="0" dirty="0" smtClean="0"/>
              <a:t> off the population in </a:t>
            </a:r>
            <a:r>
              <a:rPr lang="fr-FR" baseline="0" dirty="0" err="1" smtClean="0"/>
              <a:t>several</a:t>
            </a:r>
            <a:r>
              <a:rPr lang="fr-FR" baseline="0" dirty="0" smtClean="0"/>
              <a:t> groups</a:t>
            </a:r>
          </a:p>
          <a:p>
            <a:r>
              <a:rPr lang="fr-FR" baseline="0" dirty="0" smtClean="0"/>
              <a:t>First in AOA, and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a group of </a:t>
            </a:r>
            <a:r>
              <a:rPr lang="fr-FR" baseline="0" dirty="0" err="1" smtClean="0"/>
              <a:t>ntive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signers</a:t>
            </a:r>
            <a:r>
              <a:rPr lang="fr-FR" baseline="0" dirty="0" smtClean="0"/>
              <a:t> and a group of </a:t>
            </a:r>
            <a:r>
              <a:rPr lang="fr-FR" baseline="0" dirty="0" err="1" smtClean="0"/>
              <a:t>late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signers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For </a:t>
            </a:r>
            <a:r>
              <a:rPr lang="fr-FR" baseline="0" dirty="0" err="1" smtClean="0"/>
              <a:t>each</a:t>
            </a:r>
            <a:r>
              <a:rPr lang="fr-FR" baseline="0" dirty="0" smtClean="0"/>
              <a:t> group,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made </a:t>
            </a:r>
            <a:r>
              <a:rPr lang="fr-FR" baseline="0" dirty="0" err="1" smtClean="0"/>
              <a:t>age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chronological</a:t>
            </a:r>
            <a:r>
              <a:rPr lang="fr-FR" baseline="0" dirty="0" smtClean="0"/>
              <a:t> groups </a:t>
            </a:r>
          </a:p>
          <a:p>
            <a:endParaRPr lang="fr-FR" baseline="0" dirty="0" smtClean="0"/>
          </a:p>
          <a:p>
            <a:r>
              <a:rPr lang="fr-FR" baseline="0" dirty="0" smtClean="0"/>
              <a:t>So </a:t>
            </a:r>
            <a:r>
              <a:rPr lang="fr-FR" baseline="0" dirty="0" err="1" smtClean="0"/>
              <a:t>before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anaulss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results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expected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differences</a:t>
            </a:r>
            <a:r>
              <a:rPr lang="fr-FR" baseline="0" dirty="0" smtClean="0"/>
              <a:t> on : </a:t>
            </a:r>
            <a:r>
              <a:rPr lang="fr-FR" baseline="0" dirty="0" err="1" smtClean="0"/>
              <a:t>general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repetition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abiblites</a:t>
            </a:r>
            <a:r>
              <a:rPr lang="fr-FR" baseline="0" dirty="0" smtClean="0"/>
              <a:t> </a:t>
            </a:r>
          </a:p>
          <a:p>
            <a:endParaRPr lang="fr-FR" baseline="0" dirty="0" smtClean="0"/>
          </a:p>
          <a:p>
            <a:r>
              <a:rPr lang="fr-FR" baseline="0" dirty="0" smtClean="0"/>
              <a:t>And as </a:t>
            </a:r>
            <a:r>
              <a:rPr lang="fr-FR" baseline="0" dirty="0" err="1" smtClean="0"/>
              <a:t>previous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studies</a:t>
            </a:r>
            <a:r>
              <a:rPr lang="fr-FR" baseline="0" dirty="0" smtClean="0"/>
              <a:t> on SL </a:t>
            </a:r>
            <a:r>
              <a:rPr lang="fr-FR" baseline="0" dirty="0" err="1" smtClean="0"/>
              <a:t>repetition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measure</a:t>
            </a:r>
            <a:r>
              <a:rPr lang="fr-FR" baseline="0" dirty="0" smtClean="0"/>
              <a:t> lexical </a:t>
            </a:r>
            <a:r>
              <a:rPr lang="fr-FR" baseline="0" dirty="0" err="1" smtClean="0"/>
              <a:t>errors</a:t>
            </a:r>
            <a:r>
              <a:rPr lang="fr-FR" baseline="0" dirty="0" smtClean="0"/>
              <a:t> and types of </a:t>
            </a:r>
            <a:r>
              <a:rPr lang="fr-FR" baseline="0" dirty="0" err="1" smtClean="0"/>
              <a:t>errors</a:t>
            </a:r>
            <a:r>
              <a:rPr lang="fr-FR" baseline="0" dirty="0" smtClean="0"/>
              <a:t>)</a:t>
            </a:r>
          </a:p>
          <a:p>
            <a:r>
              <a:rPr lang="fr-FR" baseline="0" dirty="0" smtClean="0"/>
              <a:t>As as </a:t>
            </a:r>
            <a:r>
              <a:rPr lang="fr-FR" baseline="0" dirty="0" err="1" smtClean="0"/>
              <a:t>phonologicl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skills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predictive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link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later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language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abilities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wanted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evaluate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part</a:t>
            </a:r>
          </a:p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64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err="1" smtClean="0"/>
              <a:t>Regarding</a:t>
            </a:r>
            <a:r>
              <a:rPr lang="fr-FR" dirty="0" smtClean="0"/>
              <a:t> to the </a:t>
            </a:r>
            <a:r>
              <a:rPr lang="fr-FR" dirty="0" err="1" smtClean="0"/>
              <a:t>general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repetiion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abilities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observed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dirty="0" smtClean="0"/>
              <a:t>Native</a:t>
            </a:r>
            <a:r>
              <a:rPr lang="fr-FR" baseline="0" dirty="0" smtClean="0"/>
              <a:t> </a:t>
            </a:r>
            <a:r>
              <a:rPr lang="fr-FR" baseline="0" dirty="0" err="1"/>
              <a:t>signers</a:t>
            </a:r>
            <a:r>
              <a:rPr lang="fr-FR" baseline="0" dirty="0"/>
              <a:t> </a:t>
            </a:r>
            <a:r>
              <a:rPr lang="fr-FR" baseline="0" dirty="0" err="1"/>
              <a:t>succeeded</a:t>
            </a:r>
            <a:r>
              <a:rPr lang="fr-FR" baseline="0" dirty="0"/>
              <a:t> </a:t>
            </a:r>
            <a:r>
              <a:rPr lang="fr-FR" baseline="0" dirty="0" err="1"/>
              <a:t>generally</a:t>
            </a:r>
            <a:r>
              <a:rPr lang="fr-FR" baseline="0" dirty="0"/>
              <a:t> </a:t>
            </a:r>
            <a:r>
              <a:rPr lang="fr-FR" baseline="0" dirty="0" err="1"/>
              <a:t>better</a:t>
            </a:r>
            <a:r>
              <a:rPr lang="fr-FR" baseline="0" dirty="0"/>
              <a:t> in the SRT </a:t>
            </a:r>
            <a:r>
              <a:rPr lang="fr-FR" baseline="0" dirty="0" err="1"/>
              <a:t>than</a:t>
            </a:r>
            <a:r>
              <a:rPr lang="fr-FR" baseline="0" dirty="0"/>
              <a:t> </a:t>
            </a:r>
            <a:r>
              <a:rPr lang="fr-FR" baseline="0" dirty="0" err="1"/>
              <a:t>Late</a:t>
            </a:r>
            <a:r>
              <a:rPr lang="fr-FR" baseline="0" dirty="0"/>
              <a:t> </a:t>
            </a:r>
            <a:r>
              <a:rPr lang="fr-FR" baseline="0" dirty="0" err="1"/>
              <a:t>signers</a:t>
            </a:r>
            <a:r>
              <a:rPr lang="fr-FR" baseline="0" dirty="0"/>
              <a:t> = </a:t>
            </a:r>
            <a:r>
              <a:rPr lang="fr-FR" baseline="0" dirty="0" err="1"/>
              <a:t>they</a:t>
            </a:r>
            <a:r>
              <a:rPr lang="fr-FR" baseline="0" dirty="0"/>
              <a:t> </a:t>
            </a:r>
            <a:r>
              <a:rPr lang="fr-FR" baseline="0" dirty="0" err="1" smtClean="0"/>
              <a:t>repeated</a:t>
            </a:r>
            <a:r>
              <a:rPr lang="fr-FR" baseline="0" dirty="0" smtClean="0"/>
              <a:t> </a:t>
            </a:r>
            <a:r>
              <a:rPr lang="fr-FR" baseline="0" dirty="0" err="1"/>
              <a:t>significantly</a:t>
            </a:r>
            <a:r>
              <a:rPr lang="fr-FR" baseline="0" dirty="0"/>
              <a:t> more </a:t>
            </a:r>
            <a:r>
              <a:rPr lang="fr-FR" baseline="0" dirty="0" err="1" smtClean="0"/>
              <a:t>signs</a:t>
            </a:r>
            <a:r>
              <a:rPr lang="fr-FR" baseline="0" dirty="0" smtClean="0"/>
              <a:t>, </a:t>
            </a:r>
            <a:endParaRPr lang="fr-FR" baseline="0" dirty="0" smtClean="0"/>
          </a:p>
          <a:p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observe the effet of AGE, </a:t>
            </a:r>
            <a:r>
              <a:rPr lang="fr-FR" baseline="0" dirty="0" err="1" smtClean="0"/>
              <a:t>younger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children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outperfermed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orlder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ones</a:t>
            </a:r>
            <a:endParaRPr lang="fr-FR" baseline="0" dirty="0" smtClean="0"/>
          </a:p>
          <a:p>
            <a:r>
              <a:rPr lang="fr-FR" dirty="0" smtClean="0"/>
              <a:t>SURPRISINGLY,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older</a:t>
            </a:r>
            <a:r>
              <a:rPr lang="fr-FR" baseline="0" dirty="0" smtClean="0"/>
              <a:t> groups of </a:t>
            </a:r>
            <a:r>
              <a:rPr lang="fr-FR" baseline="0" dirty="0" err="1" smtClean="0"/>
              <a:t>signers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perform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equally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better</a:t>
            </a:r>
            <a:endParaRPr lang="fr-FR" dirty="0"/>
          </a:p>
          <a:p>
            <a:endParaRPr lang="fr-FR" baseline="0" dirty="0"/>
          </a:p>
          <a:p>
            <a:endParaRPr lang="fr-FR" baseline="0" dirty="0"/>
          </a:p>
          <a:p>
            <a:endParaRPr lang="fr-FR" baseline="0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337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In</a:t>
            </a:r>
            <a:r>
              <a:rPr lang="fr-FR" baseline="0" dirty="0" smtClean="0"/>
              <a:t> a second time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analysed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percentage</a:t>
            </a:r>
            <a:r>
              <a:rPr lang="fr-FR" baseline="0" dirty="0" smtClean="0"/>
              <a:t> of</a:t>
            </a:r>
            <a:r>
              <a:rPr lang="fr-FR" dirty="0" smtClean="0"/>
              <a:t> </a:t>
            </a:r>
            <a:r>
              <a:rPr lang="fr-FR" dirty="0" err="1" smtClean="0"/>
              <a:t>repeated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signs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errors</a:t>
            </a:r>
            <a:r>
              <a:rPr lang="fr-FR" baseline="0" dirty="0" smtClean="0"/>
              <a:t>,  </a:t>
            </a:r>
          </a:p>
          <a:p>
            <a:r>
              <a:rPr lang="fr-FR" dirty="0" smtClean="0"/>
              <a:t>Native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signers</a:t>
            </a:r>
            <a:r>
              <a:rPr lang="fr-FR" baseline="0" dirty="0" smtClean="0"/>
              <a:t> </a:t>
            </a:r>
            <a:r>
              <a:rPr lang="fr-FR" baseline="0" dirty="0" smtClean="0"/>
              <a:t>made </a:t>
            </a:r>
            <a:r>
              <a:rPr lang="fr-FR" baseline="0" dirty="0" err="1" smtClean="0"/>
              <a:t>less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errors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repeated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sign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comparison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late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signers</a:t>
            </a:r>
            <a:r>
              <a:rPr lang="fr-FR" baseline="0" dirty="0" smtClean="0"/>
              <a:t>  </a:t>
            </a:r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observed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same</a:t>
            </a:r>
            <a:r>
              <a:rPr lang="fr-FR" baseline="0" dirty="0" smtClean="0"/>
              <a:t> patterns of </a:t>
            </a:r>
            <a:r>
              <a:rPr lang="fr-FR" baseline="0" dirty="0" err="1" smtClean="0"/>
              <a:t>results</a:t>
            </a:r>
            <a:r>
              <a:rPr lang="fr-FR" baseline="0" dirty="0" smtClean="0"/>
              <a:t> for the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age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younger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signers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present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significant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lower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skills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comparison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older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ones</a:t>
            </a:r>
            <a:r>
              <a:rPr lang="fr-FR" baseline="0" dirty="0" smtClean="0"/>
              <a:t>.</a:t>
            </a:r>
            <a:endParaRPr lang="fr-FR" dirty="0" smtClean="0"/>
          </a:p>
          <a:p>
            <a:endParaRPr lang="fr-FR" dirty="0" smtClean="0"/>
          </a:p>
          <a:p>
            <a:endParaRPr lang="fr-FR" baseline="0" dirty="0" smtClean="0"/>
          </a:p>
          <a:p>
            <a:endParaRPr lang="fr-FR" baseline="0" dirty="0"/>
          </a:p>
          <a:p>
            <a:endParaRPr lang="fr-FR" baseline="0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337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 smtClean="0"/>
              <a:t>In addition</a:t>
            </a:r>
            <a:r>
              <a:rPr lang="en-GB" b="0" baseline="0" dirty="0" smtClean="0"/>
              <a:t> , as I said previously, we’re interested to investigate the rate and the types of errors.</a:t>
            </a:r>
            <a:endParaRPr lang="en-GB" b="0" dirty="0" smtClean="0"/>
          </a:p>
          <a:p>
            <a:endParaRPr lang="en-GB" b="0" dirty="0" smtClean="0"/>
          </a:p>
          <a:p>
            <a:r>
              <a:rPr lang="en-GB" b="0" dirty="0" smtClean="0"/>
              <a:t>We</a:t>
            </a:r>
            <a:r>
              <a:rPr lang="en-GB" b="0" baseline="0" dirty="0" smtClean="0"/>
              <a:t> </a:t>
            </a:r>
            <a:r>
              <a:rPr lang="en-GB" b="0" baseline="0" dirty="0"/>
              <a:t>can observe that late signers </a:t>
            </a:r>
            <a:r>
              <a:rPr lang="en-GB" b="1" baseline="0" dirty="0"/>
              <a:t>made significantly more lexical errors </a:t>
            </a:r>
            <a:r>
              <a:rPr lang="en-GB" b="0" baseline="0" dirty="0"/>
              <a:t>in their repetitions than native signers</a:t>
            </a:r>
          </a:p>
          <a:p>
            <a:r>
              <a:rPr lang="en-GB" b="0" baseline="0" dirty="0" smtClean="0"/>
              <a:t>Younger </a:t>
            </a:r>
            <a:r>
              <a:rPr lang="en-GB" b="0" baseline="0" dirty="0" smtClean="0"/>
              <a:t>children </a:t>
            </a:r>
            <a:r>
              <a:rPr lang="en-GB" b="0" baseline="0" dirty="0" smtClean="0"/>
              <a:t>made more errors </a:t>
            </a:r>
            <a:r>
              <a:rPr lang="en-GB" b="0" baseline="0" dirty="0"/>
              <a:t>than </a:t>
            </a:r>
            <a:r>
              <a:rPr lang="en-GB" b="0" baseline="0" dirty="0" smtClean="0"/>
              <a:t>older </a:t>
            </a:r>
            <a:r>
              <a:rPr lang="en-GB" b="0" baseline="0" dirty="0"/>
              <a:t>ones</a:t>
            </a:r>
            <a:r>
              <a:rPr lang="en-GB" b="0" baseline="0" dirty="0" smtClean="0"/>
              <a:t>.</a:t>
            </a:r>
          </a:p>
          <a:p>
            <a:endParaRPr lang="en-GB" b="0" baseline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671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baseline="0" dirty="0" smtClean="0"/>
              <a:t>More fine grained analysis </a:t>
            </a:r>
            <a:r>
              <a:rPr lang="en-GB" b="0" baseline="0" dirty="0" err="1" smtClean="0"/>
              <a:t>allowzd</a:t>
            </a:r>
            <a:r>
              <a:rPr lang="en-GB" b="0" baseline="0" dirty="0" smtClean="0"/>
              <a:t> us to see that in most case, the </a:t>
            </a:r>
            <a:r>
              <a:rPr lang="en-GB" b="0" baseline="0" dirty="0"/>
              <a:t>error was on the the target sign. </a:t>
            </a:r>
            <a:endParaRPr lang="en-GB" b="0" baseline="0" dirty="0" smtClean="0"/>
          </a:p>
          <a:p>
            <a:r>
              <a:rPr lang="en-GB" b="0" baseline="0" dirty="0" smtClean="0"/>
              <a:t>We </a:t>
            </a:r>
            <a:r>
              <a:rPr lang="en-GB" b="0" baseline="0" dirty="0"/>
              <a:t>observed rare cases of regionalism or substitutions</a:t>
            </a:r>
            <a:r>
              <a:rPr lang="en-GB" b="0" baseline="0" dirty="0" smtClean="0"/>
              <a:t>. We have a </a:t>
            </a:r>
            <a:r>
              <a:rPr lang="en-GB" b="0" baseline="0" dirty="0" err="1" smtClean="0"/>
              <a:t>signigication</a:t>
            </a:r>
            <a:r>
              <a:rPr lang="en-GB" b="0" baseline="0" dirty="0" smtClean="0"/>
              <a:t> effect on AOA.</a:t>
            </a:r>
          </a:p>
          <a:p>
            <a:r>
              <a:rPr lang="en-GB" b="0" baseline="0" dirty="0" smtClean="0"/>
              <a:t>One </a:t>
            </a:r>
            <a:r>
              <a:rPr lang="en-GB" b="0" baseline="0" dirty="0" err="1" smtClean="0"/>
              <a:t>frist</a:t>
            </a:r>
            <a:r>
              <a:rPr lang="en-GB" b="0" baseline="0" dirty="0" smtClean="0"/>
              <a:t> explanation could be that, when we tested the native </a:t>
            </a:r>
            <a:r>
              <a:rPr lang="en-GB" b="0" baseline="0" dirty="0" err="1" smtClean="0"/>
              <a:t>childre</a:t>
            </a:r>
            <a:r>
              <a:rPr lang="en-GB" b="0" baseline="0" dirty="0" smtClean="0"/>
              <a:t>, we gone to the south of France and they </a:t>
            </a:r>
            <a:r>
              <a:rPr lang="en-GB" b="0" baseline="0" dirty="0" err="1" smtClean="0"/>
              <a:t>procuded</a:t>
            </a:r>
            <a:r>
              <a:rPr lang="en-GB" b="0" baseline="0" dirty="0" smtClean="0"/>
              <a:t> several regionalism</a:t>
            </a:r>
          </a:p>
          <a:p>
            <a:r>
              <a:rPr lang="en-GB" b="0" baseline="0" dirty="0" smtClean="0"/>
              <a:t>And we observed</a:t>
            </a:r>
            <a:endParaRPr lang="en-GB" b="0" baseline="0" dirty="0"/>
          </a:p>
          <a:p>
            <a:endParaRPr lang="en-GB" b="0" dirty="0"/>
          </a:p>
          <a:p>
            <a:endParaRPr lang="fr-FR" sz="120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671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Regarding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phonological errors, Native signers made significantly fewer phonological errors than late ones.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frozen signs constitute the great majority of signs to repeat, phonological errors concern mostly frozen signs.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694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last Consistently 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previous literature, two phonological parameters 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significantly 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failed : movement and handshape. Location is well </a:t>
            </a:r>
            <a:r>
              <a:rPr lang="en-GB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masterded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whatever the AOA and the CA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observed a marginal effect of AOA.</a:t>
            </a:r>
            <a:endParaRPr lang="en-GB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694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re</a:t>
            </a:r>
            <a:r>
              <a:rPr lang="fr-FR" dirty="0" smtClean="0"/>
              <a:t> </a:t>
            </a:r>
            <a:r>
              <a:rPr lang="fr-FR" dirty="0" err="1" smtClean="0"/>
              <a:t>happu</a:t>
            </a:r>
            <a:r>
              <a:rPr lang="fr-FR" dirty="0" smtClean="0"/>
              <a:t> </a:t>
            </a:r>
            <a:r>
              <a:rPr lang="fr-FR" dirty="0" err="1" smtClean="0"/>
              <a:t>becaise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adpatation</a:t>
            </a:r>
            <a:r>
              <a:rPr lang="fr-FR" baseline="0" dirty="0" smtClean="0"/>
              <a:t> of BSL SRT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successful</a:t>
            </a:r>
            <a:endParaRPr lang="fr-FR" dirty="0" smtClean="0"/>
          </a:p>
          <a:p>
            <a:r>
              <a:rPr lang="en-GB" sz="1200" dirty="0" smtClean="0">
                <a:latin typeface="Century Gothic"/>
                <a:cs typeface="Century Gothic"/>
              </a:rPr>
              <a:t>The SRT in LSF highlights differences in repetition abilities between native and late LSF signers </a:t>
            </a:r>
            <a:r>
              <a:rPr lang="en-GB" sz="1200" dirty="0" smtClean="0">
                <a:latin typeface="Century Gothic"/>
                <a:cs typeface="Century Gothic"/>
              </a:rPr>
              <a:t>, </a:t>
            </a:r>
          </a:p>
          <a:p>
            <a:r>
              <a:rPr lang="en-GB" sz="1200" dirty="0" smtClean="0">
                <a:latin typeface="Century Gothic"/>
                <a:cs typeface="Century Gothic"/>
              </a:rPr>
              <a:t>This means</a:t>
            </a:r>
            <a:r>
              <a:rPr lang="en-GB" sz="1200" baseline="0" dirty="0" smtClean="0">
                <a:latin typeface="Century Gothic"/>
                <a:cs typeface="Century Gothic"/>
              </a:rPr>
              <a:t> that SRT can capture the </a:t>
            </a:r>
            <a:r>
              <a:rPr lang="en-GB" sz="1200" baseline="0" dirty="0" err="1" smtClean="0">
                <a:latin typeface="Century Gothic"/>
                <a:cs typeface="Century Gothic"/>
              </a:rPr>
              <a:t>influenes</a:t>
            </a:r>
            <a:r>
              <a:rPr lang="en-GB" sz="1200" baseline="0" dirty="0" smtClean="0">
                <a:latin typeface="Century Gothic"/>
                <a:cs typeface="Century Gothic"/>
              </a:rPr>
              <a:t> of the factor as AOA, </a:t>
            </a:r>
            <a:r>
              <a:rPr lang="en-GB" sz="1200" baseline="0" dirty="0" err="1" smtClean="0">
                <a:latin typeface="Century Gothic"/>
                <a:cs typeface="Century Gothic"/>
              </a:rPr>
              <a:t>LoE</a:t>
            </a:r>
            <a:r>
              <a:rPr lang="en-GB" sz="1200" baseline="0" dirty="0" smtClean="0">
                <a:latin typeface="Century Gothic"/>
                <a:cs typeface="Century Gothic"/>
              </a:rPr>
              <a:t> , age.</a:t>
            </a:r>
            <a:endParaRPr lang="en-GB" sz="12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GB" sz="1200" dirty="0" smtClean="0">
              <a:latin typeface="Century Gothic"/>
              <a:cs typeface="Century Gothic"/>
            </a:endParaRPr>
          </a:p>
          <a:p>
            <a:r>
              <a:rPr lang="en-GB" sz="1200" dirty="0" smtClean="0">
                <a:latin typeface="Century Gothic"/>
                <a:cs typeface="Century Gothic"/>
              </a:rPr>
              <a:t>We</a:t>
            </a:r>
            <a:r>
              <a:rPr lang="en-GB" sz="1200" baseline="0" dirty="0" smtClean="0">
                <a:latin typeface="Century Gothic"/>
                <a:cs typeface="Century Gothic"/>
              </a:rPr>
              <a:t> replicate</a:t>
            </a:r>
            <a:r>
              <a:rPr lang="en-GB" sz="1200" dirty="0" smtClean="0">
                <a:latin typeface="Century Gothic"/>
                <a:cs typeface="Century Gothic"/>
              </a:rPr>
              <a:t> </a:t>
            </a:r>
            <a:r>
              <a:rPr lang="en-GB" sz="1200" dirty="0" smtClean="0">
                <a:latin typeface="Century Gothic"/>
                <a:cs typeface="Century Gothic"/>
              </a:rPr>
              <a:t>previous results showing </a:t>
            </a:r>
            <a:r>
              <a:rPr lang="en-GB" sz="1200" b="1" dirty="0" smtClean="0">
                <a:latin typeface="Century Gothic"/>
                <a:cs typeface="Century Gothic"/>
              </a:rPr>
              <a:t>that movement and handshape are the most complex </a:t>
            </a:r>
            <a:r>
              <a:rPr lang="en-GB" sz="1200" dirty="0" smtClean="0">
                <a:latin typeface="Century Gothic"/>
                <a:cs typeface="Century Gothic"/>
              </a:rPr>
              <a:t>phonological parameters to acquire. Location is mastered </a:t>
            </a:r>
            <a:r>
              <a:rPr lang="en-GB" sz="1200" dirty="0" smtClean="0">
                <a:latin typeface="Century Gothic"/>
                <a:cs typeface="Century Gothic"/>
              </a:rPr>
              <a:t>early</a:t>
            </a:r>
          </a:p>
          <a:p>
            <a:endParaRPr lang="en-GB" sz="1200" dirty="0" smtClean="0">
              <a:latin typeface="Century Gothic"/>
              <a:cs typeface="Century Gothic"/>
            </a:endParaRPr>
          </a:p>
          <a:p>
            <a:r>
              <a:rPr lang="en-GB" sz="1200" dirty="0" smtClean="0">
                <a:latin typeface="Century Gothic"/>
                <a:cs typeface="Century Gothic"/>
              </a:rPr>
              <a:t>We can advance an</a:t>
            </a:r>
            <a:r>
              <a:rPr lang="en-GB" sz="1200" baseline="0" dirty="0" smtClean="0">
                <a:latin typeface="Century Gothic"/>
                <a:cs typeface="Century Gothic"/>
              </a:rPr>
              <a:t>d usage based </a:t>
            </a:r>
            <a:r>
              <a:rPr lang="en-GB" sz="1200" baseline="0" dirty="0" err="1" smtClean="0">
                <a:latin typeface="Century Gothic"/>
                <a:cs typeface="Century Gothic"/>
              </a:rPr>
              <a:t>explantion</a:t>
            </a:r>
            <a:endParaRPr lang="en-GB" sz="1200" dirty="0" smtClean="0">
              <a:latin typeface="Century Gothic"/>
              <a:cs typeface="Century Gothic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329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In the future,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 to do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qualitative </a:t>
            </a:r>
            <a:r>
              <a:rPr lang="fr-FR" baseline="0" dirty="0" err="1" smtClean="0"/>
              <a:t>analysis</a:t>
            </a:r>
            <a:r>
              <a:rPr lang="fr-FR" baseline="0" dirty="0" smtClean="0"/>
              <a:t>, as </a:t>
            </a:r>
            <a:r>
              <a:rPr lang="fr-FR" baseline="0" dirty="0" err="1" smtClean="0"/>
              <a:t>measure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phoetic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complexity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signs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failed</a:t>
            </a:r>
            <a:endParaRPr lang="fr-FR" baseline="0" dirty="0" smtClean="0"/>
          </a:p>
          <a:p>
            <a:r>
              <a:rPr lang="fr-FR" baseline="0" dirty="0" smtClean="0"/>
              <a:t>Or </a:t>
            </a:r>
            <a:r>
              <a:rPr lang="fr-FR" baseline="0" dirty="0" err="1" smtClean="0"/>
              <a:t>measure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sign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stream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signers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seems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slowed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production</a:t>
            </a:r>
          </a:p>
          <a:p>
            <a:endParaRPr lang="fr-FR" dirty="0" smtClean="0"/>
          </a:p>
          <a:p>
            <a:r>
              <a:rPr lang="en-GB" sz="1200" dirty="0" err="1" smtClean="0">
                <a:latin typeface="Century Gothic"/>
                <a:cs typeface="Century Gothic"/>
              </a:rPr>
              <a:t>Iothe</a:t>
            </a:r>
            <a:r>
              <a:rPr lang="en-GB" sz="1200" baseline="0" dirty="0" err="1" smtClean="0">
                <a:latin typeface="Century Gothic"/>
                <a:cs typeface="Century Gothic"/>
              </a:rPr>
              <a:t>r</a:t>
            </a:r>
            <a:r>
              <a:rPr lang="en-GB" sz="1200" baseline="0" dirty="0" smtClean="0">
                <a:latin typeface="Century Gothic"/>
                <a:cs typeface="Century Gothic"/>
              </a:rPr>
              <a:t> </a:t>
            </a:r>
            <a:r>
              <a:rPr lang="en-GB" sz="1200" dirty="0" smtClean="0">
                <a:latin typeface="Century Gothic"/>
                <a:cs typeface="Century Gothic"/>
              </a:rPr>
              <a:t>Further investigation could be run on SLI children in order to assess the </a:t>
            </a:r>
            <a:r>
              <a:rPr lang="en-GB" sz="1200" b="1" dirty="0" smtClean="0">
                <a:latin typeface="Century Gothic"/>
                <a:cs typeface="Century Gothic"/>
              </a:rPr>
              <a:t>screening power </a:t>
            </a:r>
            <a:r>
              <a:rPr lang="en-GB" sz="1200" dirty="0" smtClean="0">
                <a:latin typeface="Century Gothic"/>
                <a:cs typeface="Century Gothic"/>
              </a:rPr>
              <a:t>of SRT.</a:t>
            </a:r>
          </a:p>
          <a:p>
            <a:pPr marL="0" indent="0">
              <a:buNone/>
            </a:pPr>
            <a:endParaRPr lang="en-GB" sz="1200" dirty="0" smtClean="0">
              <a:latin typeface="Century Gothic"/>
              <a:cs typeface="Century Gothic"/>
            </a:endParaRPr>
          </a:p>
          <a:p>
            <a:r>
              <a:rPr lang="en-GB" sz="1200" dirty="0" smtClean="0">
                <a:latin typeface="Century Gothic"/>
                <a:cs typeface="Century Gothic"/>
              </a:rPr>
              <a:t>We have to </a:t>
            </a:r>
            <a:r>
              <a:rPr lang="en-GB" sz="1200" dirty="0" err="1" smtClean="0">
                <a:latin typeface="Century Gothic"/>
                <a:cs typeface="Century Gothic"/>
              </a:rPr>
              <a:t>determnie</a:t>
            </a:r>
            <a:r>
              <a:rPr lang="en-GB" sz="1200" dirty="0" smtClean="0">
                <a:latin typeface="Century Gothic"/>
                <a:cs typeface="Century Gothic"/>
              </a:rPr>
              <a:t> if SR </a:t>
            </a:r>
            <a:r>
              <a:rPr lang="en-GB" sz="1200" b="1" dirty="0" smtClean="0">
                <a:latin typeface="Century Gothic"/>
                <a:cs typeface="Century Gothic"/>
              </a:rPr>
              <a:t>abilities predictive </a:t>
            </a:r>
            <a:r>
              <a:rPr lang="en-GB" sz="1200" dirty="0" smtClean="0">
                <a:latin typeface="Century Gothic"/>
                <a:cs typeface="Century Gothic"/>
              </a:rPr>
              <a:t>of other language skills ? Maybe</a:t>
            </a:r>
            <a:r>
              <a:rPr lang="en-GB" sz="1200" baseline="0" dirty="0" smtClean="0">
                <a:latin typeface="Century Gothic"/>
                <a:cs typeface="Century Gothic"/>
              </a:rPr>
              <a:t> the next communication will answer  this question .</a:t>
            </a:r>
            <a:endParaRPr lang="en-GB" sz="1200" dirty="0" smtClean="0">
              <a:latin typeface="Century Gothic"/>
              <a:cs typeface="Century Gothic"/>
            </a:endParaRP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329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In the future,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 to do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qualitative </a:t>
            </a:r>
            <a:r>
              <a:rPr lang="fr-FR" baseline="0" dirty="0" err="1" smtClean="0"/>
              <a:t>analysis</a:t>
            </a:r>
            <a:r>
              <a:rPr lang="fr-FR" baseline="0" dirty="0" smtClean="0"/>
              <a:t>, as </a:t>
            </a:r>
            <a:r>
              <a:rPr lang="fr-FR" baseline="0" dirty="0" err="1" smtClean="0"/>
              <a:t>measure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phoetic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complexity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signs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failed</a:t>
            </a:r>
            <a:endParaRPr lang="fr-FR" baseline="0" dirty="0" smtClean="0"/>
          </a:p>
          <a:p>
            <a:r>
              <a:rPr lang="fr-FR" baseline="0" dirty="0" smtClean="0"/>
              <a:t>Or </a:t>
            </a:r>
            <a:r>
              <a:rPr lang="fr-FR" baseline="0" dirty="0" err="1" smtClean="0"/>
              <a:t>measure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sign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stream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signers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seems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slowed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production</a:t>
            </a:r>
          </a:p>
          <a:p>
            <a:endParaRPr lang="fr-FR" dirty="0" smtClean="0"/>
          </a:p>
          <a:p>
            <a:r>
              <a:rPr lang="en-GB" sz="1200" dirty="0" smtClean="0">
                <a:latin typeface="Century Gothic"/>
                <a:cs typeface="Century Gothic"/>
              </a:rPr>
              <a:t>Further investigation could be run on SLI children in order to assess the </a:t>
            </a:r>
            <a:r>
              <a:rPr lang="en-GB" sz="1200" b="1" dirty="0" smtClean="0">
                <a:latin typeface="Century Gothic"/>
                <a:cs typeface="Century Gothic"/>
              </a:rPr>
              <a:t>screening power </a:t>
            </a:r>
            <a:r>
              <a:rPr lang="en-GB" sz="1200" dirty="0" smtClean="0">
                <a:latin typeface="Century Gothic"/>
                <a:cs typeface="Century Gothic"/>
              </a:rPr>
              <a:t>of SRT.</a:t>
            </a:r>
          </a:p>
          <a:p>
            <a:pPr marL="0" indent="0">
              <a:buNone/>
            </a:pPr>
            <a:endParaRPr lang="en-GB" sz="1200" dirty="0" smtClean="0">
              <a:latin typeface="Century Gothic"/>
              <a:cs typeface="Century Gothic"/>
            </a:endParaRPr>
          </a:p>
          <a:p>
            <a:r>
              <a:rPr lang="en-GB" sz="1200" dirty="0" smtClean="0">
                <a:latin typeface="Century Gothic"/>
                <a:cs typeface="Century Gothic"/>
              </a:rPr>
              <a:t>We have to </a:t>
            </a:r>
            <a:r>
              <a:rPr lang="en-GB" sz="1200" dirty="0" err="1" smtClean="0">
                <a:latin typeface="Century Gothic"/>
                <a:cs typeface="Century Gothic"/>
              </a:rPr>
              <a:t>determnie</a:t>
            </a:r>
            <a:r>
              <a:rPr lang="en-GB" sz="1200" dirty="0" smtClean="0">
                <a:latin typeface="Century Gothic"/>
                <a:cs typeface="Century Gothic"/>
              </a:rPr>
              <a:t> if SR </a:t>
            </a:r>
            <a:r>
              <a:rPr lang="en-GB" sz="1200" b="1" dirty="0" smtClean="0">
                <a:latin typeface="Century Gothic"/>
                <a:cs typeface="Century Gothic"/>
              </a:rPr>
              <a:t>abilities predictive </a:t>
            </a:r>
            <a:r>
              <a:rPr lang="en-GB" sz="1200" dirty="0" smtClean="0">
                <a:latin typeface="Century Gothic"/>
                <a:cs typeface="Century Gothic"/>
              </a:rPr>
              <a:t>of other language skills ? Maybe</a:t>
            </a:r>
            <a:r>
              <a:rPr lang="en-GB" sz="1200" baseline="0" dirty="0" smtClean="0">
                <a:latin typeface="Century Gothic"/>
                <a:cs typeface="Century Gothic"/>
              </a:rPr>
              <a:t> the next communication will answer  this question .</a:t>
            </a:r>
            <a:endParaRPr lang="en-GB" sz="1200" dirty="0" smtClean="0">
              <a:latin typeface="Century Gothic"/>
              <a:cs typeface="Century Gothic"/>
            </a:endParaRP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observed a significant difference in the repetition of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ominant Hand Classifier, suggesting that native children made less errors that late ones, and older that youngers,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contrast, Frozen Sign and ND classifier are phonologically failed in the way for all populations.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conclude that native signers are better skilled in the production of dominant classifier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Classifier are closed class of signs,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produced more frequently this type of structures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different referents.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 C = </a:t>
            </a:r>
            <a:r>
              <a:rPr lang="en-GB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effet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AOA et AC = faire </a:t>
            </a:r>
            <a:r>
              <a:rPr lang="en-GB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graphique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GB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ces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effet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effect for FS and non D H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</a:t>
            </a:r>
            <a:r>
              <a:rPr lang="en-GB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GB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veut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dire </a:t>
            </a:r>
            <a:r>
              <a:rPr lang="en-GB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sans </a:t>
            </a:r>
            <a:r>
              <a:rPr lang="en-GB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dotue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cela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reglete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GB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effets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morphosyntaxiques</a:t>
            </a:r>
            <a:endParaRPr lang="en-GB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32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litterature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psycholinguistic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lot of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SRT in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abilites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Vocal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Sentence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Repetition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good estimation of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processing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have been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populations : native speakers, </a:t>
            </a:r>
            <a:r>
              <a:rPr lang="mr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fr-F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technical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to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easy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quick to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------------------</a:t>
            </a:r>
          </a:p>
          <a:p>
            <a:endParaRPr lang="fr-F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955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recently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SL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repetition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been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measiure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ability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deaf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people.</a:t>
            </a:r>
          </a:p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have been used in ASL and BSL, and 4 others languages. The last 4 tasks have been elaborated during the European project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SignMET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BUT,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SRT in LSF, and in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precisely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  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battery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SL, 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SRT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181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pressent SRT, let me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state of art of LSF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LSf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attempts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tests but none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sufficiently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reliable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TELSF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 to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difficult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score; 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adaptati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for the LSF receptive skills test. 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Hovewer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these tests enabled us to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hightlight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constraints and difficulties we meet when we adapted a language test.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our goal is to fill this gap by providing a first screening tool in LSF used in all people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who working with deaf people.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want to create and assessment which takes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 account the specificities of deaf populations</a:t>
            </a:r>
            <a:r>
              <a:rPr lang="fr-FR" dirty="0" smtClean="0">
                <a:effectLst/>
              </a:rPr>
              <a:t> i</a:t>
            </a:r>
            <a:r>
              <a:rPr lang="en-GB" sz="1200" dirty="0" smtClean="0">
                <a:latin typeface="Century Gothic"/>
                <a:cs typeface="Century Gothic"/>
              </a:rPr>
              <a:t>n order to capture the influences of the following factors</a:t>
            </a:r>
            <a:endParaRPr lang="en-GB" sz="1200" b="1" dirty="0" smtClean="0">
              <a:latin typeface="Century Gothic"/>
              <a:cs typeface="Century Gothic"/>
            </a:endParaRPr>
          </a:p>
          <a:p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181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for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inspired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an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exisiting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SRT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group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deaf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linguists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linguistic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cultural adaptation.</a:t>
            </a:r>
          </a:p>
          <a:p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end of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materiel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constitu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20 sentences,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varying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complexity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SRT was relatively short in time, approximately 10 minutes long. </a:t>
            </a:r>
          </a:p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937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>
              <a:solidFill>
                <a:schemeClr val="tx1"/>
              </a:solidFill>
            </a:endParaRPr>
          </a:p>
          <a:p>
            <a:r>
              <a:rPr lang="fr-FR" baseline="0" dirty="0" smtClean="0">
                <a:solidFill>
                  <a:schemeClr val="tx1"/>
                </a:solidFill>
              </a:rPr>
              <a:t>So </a:t>
            </a:r>
            <a:r>
              <a:rPr lang="fr-FR" baseline="0" dirty="0" err="1" smtClean="0">
                <a:solidFill>
                  <a:schemeClr val="tx1"/>
                </a:solidFill>
              </a:rPr>
              <a:t>here</a:t>
            </a:r>
            <a:r>
              <a:rPr lang="fr-FR" baseline="0" dirty="0" smtClean="0">
                <a:solidFill>
                  <a:schemeClr val="tx1"/>
                </a:solidFill>
              </a:rPr>
              <a:t> </a:t>
            </a:r>
            <a:r>
              <a:rPr lang="fr-FR" baseline="0" dirty="0" err="1" smtClean="0">
                <a:solidFill>
                  <a:schemeClr val="tx1"/>
                </a:solidFill>
              </a:rPr>
              <a:t>you’ll</a:t>
            </a:r>
            <a:r>
              <a:rPr lang="fr-FR" baseline="0" dirty="0" smtClean="0">
                <a:solidFill>
                  <a:schemeClr val="tx1"/>
                </a:solidFill>
              </a:rPr>
              <a:t> </a:t>
            </a:r>
            <a:r>
              <a:rPr lang="fr-FR" baseline="0" dirty="0" err="1" smtClean="0">
                <a:solidFill>
                  <a:schemeClr val="tx1"/>
                </a:solidFill>
              </a:rPr>
              <a:t>find</a:t>
            </a:r>
            <a:r>
              <a:rPr lang="fr-FR" baseline="0" dirty="0" smtClean="0">
                <a:solidFill>
                  <a:schemeClr val="tx1"/>
                </a:solidFill>
              </a:rPr>
              <a:t> </a:t>
            </a:r>
            <a:r>
              <a:rPr lang="fr-FR" baseline="0" dirty="0" err="1" smtClean="0">
                <a:solidFill>
                  <a:schemeClr val="tx1"/>
                </a:solidFill>
              </a:rPr>
              <a:t>some</a:t>
            </a:r>
            <a:r>
              <a:rPr lang="fr-FR" baseline="0" dirty="0" smtClean="0">
                <a:solidFill>
                  <a:schemeClr val="tx1"/>
                </a:solidFill>
              </a:rPr>
              <a:t> exemples of sentences to </a:t>
            </a:r>
            <a:r>
              <a:rPr lang="fr-FR" baseline="0" dirty="0" err="1" smtClean="0">
                <a:solidFill>
                  <a:schemeClr val="tx1"/>
                </a:solidFill>
              </a:rPr>
              <a:t>repeat</a:t>
            </a:r>
            <a:endParaRPr lang="fr-FR" baseline="0" dirty="0" smtClean="0">
              <a:solidFill>
                <a:schemeClr val="tx1"/>
              </a:solidFill>
            </a:endParaRPr>
          </a:p>
          <a:p>
            <a:endParaRPr lang="fr-FR" baseline="0" dirty="0" smtClean="0">
              <a:solidFill>
                <a:schemeClr val="tx1"/>
              </a:solidFill>
            </a:endParaRPr>
          </a:p>
          <a:p>
            <a:r>
              <a:rPr lang="fr-FR" baseline="0" dirty="0" err="1" smtClean="0">
                <a:solidFill>
                  <a:schemeClr val="tx1"/>
                </a:solidFill>
              </a:rPr>
              <a:t>Stimui</a:t>
            </a:r>
            <a:r>
              <a:rPr lang="fr-FR" baseline="0" dirty="0" smtClean="0">
                <a:solidFill>
                  <a:schemeClr val="tx1"/>
                </a:solidFill>
              </a:rPr>
              <a:t> are </a:t>
            </a:r>
            <a:r>
              <a:rPr lang="fr-FR" baseline="0" dirty="0" err="1" smtClean="0">
                <a:solidFill>
                  <a:schemeClr val="tx1"/>
                </a:solidFill>
              </a:rPr>
              <a:t>classified</a:t>
            </a:r>
            <a:r>
              <a:rPr lang="fr-FR" baseline="0" dirty="0" smtClean="0">
                <a:solidFill>
                  <a:schemeClr val="tx1"/>
                </a:solidFill>
              </a:rPr>
              <a:t> in 4 </a:t>
            </a:r>
            <a:r>
              <a:rPr lang="fr-FR" baseline="0" dirty="0" err="1" smtClean="0">
                <a:solidFill>
                  <a:schemeClr val="tx1"/>
                </a:solidFill>
              </a:rPr>
              <a:t>levels</a:t>
            </a:r>
            <a:r>
              <a:rPr lang="fr-FR" baseline="0" dirty="0" smtClean="0">
                <a:solidFill>
                  <a:schemeClr val="tx1"/>
                </a:solidFill>
              </a:rPr>
              <a:t> of </a:t>
            </a:r>
            <a:r>
              <a:rPr lang="fr-FR" baseline="0" dirty="0" err="1" smtClean="0">
                <a:solidFill>
                  <a:schemeClr val="tx1"/>
                </a:solidFill>
              </a:rPr>
              <a:t>complexity</a:t>
            </a:r>
            <a:r>
              <a:rPr lang="fr-FR" baseline="0" dirty="0" smtClean="0">
                <a:solidFill>
                  <a:schemeClr val="tx1"/>
                </a:solidFill>
              </a:rPr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>
                <a:solidFill>
                  <a:schemeClr val="tx1"/>
                </a:solidFill>
              </a:rPr>
              <a:t>The </a:t>
            </a:r>
            <a:r>
              <a:rPr lang="fr-FR" baseline="0" dirty="0" err="1" smtClean="0">
                <a:solidFill>
                  <a:schemeClr val="tx1"/>
                </a:solidFill>
              </a:rPr>
              <a:t>level</a:t>
            </a:r>
            <a:r>
              <a:rPr lang="fr-FR" baseline="0" dirty="0" smtClean="0">
                <a:solidFill>
                  <a:schemeClr val="tx1"/>
                </a:solidFill>
              </a:rPr>
              <a:t> of </a:t>
            </a:r>
            <a:r>
              <a:rPr lang="fr-FR" baseline="0" dirty="0" err="1" smtClean="0">
                <a:solidFill>
                  <a:schemeClr val="tx1"/>
                </a:solidFill>
              </a:rPr>
              <a:t>complexity</a:t>
            </a:r>
            <a:r>
              <a:rPr lang="fr-FR" baseline="0" dirty="0" smtClean="0">
                <a:solidFill>
                  <a:schemeClr val="tx1"/>
                </a:solidFill>
              </a:rPr>
              <a:t> has been </a:t>
            </a:r>
            <a:r>
              <a:rPr lang="fr-FR" baseline="0" dirty="0" err="1" smtClean="0">
                <a:solidFill>
                  <a:schemeClr val="tx1"/>
                </a:solidFill>
              </a:rPr>
              <a:t>decided</a:t>
            </a:r>
            <a:r>
              <a:rPr lang="fr-FR" baseline="0" dirty="0" smtClean="0">
                <a:solidFill>
                  <a:schemeClr val="tx1"/>
                </a:solidFill>
              </a:rPr>
              <a:t> </a:t>
            </a:r>
            <a:r>
              <a:rPr lang="fr-FR" baseline="0" dirty="0" err="1" smtClean="0">
                <a:solidFill>
                  <a:schemeClr val="tx1"/>
                </a:solidFill>
              </a:rPr>
              <a:t>regarding</a:t>
            </a:r>
            <a:r>
              <a:rPr lang="fr-FR" baseline="0" dirty="0" smtClean="0">
                <a:solidFill>
                  <a:schemeClr val="tx1"/>
                </a:solidFill>
              </a:rPr>
              <a:t> </a:t>
            </a:r>
            <a:r>
              <a:rPr lang="fr-FR" baseline="0" dirty="0" err="1" smtClean="0">
                <a:solidFill>
                  <a:schemeClr val="tx1"/>
                </a:solidFill>
              </a:rPr>
              <a:t>several</a:t>
            </a:r>
            <a:r>
              <a:rPr lang="fr-FR" baseline="0" dirty="0" smtClean="0">
                <a:solidFill>
                  <a:schemeClr val="tx1"/>
                </a:solidFill>
              </a:rPr>
              <a:t> </a:t>
            </a:r>
            <a:r>
              <a:rPr lang="fr-FR" baseline="0" dirty="0" err="1" smtClean="0">
                <a:solidFill>
                  <a:schemeClr val="tx1"/>
                </a:solidFill>
              </a:rPr>
              <a:t>factors</a:t>
            </a:r>
            <a:r>
              <a:rPr lang="fr-FR" baseline="0" dirty="0" smtClean="0">
                <a:solidFill>
                  <a:schemeClr val="tx1"/>
                </a:solidFill>
              </a:rPr>
              <a:t> </a:t>
            </a:r>
            <a:r>
              <a:rPr lang="fr-FR" baseline="0" dirty="0" err="1" smtClean="0">
                <a:solidFill>
                  <a:schemeClr val="tx1"/>
                </a:solidFill>
              </a:rPr>
              <a:t>such</a:t>
            </a:r>
            <a:r>
              <a:rPr lang="fr-FR" baseline="0" dirty="0" smtClean="0">
                <a:solidFill>
                  <a:schemeClr val="tx1"/>
                </a:solidFill>
              </a:rPr>
              <a:t> as the </a:t>
            </a:r>
            <a:r>
              <a:rPr lang="fr-FR" baseline="0" dirty="0" err="1" smtClean="0">
                <a:solidFill>
                  <a:schemeClr val="tx1"/>
                </a:solidFill>
              </a:rPr>
              <a:t>number</a:t>
            </a:r>
            <a:r>
              <a:rPr lang="fr-FR" baseline="0" dirty="0" smtClean="0">
                <a:solidFill>
                  <a:schemeClr val="tx1"/>
                </a:solidFill>
              </a:rPr>
              <a:t> of </a:t>
            </a:r>
            <a:r>
              <a:rPr lang="fr-FR" baseline="0" dirty="0" err="1" smtClean="0">
                <a:solidFill>
                  <a:schemeClr val="tx1"/>
                </a:solidFill>
              </a:rPr>
              <a:t>signs</a:t>
            </a:r>
            <a:r>
              <a:rPr lang="fr-FR" baseline="0" dirty="0" smtClean="0">
                <a:solidFill>
                  <a:schemeClr val="tx1"/>
                </a:solidFill>
              </a:rPr>
              <a:t>, the type of morphosyntactic unit, and the </a:t>
            </a:r>
            <a:r>
              <a:rPr lang="fr-FR" baseline="0" dirty="0" err="1" smtClean="0">
                <a:solidFill>
                  <a:schemeClr val="tx1"/>
                </a:solidFill>
              </a:rPr>
              <a:t>argumental</a:t>
            </a:r>
            <a:r>
              <a:rPr lang="fr-FR" baseline="0" dirty="0" smtClean="0">
                <a:solidFill>
                  <a:schemeClr val="tx1"/>
                </a:solidFill>
              </a:rPr>
              <a:t> structure. </a:t>
            </a:r>
          </a:p>
          <a:p>
            <a:r>
              <a:rPr lang="fr-FR" baseline="0" dirty="0" smtClean="0">
                <a:solidFill>
                  <a:schemeClr val="tx1"/>
                </a:solidFill>
              </a:rPr>
              <a:t>The </a:t>
            </a:r>
            <a:r>
              <a:rPr lang="fr-FR" baseline="0" dirty="0" err="1">
                <a:solidFill>
                  <a:schemeClr val="tx1"/>
                </a:solidFill>
              </a:rPr>
              <a:t>sign</a:t>
            </a:r>
            <a:r>
              <a:rPr lang="fr-FR" baseline="0" dirty="0">
                <a:solidFill>
                  <a:schemeClr val="tx1"/>
                </a:solidFill>
              </a:rPr>
              <a:t> </a:t>
            </a:r>
            <a:r>
              <a:rPr lang="fr-FR" baseline="0" dirty="0" err="1">
                <a:solidFill>
                  <a:schemeClr val="tx1"/>
                </a:solidFill>
              </a:rPr>
              <a:t>span</a:t>
            </a:r>
            <a:r>
              <a:rPr lang="fr-FR" baseline="0" dirty="0">
                <a:solidFill>
                  <a:schemeClr val="tx1"/>
                </a:solidFill>
              </a:rPr>
              <a:t> </a:t>
            </a:r>
            <a:r>
              <a:rPr lang="fr-FR" baseline="0" dirty="0" err="1">
                <a:solidFill>
                  <a:schemeClr val="tx1"/>
                </a:solidFill>
              </a:rPr>
              <a:t>goes</a:t>
            </a:r>
            <a:r>
              <a:rPr lang="fr-FR" baseline="0" dirty="0">
                <a:solidFill>
                  <a:schemeClr val="tx1"/>
                </a:solidFill>
              </a:rPr>
              <a:t> </a:t>
            </a:r>
            <a:r>
              <a:rPr lang="fr-FR" baseline="0" dirty="0" err="1">
                <a:solidFill>
                  <a:schemeClr val="tx1"/>
                </a:solidFill>
              </a:rPr>
              <a:t>from</a:t>
            </a:r>
            <a:r>
              <a:rPr lang="fr-FR" baseline="0" dirty="0">
                <a:solidFill>
                  <a:schemeClr val="tx1"/>
                </a:solidFill>
              </a:rPr>
              <a:t> </a:t>
            </a:r>
            <a:r>
              <a:rPr lang="fr-FR" baseline="0" dirty="0" err="1">
                <a:solidFill>
                  <a:schemeClr val="tx1"/>
                </a:solidFill>
              </a:rPr>
              <a:t>three</a:t>
            </a:r>
            <a:r>
              <a:rPr lang="fr-FR" baseline="0" dirty="0">
                <a:solidFill>
                  <a:schemeClr val="tx1"/>
                </a:solidFill>
              </a:rPr>
              <a:t> to six </a:t>
            </a:r>
            <a:r>
              <a:rPr lang="fr-FR" baseline="0" dirty="0" err="1">
                <a:solidFill>
                  <a:schemeClr val="tx1"/>
                </a:solidFill>
              </a:rPr>
              <a:t>signs</a:t>
            </a:r>
            <a:r>
              <a:rPr lang="fr-FR" baseline="0" dirty="0">
                <a:solidFill>
                  <a:schemeClr val="tx1"/>
                </a:solidFill>
              </a:rPr>
              <a:t> . </a:t>
            </a:r>
            <a:r>
              <a:rPr lang="fr-FR" baseline="0" dirty="0" smtClean="0">
                <a:solidFill>
                  <a:schemeClr val="tx1"/>
                </a:solidFill>
              </a:rPr>
              <a:t> </a:t>
            </a:r>
          </a:p>
          <a:p>
            <a:r>
              <a:rPr lang="fr-FR" baseline="0" dirty="0" err="1" smtClean="0">
                <a:solidFill>
                  <a:schemeClr val="tx1"/>
                </a:solidFill>
              </a:rPr>
              <a:t>Deaf</a:t>
            </a:r>
            <a:r>
              <a:rPr lang="fr-FR" baseline="0" dirty="0" smtClean="0">
                <a:solidFill>
                  <a:schemeClr val="tx1"/>
                </a:solidFill>
              </a:rPr>
              <a:t> </a:t>
            </a:r>
            <a:r>
              <a:rPr lang="fr-FR" baseline="0" dirty="0">
                <a:solidFill>
                  <a:schemeClr val="tx1"/>
                </a:solidFill>
              </a:rPr>
              <a:t>people and </a:t>
            </a:r>
            <a:r>
              <a:rPr lang="fr-FR" baseline="0" dirty="0" err="1">
                <a:solidFill>
                  <a:schemeClr val="tx1"/>
                </a:solidFill>
              </a:rPr>
              <a:t>Sign</a:t>
            </a:r>
            <a:r>
              <a:rPr lang="fr-FR" baseline="0" dirty="0">
                <a:solidFill>
                  <a:schemeClr val="tx1"/>
                </a:solidFill>
              </a:rPr>
              <a:t> </a:t>
            </a:r>
            <a:r>
              <a:rPr lang="fr-FR" baseline="0" dirty="0" err="1">
                <a:solidFill>
                  <a:schemeClr val="tx1"/>
                </a:solidFill>
              </a:rPr>
              <a:t>language</a:t>
            </a:r>
            <a:r>
              <a:rPr lang="fr-FR" baseline="0" dirty="0">
                <a:solidFill>
                  <a:schemeClr val="tx1"/>
                </a:solidFill>
              </a:rPr>
              <a:t> </a:t>
            </a:r>
            <a:r>
              <a:rPr lang="fr-FR" baseline="0" dirty="0" err="1">
                <a:solidFill>
                  <a:schemeClr val="tx1"/>
                </a:solidFill>
              </a:rPr>
              <a:t>linguists</a:t>
            </a:r>
            <a:r>
              <a:rPr lang="fr-FR" baseline="0" dirty="0">
                <a:solidFill>
                  <a:schemeClr val="tx1"/>
                </a:solidFill>
              </a:rPr>
              <a:t> </a:t>
            </a:r>
            <a:r>
              <a:rPr lang="fr-FR" baseline="0" dirty="0" err="1">
                <a:solidFill>
                  <a:schemeClr val="tx1"/>
                </a:solidFill>
              </a:rPr>
              <a:t>decided</a:t>
            </a:r>
            <a:r>
              <a:rPr lang="fr-FR" baseline="0" dirty="0">
                <a:solidFill>
                  <a:schemeClr val="tx1"/>
                </a:solidFill>
              </a:rPr>
              <a:t> </a:t>
            </a:r>
            <a:r>
              <a:rPr lang="fr-FR" baseline="0" dirty="0" err="1">
                <a:solidFill>
                  <a:schemeClr val="tx1"/>
                </a:solidFill>
              </a:rPr>
              <a:t>together</a:t>
            </a:r>
            <a:r>
              <a:rPr lang="fr-FR" baseline="0" dirty="0">
                <a:solidFill>
                  <a:schemeClr val="tx1"/>
                </a:solidFill>
              </a:rPr>
              <a:t> about the </a:t>
            </a:r>
            <a:r>
              <a:rPr lang="fr-FR" baseline="0" dirty="0" err="1">
                <a:solidFill>
                  <a:schemeClr val="tx1"/>
                </a:solidFill>
              </a:rPr>
              <a:t>complexity</a:t>
            </a:r>
            <a:r>
              <a:rPr lang="fr-FR" baseline="0" dirty="0">
                <a:solidFill>
                  <a:schemeClr val="tx1"/>
                </a:solidFill>
              </a:rPr>
              <a:t>.</a:t>
            </a:r>
          </a:p>
          <a:p>
            <a:endParaRPr lang="fr-FR" dirty="0" smtClean="0">
              <a:solidFill>
                <a:srgbClr val="FF0000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>
                <a:solidFill>
                  <a:schemeClr val="tx1"/>
                </a:solidFill>
              </a:rPr>
              <a:t>For exemple, the item 3 </a:t>
            </a:r>
            <a:r>
              <a:rPr lang="fr-FR" baseline="0" dirty="0" err="1" smtClean="0">
                <a:solidFill>
                  <a:schemeClr val="tx1"/>
                </a:solidFill>
              </a:rPr>
              <a:t>is</a:t>
            </a:r>
            <a:r>
              <a:rPr lang="fr-FR" baseline="0" dirty="0" smtClean="0">
                <a:solidFill>
                  <a:schemeClr val="tx1"/>
                </a:solidFill>
              </a:rPr>
              <a:t> an </a:t>
            </a:r>
            <a:r>
              <a:rPr lang="fr-FR" baseline="0" dirty="0" err="1" smtClean="0">
                <a:solidFill>
                  <a:schemeClr val="tx1"/>
                </a:solidFill>
              </a:rPr>
              <a:t>easy</a:t>
            </a:r>
            <a:r>
              <a:rPr lang="fr-FR" baseline="0" dirty="0" smtClean="0">
                <a:solidFill>
                  <a:schemeClr val="tx1"/>
                </a:solidFill>
              </a:rPr>
              <a:t> item and the </a:t>
            </a:r>
            <a:r>
              <a:rPr lang="fr-FR" baseline="0" dirty="0" err="1" smtClean="0">
                <a:solidFill>
                  <a:schemeClr val="tx1"/>
                </a:solidFill>
              </a:rPr>
              <a:t>sixteen</a:t>
            </a:r>
            <a:r>
              <a:rPr lang="fr-FR" baseline="0" dirty="0" smtClean="0">
                <a:solidFill>
                  <a:schemeClr val="tx1"/>
                </a:solidFill>
              </a:rPr>
              <a:t> </a:t>
            </a:r>
            <a:r>
              <a:rPr lang="fr-FR" baseline="0" dirty="0" err="1" smtClean="0">
                <a:solidFill>
                  <a:schemeClr val="tx1"/>
                </a:solidFill>
              </a:rPr>
              <a:t>is</a:t>
            </a:r>
            <a:r>
              <a:rPr lang="fr-FR" baseline="0" dirty="0" smtClean="0">
                <a:solidFill>
                  <a:schemeClr val="tx1"/>
                </a:solidFill>
              </a:rPr>
              <a:t> a </a:t>
            </a:r>
            <a:r>
              <a:rPr lang="fr-FR" baseline="0" dirty="0" err="1" smtClean="0">
                <a:solidFill>
                  <a:schemeClr val="tx1"/>
                </a:solidFill>
              </a:rPr>
              <a:t>complex</a:t>
            </a:r>
            <a:r>
              <a:rPr lang="fr-FR" baseline="0" dirty="0" smtClean="0">
                <a:solidFill>
                  <a:schemeClr val="tx1"/>
                </a:solidFill>
              </a:rPr>
              <a:t> one.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186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WE </a:t>
            </a:r>
            <a:r>
              <a:rPr lang="fr-FR" dirty="0" err="1"/>
              <a:t>submitted</a:t>
            </a:r>
            <a:r>
              <a:rPr lang="fr-FR" dirty="0"/>
              <a:t> the SRT to</a:t>
            </a:r>
            <a:r>
              <a:rPr lang="fr-FR" baseline="0" dirty="0"/>
              <a:t> 62 </a:t>
            </a:r>
            <a:r>
              <a:rPr lang="fr-FR" baseline="0" dirty="0" err="1"/>
              <a:t>children</a:t>
            </a:r>
            <a:r>
              <a:rPr lang="fr-FR" baseline="0" dirty="0"/>
              <a:t>, </a:t>
            </a:r>
            <a:r>
              <a:rPr lang="fr-FR" baseline="0" dirty="0" err="1"/>
              <a:t>thirty</a:t>
            </a:r>
            <a:r>
              <a:rPr lang="fr-FR" baseline="0" dirty="0"/>
              <a:t>-four </a:t>
            </a:r>
            <a:r>
              <a:rPr lang="fr-FR" baseline="0" dirty="0" err="1"/>
              <a:t>were</a:t>
            </a:r>
            <a:r>
              <a:rPr lang="fr-FR" baseline="0" dirty="0"/>
              <a:t> native and 28 </a:t>
            </a:r>
            <a:r>
              <a:rPr lang="fr-FR" baseline="0" dirty="0" err="1"/>
              <a:t>were</a:t>
            </a:r>
            <a:r>
              <a:rPr lang="fr-FR" baseline="0" dirty="0"/>
              <a:t> </a:t>
            </a:r>
            <a:r>
              <a:rPr lang="fr-FR" baseline="0" dirty="0" err="1"/>
              <a:t>late</a:t>
            </a:r>
            <a:r>
              <a:rPr lang="fr-FR" baseline="0" dirty="0"/>
              <a:t> </a:t>
            </a:r>
            <a:r>
              <a:rPr lang="fr-FR" baseline="0" dirty="0" err="1"/>
              <a:t>signers</a:t>
            </a:r>
            <a:endParaRPr lang="fr-FR" baseline="0" dirty="0"/>
          </a:p>
          <a:p>
            <a:r>
              <a:rPr lang="fr-FR" baseline="0" dirty="0" err="1"/>
              <a:t>Children</a:t>
            </a:r>
            <a:r>
              <a:rPr lang="fr-FR" baseline="0" dirty="0"/>
              <a:t> </a:t>
            </a:r>
            <a:r>
              <a:rPr lang="fr-FR" baseline="0" dirty="0" err="1"/>
              <a:t>were</a:t>
            </a:r>
            <a:r>
              <a:rPr lang="fr-FR" baseline="0" dirty="0"/>
              <a:t> </a:t>
            </a:r>
            <a:r>
              <a:rPr lang="fr-FR" baseline="0" dirty="0" err="1"/>
              <a:t>aged</a:t>
            </a:r>
            <a:r>
              <a:rPr lang="fr-FR" baseline="0" dirty="0"/>
              <a:t> 6 to 12 </a:t>
            </a:r>
            <a:r>
              <a:rPr lang="fr-FR" baseline="0" dirty="0" err="1"/>
              <a:t>years</a:t>
            </a:r>
            <a:r>
              <a:rPr lang="fr-FR" baseline="0" dirty="0"/>
              <a:t> </a:t>
            </a:r>
            <a:r>
              <a:rPr lang="fr-FR" baseline="0" dirty="0" err="1"/>
              <a:t>old</a:t>
            </a:r>
            <a:r>
              <a:rPr lang="fr-FR" baseline="0" dirty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The Age</a:t>
            </a:r>
            <a:r>
              <a:rPr lang="fr-FR" baseline="0" dirty="0"/>
              <a:t> of first </a:t>
            </a:r>
            <a:r>
              <a:rPr lang="fr-FR" baseline="0" dirty="0" err="1"/>
              <a:t>exposure</a:t>
            </a:r>
            <a:r>
              <a:rPr lang="fr-FR" baseline="0" dirty="0"/>
              <a:t> to LSF for </a:t>
            </a:r>
            <a:r>
              <a:rPr lang="fr-FR" baseline="0" dirty="0" err="1"/>
              <a:t>Late</a:t>
            </a:r>
            <a:r>
              <a:rPr lang="fr-FR" baseline="0" dirty="0"/>
              <a:t> </a:t>
            </a:r>
            <a:r>
              <a:rPr lang="fr-FR" baseline="0" dirty="0" err="1"/>
              <a:t>signers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around</a:t>
            </a:r>
            <a:r>
              <a:rPr lang="fr-FR" baseline="0" dirty="0"/>
              <a:t> 3 and 5 </a:t>
            </a:r>
            <a:r>
              <a:rPr lang="fr-FR" baseline="0" dirty="0" err="1"/>
              <a:t>yo</a:t>
            </a:r>
            <a:r>
              <a:rPr lang="fr-FR" baseline="0" dirty="0"/>
              <a:t> for </a:t>
            </a:r>
            <a:r>
              <a:rPr lang="fr-FR" baseline="0" dirty="0" err="1"/>
              <a:t>late</a:t>
            </a:r>
            <a:r>
              <a:rPr lang="fr-FR" baseline="0" dirty="0"/>
              <a:t> </a:t>
            </a:r>
            <a:r>
              <a:rPr lang="fr-FR" baseline="0" dirty="0" err="1" smtClean="0"/>
              <a:t>signers</a:t>
            </a:r>
            <a:endParaRPr lang="fr-FR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slide,you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repetititons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native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signes</a:t>
            </a:r>
            <a:r>
              <a:rPr lang="fr-FR" dirty="0" smtClean="0">
                <a:effectLst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effectLst/>
              </a:rPr>
              <a:t>CLIC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>
              <a:effectLst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were tested by deaf native signers or hearing fluent signers. 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algn="just"/>
            <a:r>
              <a:rPr lang="en-GB" sz="1200" dirty="0" smtClean="0">
                <a:latin typeface="Century Gothic"/>
                <a:cs typeface="Century Gothic"/>
              </a:rPr>
              <a:t>The instructions were to repeat the sentences exactly as in the model.</a:t>
            </a:r>
          </a:p>
          <a:p>
            <a:pPr algn="just"/>
            <a:r>
              <a:rPr lang="en-GB" sz="1200" dirty="0" smtClean="0">
                <a:latin typeface="Century Gothic"/>
                <a:cs typeface="Century Gothic"/>
              </a:rPr>
              <a:t>The children’s repetition were video-recorded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110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err="1" smtClean="0"/>
              <a:t>Here</a:t>
            </a:r>
            <a:r>
              <a:rPr lang="fr-FR" dirty="0"/>
              <a:t>,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</a:t>
            </a:r>
            <a:r>
              <a:rPr lang="fr-FR" baseline="0" dirty="0" err="1"/>
              <a:t>can</a:t>
            </a:r>
            <a:r>
              <a:rPr lang="fr-FR" baseline="0" dirty="0"/>
              <a:t> </a:t>
            </a:r>
            <a:r>
              <a:rPr lang="fr-FR" baseline="0" dirty="0" err="1"/>
              <a:t>see</a:t>
            </a:r>
            <a:r>
              <a:rPr lang="fr-FR" baseline="0" dirty="0"/>
              <a:t> </a:t>
            </a:r>
            <a:r>
              <a:rPr lang="fr-FR" baseline="0" dirty="0" err="1"/>
              <a:t>repetition</a:t>
            </a:r>
            <a:r>
              <a:rPr lang="fr-FR" baseline="0" dirty="0"/>
              <a:t> by </a:t>
            </a:r>
            <a:r>
              <a:rPr lang="fr-FR" baseline="0" dirty="0" smtClean="0"/>
              <a:t>native and </a:t>
            </a:r>
            <a:r>
              <a:rPr lang="fr-FR" baseline="0" dirty="0" err="1" smtClean="0"/>
              <a:t>late</a:t>
            </a:r>
            <a:r>
              <a:rPr lang="fr-FR" baseline="0" dirty="0" smtClean="0"/>
              <a:t> </a:t>
            </a:r>
            <a:r>
              <a:rPr lang="fr-FR" baseline="0" dirty="0" err="1"/>
              <a:t>children</a:t>
            </a:r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003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children’s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repetition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annotated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twice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fluent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sentence,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report if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not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(YES or NO)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to report if 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model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not.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sign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repeated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different,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 at which formal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parameters the sign varied.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formal features were completed, we analysed all results regarding linguistic levels: are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difference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phonological, morphosyntactic, and lexical-semantic differences.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present study, we decided to ignore non-manual variations because test situations and video recording can affect the repetition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manual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A795-A1A7-D74E-8468-495D0F4F33F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914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9AB8-D597-3A47-9574-A4661CD9524B}" type="datetime1">
              <a:rPr lang="fr-FR" smtClean="0"/>
              <a:t>20/11/18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9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A73-083C-C940-9C11-B56A014F5975}" type="datetime1">
              <a:rPr lang="fr-FR" smtClean="0"/>
              <a:t>20/11/18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586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E168-DBDB-5C46-9088-840B2D2E13BD}" type="datetime1">
              <a:rPr lang="fr-FR" smtClean="0"/>
              <a:t>20/11/18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79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95D3-DD98-4F46-98CC-84290AC8CE1C}" type="datetime1">
              <a:rPr lang="fr-FR" smtClean="0"/>
              <a:t>20/11/18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151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0CD7F-988B-4346-ADD2-E0EC27D37827}" type="datetime1">
              <a:rPr lang="fr-FR" smtClean="0"/>
              <a:t>20/11/18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91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3E4D-5CD0-1D49-8240-57FDA4920FE5}" type="datetime1">
              <a:rPr lang="fr-FR" smtClean="0"/>
              <a:t>20/11/18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728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F792-4505-7F43-B0F0-D883A07030AC}" type="datetime1">
              <a:rPr lang="fr-FR" smtClean="0"/>
              <a:t>20/11/18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478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704DB-3AF9-134F-9627-C490A78B26C9}" type="datetime1">
              <a:rPr lang="fr-FR" smtClean="0"/>
              <a:t>20/11/18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05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2093-3028-6745-830D-688CFEDBA7D2}" type="datetime1">
              <a:rPr lang="fr-FR" smtClean="0"/>
              <a:t>20/11/18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08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5467F-E021-BF40-ADF2-4DB6518D0CEB}" type="datetime1">
              <a:rPr lang="fr-FR" smtClean="0"/>
              <a:t>20/11/18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1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12F20-4AC6-004E-B8C5-115594925A43}" type="datetime1">
              <a:rPr lang="fr-FR" smtClean="0"/>
              <a:t>20/11/18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71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170D0-D6CE-9644-9735-06D91B69191F}" type="datetime1">
              <a:rPr lang="fr-FR" smtClean="0"/>
              <a:t>20/11/18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8E504-4055-E244-BCAC-838CC2C1BED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200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file://localhost/Users/carolinebogliotti/Documents/labo/logo%20labo%20&amp;%20UFR/bandeau-iuf.jpg" TargetMode="External"/><Relationship Id="rId12" Type="http://schemas.openxmlformats.org/officeDocument/2006/relationships/image" Target="../media/image7.png"/><Relationship Id="rId13" Type="http://schemas.openxmlformats.org/officeDocument/2006/relationships/image" Target="file://localhost/Users/lula/Documents/Enseignement/DIAPASON%20MASTER%20-%20orga/LOGO%20-%20maquette%20MASTER/tous%20logo/logo%20CNRS.png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jpg"/><Relationship Id="rId7" Type="http://schemas.openxmlformats.org/officeDocument/2006/relationships/image" Target="file://localhost/Users/carolinebogliotti/Documents/labo/logo%20labo%20&amp;%20UFR/ModyCo_alone.jpg" TargetMode="External"/><Relationship Id="rId8" Type="http://schemas.openxmlformats.org/officeDocument/2006/relationships/image" Target="../media/image5.jpg"/><Relationship Id="rId9" Type="http://schemas.openxmlformats.org/officeDocument/2006/relationships/image" Target="file://localhost/Users/carolinebogliotti/Documents/labo/logo%20labo%20&amp;%20UFR/NEW%20LOGO%20PARIS%20NANTERRE/logo-paris-nanterre-couleur-cmjn.jpg" TargetMode="External"/><Relationship Id="rId10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file://localhost/Users/lula/Desktop/AAAfigure/repSign.png" TargetMode="External"/><Relationship Id="rId5" Type="http://schemas.openxmlformats.org/officeDocument/2006/relationships/image" Target="../media/image17.png"/><Relationship Id="rId6" Type="http://schemas.openxmlformats.org/officeDocument/2006/relationships/image" Target="file://localhost/Users/lula/Desktop/AAAfigure/fig2nativelate.png" TargetMode="External"/><Relationship Id="rId7" Type="http://schemas.openxmlformats.org/officeDocument/2006/relationships/image" Target="../media/image18.png"/><Relationship Id="rId8" Type="http://schemas.openxmlformats.org/officeDocument/2006/relationships/image" Target="file://localhost/Users/lula/Desktop/AAAfigure/ACsignrep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file://localhost/Users/lula/Desktop/AAAfigure/fig3signrepe%20with%20ling%20errors%20-%20all.png" TargetMode="External"/><Relationship Id="rId5" Type="http://schemas.openxmlformats.org/officeDocument/2006/relationships/image" Target="../media/image20.png"/><Relationship Id="rId6" Type="http://schemas.openxmlformats.org/officeDocument/2006/relationships/image" Target="file://localhost/Users/lula/Desktop/AAAfigure/fig4linfEror%20late%20native.png" TargetMode="External"/><Relationship Id="rId7" Type="http://schemas.openxmlformats.org/officeDocument/2006/relationships/image" Target="../media/image21.png"/><Relationship Id="rId8" Type="http://schemas.openxmlformats.org/officeDocument/2006/relationships/image" Target="file://localhost/Users/lula/Desktop/AAAfigure/AC%20signerrors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file://localhost/Users/lula/Desktop/AAAfigure/lex%20errors%20ALL.png" TargetMode="External"/><Relationship Id="rId5" Type="http://schemas.openxmlformats.org/officeDocument/2006/relationships/image" Target="../media/image23.png"/><Relationship Id="rId6" Type="http://schemas.openxmlformats.org/officeDocument/2006/relationships/image" Target="file://localhost/Users/lula/Desktop/AAAfigure/lexerrorsAOA.png" TargetMode="External"/><Relationship Id="rId7" Type="http://schemas.openxmlformats.org/officeDocument/2006/relationships/image" Target="../media/image24.png"/><Relationship Id="rId8" Type="http://schemas.openxmlformats.org/officeDocument/2006/relationships/image" Target="file://localhost/Users/lula/Desktop/AAAfigure/AClexerrors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file://localhost/Users/lula/Documents/Recherche/Confe%CC%81rences%20&amp;%20Se%CC%81minaires/2018-SLAAC%20Haifa_2018/pres_video-bogliottiSLAAC/AAAfigure/typeeeronewre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file://localhost/Users/lula/Desktop/AAAfigure/phono%20errorALLgp.png" TargetMode="External"/><Relationship Id="rId5" Type="http://schemas.openxmlformats.org/officeDocument/2006/relationships/image" Target="../media/image27.png"/><Relationship Id="rId6" Type="http://schemas.openxmlformats.org/officeDocument/2006/relationships/image" Target="file://localhost/Users/lula/Desktop/AAAfigure/phonoerrosAOA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file://localhost/Users/lula/Desktop/AAAfigure/type%20phono%20errors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jpeg"/><Relationship Id="rId13" Type="http://schemas.openxmlformats.org/officeDocument/2006/relationships/image" Target="../media/image39.png"/><Relationship Id="rId14" Type="http://schemas.openxmlformats.org/officeDocument/2006/relationships/image" Target="../media/image40.jpg"/><Relationship Id="rId15" Type="http://schemas.openxmlformats.org/officeDocument/2006/relationships/image" Target="file://localhost/Users/lula/Documents/Recherche/Papiers%20Bogliotti/2017%20Projet%20edit%20ATYPIE%20LANGAGIERE/chapitres%20recus/FINAL%204E/isel3.jpg" TargetMode="Externa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image" Target="../media/image35.jpeg"/><Relationship Id="rId10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file://localhost/Users/lula/Documents/Recherche/Confe%CC%81rences%20&amp;%20Se%CC%81minaires/2018-SLAAC%20Haifa_2018/pres_video-bogliottiSLAAC/16-bonbonyaplus.mov" TargetMode="External"/><Relationship Id="rId4" Type="http://schemas.openxmlformats.org/officeDocument/2006/relationships/video" Target="file://localhost/Users/lula/Documents/Recherche/Confe%CC%81rences%20&amp;%20Se%CC%81minaires/2018-SLAAC%20Haifa_2018/pres_video-bogliottiSLAAC/16-bonbonyaplus.mov" TargetMode="Externa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8" Type="http://schemas.openxmlformats.org/officeDocument/2006/relationships/image" Target="file://localhost/Users/lula/Documents/Recherche/Confe%CC%81rences%20&amp;%20Se%CC%81minaires/2018-SLAAC%20Haifa_2018/res%20&amp;%20graph%20commORal/itemSRT.png" TargetMode="External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.png"/><Relationship Id="rId1" Type="http://schemas.microsoft.com/office/2007/relationships/media" Target="file://localhost/Users/lula/Documents/Recherche/Confe%CC%81rences%20&amp;%20Se%CC%81minaires/2018-SLAAC%20Haifa_2018/pres_video-bogliottiSLAAC/3-amisserencontrer.mov" TargetMode="External"/><Relationship Id="rId2" Type="http://schemas.openxmlformats.org/officeDocument/2006/relationships/video" Target="file://localhost/Users/lula/Documents/Recherche/Confe%CC%81rences%20&amp;%20Se%CC%81minaires/2018-SLAAC%20Haifa_2018/pres_video-bogliottiSLAAC/3-amisserencontrer.mo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file://localhost/Users/carolinebogliotti/Documents/Recherche/Projet%20Recherche/signMET%20*perso*en_cours/toulouse%2028%20juin/noustous.tiff" TargetMode="External"/><Relationship Id="rId5" Type="http://schemas.openxmlformats.org/officeDocument/2006/relationships/image" Target="../media/image12.tiff"/><Relationship Id="rId6" Type="http://schemas.openxmlformats.org/officeDocument/2006/relationships/image" Target="file://localhost/Users/carolinebogliotti/Documents/Recherche/Projet%20Recherche/signMET%20*perso*en_cours/toulouse%2028%20juin/oecane&amp;clem.tiff" TargetMode="External"/><Relationship Id="rId7" Type="http://schemas.openxmlformats.org/officeDocument/2006/relationships/image" Target="../media/image13.tiff"/><Relationship Id="rId8" Type="http://schemas.openxmlformats.org/officeDocument/2006/relationships/image" Target="file://localhost/Users/carolinebogliotti/Documents/Recherche/Projet%20Recherche/signMET%20*perso*en_cours/toulouse%2028%20juin/diego%20&amp;%20celine.tiff" TargetMode="External"/><Relationship Id="rId9" Type="http://schemas.openxmlformats.org/officeDocument/2006/relationships/image" Target="../media/image1.png"/><Relationship Id="rId10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4.png"/><Relationship Id="rId6" Type="http://schemas.openxmlformats.org/officeDocument/2006/relationships/image" Target="../media/image1.png"/><Relationship Id="rId1" Type="http://schemas.microsoft.com/office/2007/relationships/media" Target="file://localhost/Users/lula/Documents/Recherche/Confe%CC%81rences%20&amp;%20Se%CC%81minaires/2018-SLAAC%20Haifa_2018/pres_video-bogliottiSLAAC/Deaf_SRT_native&amp;late.mp4" TargetMode="External"/><Relationship Id="rId2" Type="http://schemas.openxmlformats.org/officeDocument/2006/relationships/video" Target="file://localhost/Users/lula/Documents/Recherche/Confe%CC%81rences%20&amp;%20Se%CC%81minaires/2018-SLAAC%20Haifa_2018/pres_video-bogliottiSLAAC/Deaf_SRT_native&amp;late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15.png"/><Relationship Id="rId6" Type="http://schemas.openxmlformats.org/officeDocument/2006/relationships/image" Target="file://localhost/Users/lula/Documents/Recherche/Confe%CC%81rences%20&amp;%20Se%CC%81minaires/2018-SLAAC%20Haifa_2018/pres_video-bogliottiSLAAC/AAAfigure/Capture%20d%E2%80%99e%CC%81cran%202018-11-19%20a%CC%80%2018.31.12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" y="273091"/>
            <a:ext cx="9144001" cy="3195167"/>
          </a:xfrm>
          <a:solidFill>
            <a:schemeClr val="tx2">
              <a:lumMod val="50000"/>
            </a:schemeClr>
          </a:solidFill>
          <a:ln>
            <a:solidFill>
              <a:srgbClr val="000090"/>
            </a:solidFill>
          </a:ln>
        </p:spPr>
        <p:txBody>
          <a:bodyPr>
            <a:noAutofit/>
          </a:bodyPr>
          <a:lstStyle/>
          <a:p>
            <a:r>
              <a:rPr lang="fr-FR" sz="3200" b="1" cap="none" dirty="0" err="1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  <a:t>Designing</a:t>
            </a:r>
            <a:r>
              <a:rPr lang="fr-FR" sz="3200" b="1" cap="none" dirty="0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  <a:t> a Sentence </a:t>
            </a:r>
            <a:r>
              <a:rPr lang="fr-FR" sz="3200" b="1" cap="none" dirty="0" err="1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  <a:t>Repetition</a:t>
            </a:r>
            <a:r>
              <a:rPr lang="fr-FR" sz="3200" b="1" cap="none" dirty="0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  <a:t> </a:t>
            </a:r>
            <a:r>
              <a:rPr lang="fr-FR" sz="3200" b="1" cap="none" dirty="0" err="1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  <a:t>Task</a:t>
            </a:r>
            <a:r>
              <a:rPr lang="fr-FR" sz="3200" b="1" cap="none" dirty="0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  <a:t> </a:t>
            </a:r>
            <a:r>
              <a:rPr lang="fr-FR" sz="3200" b="1" cap="none" dirty="0" smtClean="0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  <a:t>in LSF</a:t>
            </a:r>
            <a:br>
              <a:rPr lang="fr-FR" sz="3200" b="1" cap="none" dirty="0" smtClean="0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</a:br>
            <a:r>
              <a:rPr lang="fr-FR" sz="3200" b="1" cap="none" dirty="0" smtClean="0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  <a:t> </a:t>
            </a:r>
            <a:r>
              <a:rPr lang="fr-FR" sz="3600" b="1" cap="none" dirty="0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  <a:t/>
            </a:r>
            <a:br>
              <a:rPr lang="fr-FR" sz="3600" b="1" cap="none" dirty="0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</a:br>
            <a:r>
              <a:rPr lang="fr-FR" sz="2800" b="1" cap="none" dirty="0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  <a:t>A new </a:t>
            </a:r>
            <a:r>
              <a:rPr lang="fr-FR" sz="2800" b="1" cap="none" dirty="0" err="1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  <a:t>approach</a:t>
            </a:r>
            <a:r>
              <a:rPr lang="fr-FR" sz="2800" b="1" cap="none" dirty="0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  <a:t> to </a:t>
            </a:r>
            <a:r>
              <a:rPr lang="fr-FR" sz="2800" b="1" cap="none" dirty="0" err="1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  <a:t>assess</a:t>
            </a:r>
            <a:r>
              <a:rPr lang="fr-FR" sz="2800" b="1" cap="none" dirty="0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  <a:t> </a:t>
            </a:r>
            <a:r>
              <a:rPr lang="fr-FR" sz="2800" b="1" dirty="0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  <a:t>L</a:t>
            </a:r>
            <a:r>
              <a:rPr lang="fr-FR" sz="2800" b="1" cap="none" dirty="0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  <a:t>SF </a:t>
            </a:r>
            <a:r>
              <a:rPr lang="fr-FR" sz="2800" b="1" cap="none" dirty="0" err="1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  <a:t>abilities</a:t>
            </a:r>
            <a:r>
              <a:rPr lang="fr-FR" sz="2800" b="1" cap="none" dirty="0">
                <a:solidFill>
                  <a:schemeClr val="bg2"/>
                </a:solidFill>
                <a:effectLst/>
                <a:latin typeface="Arial Rounded MT Bold"/>
                <a:cs typeface="Arial Rounded MT Bold"/>
              </a:rPr>
              <a:t> </a:t>
            </a:r>
            <a:endParaRPr lang="fr-FR" sz="3600" b="1" cap="none" dirty="0">
              <a:solidFill>
                <a:schemeClr val="bg2"/>
              </a:solidFill>
              <a:effectLst/>
              <a:latin typeface="Arial Rounded MT Bold"/>
              <a:cs typeface="Arial Rounded MT Bold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3645766"/>
            <a:ext cx="9144000" cy="2157420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chemeClr val="tx1"/>
                </a:solidFill>
                <a:latin typeface="Century Gothic"/>
                <a:cs typeface="Century Gothic"/>
              </a:rPr>
              <a:t>Caroline Bogliotti</a:t>
            </a:r>
            <a:r>
              <a:rPr lang="fr-FR" sz="2000" b="1" baseline="30000" dirty="0">
                <a:solidFill>
                  <a:schemeClr val="tx1"/>
                </a:solidFill>
                <a:latin typeface="Century Gothic"/>
                <a:cs typeface="Century Gothic"/>
              </a:rPr>
              <a:t>1</a:t>
            </a:r>
            <a:r>
              <a:rPr lang="fr-FR" sz="2000" b="1" dirty="0">
                <a:solidFill>
                  <a:schemeClr val="tx1"/>
                </a:solidFill>
                <a:latin typeface="Century Gothic"/>
                <a:cs typeface="Century Gothic"/>
              </a:rPr>
              <a:t>, </a:t>
            </a:r>
            <a:r>
              <a:rPr lang="fr-FR" sz="2000" b="1" dirty="0" err="1">
                <a:solidFill>
                  <a:schemeClr val="tx1"/>
                </a:solidFill>
                <a:latin typeface="Century Gothic"/>
                <a:cs typeface="Century Gothic"/>
              </a:rPr>
              <a:t>Aliyah</a:t>
            </a:r>
            <a:r>
              <a:rPr lang="fr-FR" sz="2000" b="1" dirty="0">
                <a:solidFill>
                  <a:schemeClr val="tx1"/>
                </a:solidFill>
                <a:latin typeface="Century Gothic"/>
                <a:cs typeface="Century Gothic"/>
              </a:rPr>
              <a:t> Morgenstern</a:t>
            </a:r>
            <a:r>
              <a:rPr lang="fr-FR" sz="2000" b="1" baseline="30000" dirty="0">
                <a:solidFill>
                  <a:schemeClr val="tx1"/>
                </a:solidFill>
                <a:latin typeface="Century Gothic"/>
                <a:cs typeface="Century Gothic"/>
              </a:rPr>
              <a:t>2</a:t>
            </a:r>
            <a:r>
              <a:rPr lang="fr-FR" sz="2000" b="1" dirty="0">
                <a:solidFill>
                  <a:schemeClr val="tx1"/>
                </a:solidFill>
                <a:latin typeface="Century Gothic"/>
                <a:cs typeface="Century Gothic"/>
              </a:rPr>
              <a:t>, Frédéric Isel</a:t>
            </a:r>
            <a:r>
              <a:rPr lang="fr-FR" sz="2000" b="1" baseline="30000" dirty="0">
                <a:solidFill>
                  <a:schemeClr val="tx1"/>
                </a:solidFill>
                <a:latin typeface="Century Gothic"/>
                <a:cs typeface="Century Gothic"/>
              </a:rPr>
              <a:t>1</a:t>
            </a:r>
          </a:p>
          <a:p>
            <a:endParaRPr lang="fr-FR" sz="1400" baseline="300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r>
              <a:rPr lang="fr-FR" sz="1400" baseline="30000" dirty="0">
                <a:solidFill>
                  <a:schemeClr val="tx1"/>
                </a:solidFill>
                <a:latin typeface="Century Gothic"/>
                <a:cs typeface="Century Gothic"/>
              </a:rPr>
              <a:t>1</a:t>
            </a:r>
            <a:r>
              <a:rPr lang="fr-FR" sz="14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Century Gothic"/>
                <a:cs typeface="Century Gothic"/>
              </a:rPr>
              <a:t>Laboratory</a:t>
            </a:r>
            <a:r>
              <a:rPr lang="fr-FR" sz="1400" dirty="0">
                <a:solidFill>
                  <a:schemeClr val="tx1"/>
                </a:solidFill>
                <a:latin typeface="Century Gothic"/>
                <a:cs typeface="Century Gothic"/>
              </a:rPr>
              <a:t> MODYCO CNRS &amp; Paris Nanterre </a:t>
            </a:r>
            <a:r>
              <a:rPr lang="fr-FR" sz="1400" dirty="0" err="1">
                <a:solidFill>
                  <a:schemeClr val="tx1"/>
                </a:solidFill>
                <a:latin typeface="Century Gothic"/>
                <a:cs typeface="Century Gothic"/>
              </a:rPr>
              <a:t>University</a:t>
            </a:r>
            <a:endParaRPr lang="fr-FR" sz="14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r>
              <a:rPr lang="fr-FR" sz="1400" baseline="30000" dirty="0">
                <a:solidFill>
                  <a:schemeClr val="tx1"/>
                </a:solidFill>
                <a:latin typeface="Century Gothic"/>
                <a:cs typeface="Century Gothic"/>
              </a:rPr>
              <a:t>2</a:t>
            </a:r>
            <a:r>
              <a:rPr lang="fr-FR" sz="1400" dirty="0">
                <a:solidFill>
                  <a:schemeClr val="tx1"/>
                </a:solidFill>
                <a:latin typeface="Century Gothic"/>
                <a:cs typeface="Century Gothic"/>
              </a:rPr>
              <a:t> Institut du Monde Anglophone &amp; Sorbonne Nouvelle </a:t>
            </a:r>
            <a:r>
              <a:rPr lang="fr-FR" sz="1400" dirty="0" err="1">
                <a:solidFill>
                  <a:schemeClr val="tx1"/>
                </a:solidFill>
                <a:latin typeface="Century Gothic"/>
                <a:cs typeface="Century Gothic"/>
              </a:rPr>
              <a:t>University</a:t>
            </a:r>
            <a:r>
              <a:rPr lang="fr-FR" sz="1400" dirty="0">
                <a:solidFill>
                  <a:schemeClr val="tx1"/>
                </a:solidFill>
                <a:latin typeface="Century Gothic"/>
                <a:cs typeface="Century Gothic"/>
              </a:rPr>
              <a:t>, Paris</a:t>
            </a:r>
          </a:p>
          <a:p>
            <a:endParaRPr lang="fr-FR" sz="1400" baseline="300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4" name="Image 4" descr="logo-SignM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22" y="5978027"/>
            <a:ext cx="872776" cy="80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5" descr="logo-europ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4"/>
          <a:stretch>
            <a:fillRect/>
          </a:stretch>
        </p:blipFill>
        <p:spPr bwMode="auto">
          <a:xfrm>
            <a:off x="6813998" y="6213269"/>
            <a:ext cx="1741834" cy="49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6" descr="signm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57" y="5943031"/>
            <a:ext cx="691343" cy="76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ModyCo_alone.jpg" descr="/Users/carolinebogliotti/Documents/labo/logo labo &amp; UFR/ModyCo_alone.jp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5" y="6180263"/>
            <a:ext cx="1516953" cy="602178"/>
          </a:xfrm>
          <a:prstGeom prst="rect">
            <a:avLst/>
          </a:prstGeom>
        </p:spPr>
      </p:pic>
      <p:pic>
        <p:nvPicPr>
          <p:cNvPr id="8" name="logo-paris-nanterre-couleur-cmjn.jpg" descr="/Users/carolinebogliotti/Documents/labo/logo labo &amp; UFR/NEW LOGO PARIS NANTERRE/logo-paris-nanterre-couleur-cmjn.jp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" y="6250707"/>
            <a:ext cx="1618867" cy="454734"/>
          </a:xfrm>
          <a:prstGeom prst="rect">
            <a:avLst/>
          </a:prstGeom>
        </p:spPr>
      </p:pic>
      <p:pic>
        <p:nvPicPr>
          <p:cNvPr id="9" name="bandeau-iuf.jpg" descr="/Users/carolinebogliotti/Documents/labo/logo labo &amp; UFR/bandeau-iuf.jpg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58" y="6103263"/>
            <a:ext cx="1538936" cy="602178"/>
          </a:xfrm>
          <a:prstGeom prst="rect">
            <a:avLst/>
          </a:prstGeom>
        </p:spPr>
      </p:pic>
      <p:pic>
        <p:nvPicPr>
          <p:cNvPr id="10" name="logo CNRS.png" descr="/Users/lula/Documents/Enseignement/DIAPASON MASTER - orga/LOGO - maquette MASTER/tous logo/logo CNRS.png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76" y="6090493"/>
            <a:ext cx="717178" cy="7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2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Espace réservé du contenu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34055634"/>
              </p:ext>
            </p:extLst>
          </p:nvPr>
        </p:nvGraphicFramePr>
        <p:xfrm>
          <a:off x="549778" y="1637853"/>
          <a:ext cx="553128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5346"/>
                <a:gridCol w="2212967"/>
                <a:gridCol w="2212967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Century Gothic"/>
                        <a:cs typeface="Century Gothic"/>
                      </a:endParaRPr>
                    </a:p>
                  </a:txBody>
                  <a:tcPr marL="44873" marR="44873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entury Gothic"/>
                          <a:cs typeface="Century Gothic"/>
                        </a:rPr>
                        <a:t>Native</a:t>
                      </a:r>
                      <a:endParaRPr lang="fr-FR" dirty="0">
                        <a:latin typeface="Century Gothic"/>
                        <a:cs typeface="Century Gothic"/>
                      </a:endParaRPr>
                    </a:p>
                  </a:txBody>
                  <a:tcPr marL="44873" marR="44873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>
                          <a:latin typeface="Century Gothic"/>
                          <a:cs typeface="Century Gothic"/>
                        </a:rPr>
                        <a:t>Late</a:t>
                      </a:r>
                      <a:endParaRPr lang="fr-FR" dirty="0">
                        <a:latin typeface="Century Gothic"/>
                        <a:cs typeface="Century Gothic"/>
                      </a:endParaRPr>
                    </a:p>
                  </a:txBody>
                  <a:tcPr marL="44873" marR="44873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entury Gothic"/>
                          <a:cs typeface="Century Gothic"/>
                        </a:rPr>
                        <a:t>6-7</a:t>
                      </a:r>
                      <a:endParaRPr lang="fr-FR" dirty="0">
                        <a:latin typeface="Century Gothic"/>
                        <a:cs typeface="Century Gothic"/>
                      </a:endParaRPr>
                    </a:p>
                  </a:txBody>
                  <a:tcPr marL="44873" marR="4487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entury Gothic"/>
                          <a:cs typeface="Century Gothic"/>
                        </a:rPr>
                        <a:t>12</a:t>
                      </a:r>
                      <a:endParaRPr lang="fr-FR" dirty="0">
                        <a:latin typeface="Century Gothic"/>
                        <a:cs typeface="Century Gothic"/>
                      </a:endParaRPr>
                    </a:p>
                  </a:txBody>
                  <a:tcPr marL="44873" marR="4487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entury Gothic"/>
                          <a:cs typeface="Century Gothic"/>
                        </a:rPr>
                        <a:t>10</a:t>
                      </a:r>
                      <a:endParaRPr lang="fr-FR" dirty="0">
                        <a:latin typeface="Century Gothic"/>
                        <a:cs typeface="Century Gothic"/>
                      </a:endParaRPr>
                    </a:p>
                  </a:txBody>
                  <a:tcPr marL="44873" marR="44873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entury Gothic"/>
                          <a:cs typeface="Century Gothic"/>
                        </a:rPr>
                        <a:t>8-9</a:t>
                      </a:r>
                      <a:endParaRPr lang="fr-FR" dirty="0">
                        <a:latin typeface="Century Gothic"/>
                        <a:cs typeface="Century Gothic"/>
                      </a:endParaRPr>
                    </a:p>
                  </a:txBody>
                  <a:tcPr marL="44873" marR="4487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entury Gothic"/>
                          <a:cs typeface="Century Gothic"/>
                        </a:rPr>
                        <a:t>11</a:t>
                      </a:r>
                      <a:endParaRPr lang="fr-FR" dirty="0">
                        <a:latin typeface="Century Gothic"/>
                        <a:cs typeface="Century Gothic"/>
                      </a:endParaRPr>
                    </a:p>
                  </a:txBody>
                  <a:tcPr marL="44873" marR="4487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entury Gothic"/>
                          <a:cs typeface="Century Gothic"/>
                        </a:rPr>
                        <a:t>10</a:t>
                      </a:r>
                      <a:endParaRPr lang="fr-FR" dirty="0">
                        <a:latin typeface="Century Gothic"/>
                        <a:cs typeface="Century Gothic"/>
                      </a:endParaRPr>
                    </a:p>
                  </a:txBody>
                  <a:tcPr marL="44873" marR="44873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entury Gothic"/>
                          <a:cs typeface="Century Gothic"/>
                        </a:rPr>
                        <a:t>10-12</a:t>
                      </a:r>
                      <a:endParaRPr lang="fr-FR" dirty="0">
                        <a:latin typeface="Century Gothic"/>
                        <a:cs typeface="Century Gothic"/>
                      </a:endParaRPr>
                    </a:p>
                  </a:txBody>
                  <a:tcPr marL="44873" marR="4487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entury Gothic"/>
                          <a:cs typeface="Century Gothic"/>
                        </a:rPr>
                        <a:t>11</a:t>
                      </a:r>
                    </a:p>
                  </a:txBody>
                  <a:tcPr marL="44873" marR="44873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entury Gothic"/>
                          <a:cs typeface="Century Gothic"/>
                        </a:rPr>
                        <a:t>8</a:t>
                      </a:r>
                      <a:endParaRPr lang="fr-FR" dirty="0">
                        <a:latin typeface="Century Gothic"/>
                        <a:cs typeface="Century Gothic"/>
                      </a:endParaRPr>
                    </a:p>
                  </a:txBody>
                  <a:tcPr marL="44873" marR="44873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549779" y="3662083"/>
            <a:ext cx="8137021" cy="2329330"/>
          </a:xfrm>
        </p:spPr>
        <p:txBody>
          <a:bodyPr>
            <a:normAutofit/>
          </a:bodyPr>
          <a:lstStyle/>
          <a:p>
            <a:r>
              <a:rPr lang="fr-FR" sz="2400" dirty="0" err="1" smtClean="0">
                <a:latin typeface="Century Gothic"/>
                <a:cs typeface="Century Gothic"/>
              </a:rPr>
              <a:t>We</a:t>
            </a:r>
            <a:r>
              <a:rPr lang="fr-FR" sz="2400" dirty="0" smtClean="0">
                <a:latin typeface="Century Gothic"/>
                <a:cs typeface="Century Gothic"/>
              </a:rPr>
              <a:t> </a:t>
            </a:r>
            <a:r>
              <a:rPr lang="fr-FR" sz="2400" dirty="0" err="1" smtClean="0">
                <a:latin typeface="Century Gothic"/>
                <a:cs typeface="Century Gothic"/>
              </a:rPr>
              <a:t>expected</a:t>
            </a:r>
            <a:r>
              <a:rPr lang="fr-FR" sz="2400" dirty="0">
                <a:latin typeface="Century Gothic"/>
                <a:cs typeface="Century Gothic"/>
              </a:rPr>
              <a:t> </a:t>
            </a:r>
            <a:r>
              <a:rPr lang="fr-FR" sz="2400" dirty="0" err="1" smtClean="0">
                <a:latin typeface="Century Gothic"/>
                <a:cs typeface="Century Gothic"/>
              </a:rPr>
              <a:t>differences</a:t>
            </a:r>
            <a:endParaRPr lang="fr-FR" sz="2400" dirty="0" smtClean="0">
              <a:latin typeface="Century Gothic"/>
              <a:cs typeface="Century Gothic"/>
            </a:endParaRPr>
          </a:p>
          <a:p>
            <a:endParaRPr lang="fr-FR" sz="2400" dirty="0" smtClean="0">
              <a:latin typeface="Century Gothic"/>
              <a:cs typeface="Century Gothic"/>
            </a:endParaRPr>
          </a:p>
          <a:p>
            <a:pPr lvl="1"/>
            <a:r>
              <a:rPr lang="fr-FR" sz="2000" dirty="0" smtClean="0">
                <a:latin typeface="Century Gothic"/>
                <a:cs typeface="Century Gothic"/>
              </a:rPr>
              <a:t>General </a:t>
            </a:r>
            <a:r>
              <a:rPr lang="fr-FR" sz="2000" dirty="0" err="1" smtClean="0">
                <a:latin typeface="Century Gothic"/>
                <a:cs typeface="Century Gothic"/>
              </a:rPr>
              <a:t>repetition</a:t>
            </a:r>
            <a:r>
              <a:rPr lang="fr-FR" sz="2000" dirty="0">
                <a:latin typeface="Century Gothic"/>
                <a:cs typeface="Century Gothic"/>
              </a:rPr>
              <a:t> </a:t>
            </a:r>
            <a:r>
              <a:rPr lang="fr-FR" sz="2000" dirty="0" err="1" smtClean="0">
                <a:latin typeface="Century Gothic"/>
                <a:cs typeface="Century Gothic"/>
              </a:rPr>
              <a:t>abilities</a:t>
            </a:r>
            <a:r>
              <a:rPr lang="fr-FR" sz="2000" dirty="0" smtClean="0">
                <a:latin typeface="Century Gothic"/>
                <a:cs typeface="Century Gothic"/>
              </a:rPr>
              <a:t> </a:t>
            </a:r>
            <a:r>
              <a:rPr lang="fr-FR" sz="2000" dirty="0" err="1" smtClean="0">
                <a:latin typeface="Century Gothic"/>
                <a:cs typeface="Century Gothic"/>
              </a:rPr>
              <a:t>according</a:t>
            </a:r>
            <a:r>
              <a:rPr lang="fr-FR" sz="2000" dirty="0" smtClean="0">
                <a:latin typeface="Century Gothic"/>
                <a:cs typeface="Century Gothic"/>
              </a:rPr>
              <a:t> to AOA and CA</a:t>
            </a:r>
          </a:p>
          <a:p>
            <a:pPr lvl="1"/>
            <a:r>
              <a:rPr lang="fr-FR" sz="2000" dirty="0" smtClean="0">
                <a:latin typeface="Century Gothic"/>
                <a:cs typeface="Century Gothic"/>
              </a:rPr>
              <a:t>Lexical </a:t>
            </a:r>
            <a:r>
              <a:rPr lang="fr-FR" sz="2000" dirty="0" err="1" smtClean="0">
                <a:latin typeface="Century Gothic"/>
                <a:cs typeface="Century Gothic"/>
              </a:rPr>
              <a:t>errors</a:t>
            </a:r>
            <a:r>
              <a:rPr lang="fr-FR" sz="2000" dirty="0" smtClean="0">
                <a:latin typeface="Century Gothic"/>
                <a:cs typeface="Century Gothic"/>
              </a:rPr>
              <a:t> </a:t>
            </a:r>
            <a:r>
              <a:rPr lang="fr-FR" sz="2000" dirty="0" smtClean="0">
                <a:latin typeface="Century Gothic"/>
                <a:cs typeface="Century Gothic"/>
              </a:rPr>
              <a:t>(rate and types)</a:t>
            </a:r>
            <a:endParaRPr lang="fr-FR" sz="2000" dirty="0" smtClean="0">
              <a:latin typeface="Century Gothic"/>
              <a:cs typeface="Century Gothic"/>
            </a:endParaRPr>
          </a:p>
          <a:p>
            <a:pPr lvl="1"/>
            <a:r>
              <a:rPr lang="fr-FR" sz="2000" dirty="0" err="1" smtClean="0">
                <a:latin typeface="Century Gothic"/>
                <a:cs typeface="Century Gothic"/>
              </a:rPr>
              <a:t>Phonological</a:t>
            </a:r>
            <a:r>
              <a:rPr lang="fr-FR" sz="2000" dirty="0" smtClean="0">
                <a:latin typeface="Century Gothic"/>
                <a:cs typeface="Century Gothic"/>
              </a:rPr>
              <a:t> </a:t>
            </a:r>
            <a:r>
              <a:rPr lang="fr-FR" sz="2000" dirty="0" err="1" smtClean="0">
                <a:latin typeface="Century Gothic"/>
                <a:cs typeface="Century Gothic"/>
              </a:rPr>
              <a:t>errors</a:t>
            </a:r>
            <a:endParaRPr lang="fr-FR" sz="2000" dirty="0" smtClean="0">
              <a:latin typeface="Century Gothic"/>
              <a:cs typeface="Century Gothic"/>
            </a:endParaRPr>
          </a:p>
          <a:p>
            <a:pPr lvl="1"/>
            <a:endParaRPr lang="fr-FR" sz="20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fr-FR" sz="2400" dirty="0">
              <a:latin typeface="Century Gothic"/>
              <a:cs typeface="Century Gothic"/>
            </a:endParaRPr>
          </a:p>
          <a:p>
            <a:endParaRPr lang="fr-FR" sz="2400" dirty="0">
              <a:latin typeface="Century Gothic"/>
              <a:cs typeface="Century Gothic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10</a:t>
            </a:fld>
            <a:endParaRPr lang="fr-FR"/>
          </a:p>
        </p:txBody>
      </p:sp>
      <p:pic>
        <p:nvPicPr>
          <p:cNvPr id="7" name="Image 6" descr="logo-SignM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03" y="6213269"/>
            <a:ext cx="617542" cy="56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5" descr="logo-europ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4"/>
          <a:stretch>
            <a:fillRect/>
          </a:stretch>
        </p:blipFill>
        <p:spPr bwMode="auto">
          <a:xfrm>
            <a:off x="7911545" y="6373233"/>
            <a:ext cx="1232455" cy="34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15193"/>
            <a:ext cx="9144000" cy="1143000"/>
          </a:xfrm>
          <a:prstGeom prst="rect">
            <a:avLst/>
          </a:prstGeom>
          <a:solidFill>
            <a:srgbClr val="1025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Results</a:t>
            </a:r>
            <a:endParaRPr lang="fr-FR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99338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0" y="15193"/>
            <a:ext cx="9144000" cy="1143000"/>
          </a:xfrm>
          <a:prstGeom prst="rect">
            <a:avLst/>
          </a:prstGeom>
          <a:solidFill>
            <a:srgbClr val="1025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% of 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repeated</a:t>
            </a:r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Arial Rounded MT Bold"/>
                <a:cs typeface="Arial Rounded MT Bold"/>
              </a:rPr>
              <a:t>s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igns</a:t>
            </a:r>
            <a:endParaRPr lang="fr-FR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11</a:t>
            </a:fld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5500318" y="6582975"/>
            <a:ext cx="3643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Century Gothic"/>
                <a:cs typeface="Century Gothic"/>
              </a:rPr>
              <a:t>*** p&lt;.001; ** p&lt;.01; * p&lt;.05</a:t>
            </a:r>
            <a:endParaRPr lang="fr-FR" sz="1200" dirty="0">
              <a:latin typeface="Century Gothic"/>
              <a:cs typeface="Century Gothic"/>
            </a:endParaRPr>
          </a:p>
        </p:txBody>
      </p:sp>
      <p:sp>
        <p:nvSpPr>
          <p:cNvPr id="21" name="Parenthèse fermante 20"/>
          <p:cNvSpPr/>
          <p:nvPr/>
        </p:nvSpPr>
        <p:spPr>
          <a:xfrm rot="16200000">
            <a:off x="6953306" y="3774311"/>
            <a:ext cx="122607" cy="1060273"/>
          </a:xfrm>
          <a:prstGeom prst="rightBracket">
            <a:avLst/>
          </a:prstGeom>
          <a:noFill/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Parenthèse fermante 22"/>
          <p:cNvSpPr/>
          <p:nvPr/>
        </p:nvSpPr>
        <p:spPr>
          <a:xfrm rot="16200000">
            <a:off x="7722529" y="3743269"/>
            <a:ext cx="45719" cy="1290680"/>
          </a:xfrm>
          <a:prstGeom prst="rightBracket">
            <a:avLst/>
          </a:prstGeom>
          <a:noFill/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6728795" y="3954687"/>
            <a:ext cx="60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***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7637867" y="4053047"/>
            <a:ext cx="608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Century Gothic"/>
                <a:cs typeface="Century Gothic"/>
              </a:rPr>
              <a:t>n.s</a:t>
            </a:r>
            <a:r>
              <a:rPr lang="fr-FR" sz="1400" smtClean="0">
                <a:latin typeface="Century Gothic"/>
                <a:cs typeface="Century Gothic"/>
              </a:rPr>
              <a:t>.</a:t>
            </a:r>
            <a:endParaRPr lang="fr-FR" sz="1400" dirty="0">
              <a:latin typeface="Century Gothic"/>
              <a:cs typeface="Century Gothic"/>
            </a:endParaRPr>
          </a:p>
        </p:txBody>
      </p:sp>
      <p:pic>
        <p:nvPicPr>
          <p:cNvPr id="3" name="repSign.png" descr="/Users/lula/Desktop/AAAfigure/repSign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883462"/>
            <a:ext cx="5531902" cy="3779987"/>
          </a:xfrm>
          <a:prstGeom prst="rect">
            <a:avLst/>
          </a:prstGeom>
        </p:spPr>
      </p:pic>
      <p:pic>
        <p:nvPicPr>
          <p:cNvPr id="4" name="fig2nativelate.png" descr="/Users/lula/Desktop/AAAfigure/fig2nativelate.png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313" y="1606464"/>
            <a:ext cx="3217225" cy="1799998"/>
          </a:xfrm>
          <a:prstGeom prst="rect">
            <a:avLst/>
          </a:prstGeom>
        </p:spPr>
      </p:pic>
      <p:pic>
        <p:nvPicPr>
          <p:cNvPr id="5" name="ACsignrep.png" descr="/Users/lula/Desktop/AAAfigure/ACsignrep.png"/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313" y="4446017"/>
            <a:ext cx="3226975" cy="1979982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129019" y="1237131"/>
            <a:ext cx="7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Century Gothic"/>
                <a:cs typeface="Century Gothic"/>
              </a:rPr>
              <a:t>AOA</a:t>
            </a:r>
          </a:p>
          <a:p>
            <a:pPr algn="ctr"/>
            <a:r>
              <a:rPr lang="fr-FR" dirty="0" smtClean="0">
                <a:latin typeface="Century Gothic"/>
                <a:cs typeface="Century Gothic"/>
              </a:rPr>
              <a:t>***</a:t>
            </a:r>
            <a:endParaRPr lang="fr-FR" dirty="0">
              <a:latin typeface="Century Gothic"/>
              <a:cs typeface="Century Gothic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188188" y="3512592"/>
            <a:ext cx="543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entury Gothic"/>
                <a:cs typeface="Century Gothic"/>
              </a:rPr>
              <a:t>AC</a:t>
            </a:r>
          </a:p>
          <a:p>
            <a:r>
              <a:rPr lang="fr-FR" dirty="0" smtClean="0">
                <a:latin typeface="Century Gothic"/>
                <a:cs typeface="Century Gothic"/>
              </a:rPr>
              <a:t>***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484473" y="2853765"/>
            <a:ext cx="355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2"/>
                </a:solidFill>
                <a:latin typeface="Century Gothic"/>
                <a:cs typeface="Century Gothic"/>
              </a:rPr>
              <a:t>94</a:t>
            </a:r>
            <a:endParaRPr lang="fr-FR" sz="1200" dirty="0">
              <a:solidFill>
                <a:schemeClr val="bg2"/>
              </a:solidFill>
              <a:latin typeface="Century Gothic"/>
              <a:cs typeface="Century Gothic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905597" y="2871695"/>
            <a:ext cx="355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2"/>
                </a:solidFill>
                <a:latin typeface="Century Gothic"/>
                <a:cs typeface="Century Gothic"/>
              </a:rPr>
              <a:t>8</a:t>
            </a:r>
            <a:r>
              <a:rPr lang="fr-FR" sz="1200" dirty="0" smtClean="0">
                <a:solidFill>
                  <a:schemeClr val="bg2"/>
                </a:solidFill>
                <a:latin typeface="Century Gothic"/>
                <a:cs typeface="Century Gothic"/>
              </a:rPr>
              <a:t>4</a:t>
            </a:r>
            <a:endParaRPr lang="fr-FR" sz="1200" dirty="0">
              <a:solidFill>
                <a:schemeClr val="bg2"/>
              </a:solidFill>
              <a:latin typeface="Century Gothic"/>
              <a:cs typeface="Century Gothic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157919" y="5874871"/>
            <a:ext cx="355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2"/>
                </a:solidFill>
                <a:latin typeface="Century Gothic"/>
                <a:cs typeface="Century Gothic"/>
              </a:rPr>
              <a:t>94</a:t>
            </a:r>
            <a:endParaRPr lang="fr-FR" sz="1200" dirty="0">
              <a:solidFill>
                <a:schemeClr val="bg2"/>
              </a:solidFill>
              <a:latin typeface="Century Gothic"/>
              <a:cs typeface="Century Gothic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216077" y="5888771"/>
            <a:ext cx="355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2"/>
                </a:solidFill>
                <a:latin typeface="Century Gothic"/>
                <a:cs typeface="Century Gothic"/>
              </a:rPr>
              <a:t>92</a:t>
            </a:r>
            <a:endParaRPr lang="fr-FR" sz="1200" dirty="0">
              <a:solidFill>
                <a:schemeClr val="bg2"/>
              </a:solidFill>
              <a:latin typeface="Century Gothic"/>
              <a:cs typeface="Century Gothic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287063" y="5888771"/>
            <a:ext cx="355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2"/>
                </a:solidFill>
                <a:latin typeface="Century Gothic"/>
                <a:cs typeface="Century Gothic"/>
              </a:rPr>
              <a:t>8</a:t>
            </a:r>
            <a:r>
              <a:rPr lang="fr-FR" sz="1200" dirty="0" smtClean="0">
                <a:solidFill>
                  <a:schemeClr val="bg2"/>
                </a:solidFill>
                <a:latin typeface="Century Gothic"/>
                <a:cs typeface="Century Gothic"/>
              </a:rPr>
              <a:t>2</a:t>
            </a:r>
            <a:endParaRPr lang="fr-FR" sz="1200" dirty="0">
              <a:solidFill>
                <a:schemeClr val="bg2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9355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/>
      <p:bldP spid="2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0" y="15193"/>
            <a:ext cx="9144000" cy="1143000"/>
          </a:xfrm>
          <a:prstGeom prst="rect">
            <a:avLst/>
          </a:prstGeom>
          <a:solidFill>
            <a:srgbClr val="1025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% of 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repeated</a:t>
            </a:r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 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signs</a:t>
            </a:r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Arial Rounded MT Bold"/>
                <a:cs typeface="Arial Rounded MT Bold"/>
              </a:rPr>
              <a:t>w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ith</a:t>
            </a:r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 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errors</a:t>
            </a:r>
            <a:endParaRPr lang="fr-FR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12</a:t>
            </a:fld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7265509" y="4148824"/>
            <a:ext cx="54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entury Gothic"/>
                <a:cs typeface="Century Gothic"/>
              </a:rPr>
              <a:t>AC</a:t>
            </a:r>
          </a:p>
          <a:p>
            <a:pPr algn="ctr"/>
            <a:r>
              <a:rPr lang="fr-FR" dirty="0" smtClean="0">
                <a:latin typeface="Century Gothic"/>
                <a:cs typeface="Century Gothic"/>
              </a:rPr>
              <a:t>**</a:t>
            </a:r>
            <a:endParaRPr lang="fr-FR" dirty="0">
              <a:latin typeface="Century Gothic"/>
              <a:cs typeface="Century Gothic"/>
            </a:endParaRPr>
          </a:p>
        </p:txBody>
      </p:sp>
      <p:pic>
        <p:nvPicPr>
          <p:cNvPr id="2" name="fig3signrepe with ling errors - all.png" descr="/Users/lula/Desktop/AAAfigure/fig3signrepe with ling errors - all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546"/>
            <a:ext cx="5701911" cy="3123987"/>
          </a:xfrm>
          <a:prstGeom prst="rect">
            <a:avLst/>
          </a:prstGeom>
        </p:spPr>
      </p:pic>
      <p:pic>
        <p:nvPicPr>
          <p:cNvPr id="3" name="fig4linfEror late native.png" descr="/Users/lula/Desktop/AAAfigure/fig4linfEror late native.png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353" y="1853844"/>
            <a:ext cx="2718269" cy="185588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341702" y="1680217"/>
            <a:ext cx="7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Century Gothic"/>
                <a:cs typeface="Century Gothic"/>
              </a:rPr>
              <a:t>AOA</a:t>
            </a:r>
          </a:p>
          <a:p>
            <a:pPr algn="ctr"/>
            <a:r>
              <a:rPr lang="fr-FR" dirty="0" smtClean="0">
                <a:latin typeface="Century Gothic"/>
                <a:cs typeface="Century Gothic"/>
              </a:rPr>
              <a:t>***</a:t>
            </a:r>
            <a:endParaRPr lang="fr-FR" dirty="0">
              <a:latin typeface="Century Gothic"/>
              <a:cs typeface="Century Gothic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00318" y="6582975"/>
            <a:ext cx="3643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Century Gothic"/>
                <a:cs typeface="Century Gothic"/>
              </a:rPr>
              <a:t>*** p&lt;.001; ** p&lt;.01; * p&lt;.05</a:t>
            </a:r>
            <a:endParaRPr lang="fr-FR" sz="1200" dirty="0">
              <a:latin typeface="Century Gothic"/>
              <a:cs typeface="Century Gothic"/>
            </a:endParaRPr>
          </a:p>
        </p:txBody>
      </p:sp>
      <p:pic>
        <p:nvPicPr>
          <p:cNvPr id="5" name="AC signerrors.png" descr="/Users/lula/Desktop/AAAfigure/AC signerrors.png"/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24" y="4668130"/>
            <a:ext cx="3015685" cy="1688220"/>
          </a:xfrm>
          <a:prstGeom prst="rect">
            <a:avLst/>
          </a:prstGeom>
        </p:spPr>
      </p:pic>
      <p:sp>
        <p:nvSpPr>
          <p:cNvPr id="26" name="Parenthèse fermante 25"/>
          <p:cNvSpPr/>
          <p:nvPr/>
        </p:nvSpPr>
        <p:spPr>
          <a:xfrm rot="16200000">
            <a:off x="7034378" y="4625441"/>
            <a:ext cx="122607" cy="1060273"/>
          </a:xfrm>
          <a:prstGeom prst="rightBracket">
            <a:avLst/>
          </a:prstGeom>
          <a:noFill/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Parenthèse fermante 26"/>
          <p:cNvSpPr/>
          <p:nvPr/>
        </p:nvSpPr>
        <p:spPr>
          <a:xfrm rot="16200000">
            <a:off x="7803601" y="4594399"/>
            <a:ext cx="45719" cy="1290680"/>
          </a:xfrm>
          <a:prstGeom prst="rightBracket">
            <a:avLst/>
          </a:prstGeom>
          <a:noFill/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6809867" y="4805817"/>
            <a:ext cx="60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***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7718939" y="4904177"/>
            <a:ext cx="608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Century Gothic"/>
                <a:cs typeface="Century Gothic"/>
              </a:rPr>
              <a:t>n.s</a:t>
            </a:r>
            <a:r>
              <a:rPr lang="fr-FR" sz="1400" smtClean="0">
                <a:latin typeface="Century Gothic"/>
                <a:cs typeface="Century Gothic"/>
              </a:rPr>
              <a:t>.</a:t>
            </a:r>
            <a:endParaRPr lang="fr-FR" sz="1400" dirty="0">
              <a:latin typeface="Century Gothic"/>
              <a:cs typeface="Century Gothic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902401" y="3244183"/>
            <a:ext cx="355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2"/>
                </a:solidFill>
                <a:latin typeface="Century Gothic"/>
                <a:cs typeface="Century Gothic"/>
              </a:rPr>
              <a:t>33</a:t>
            </a:r>
            <a:endParaRPr lang="fr-FR" sz="1200" dirty="0">
              <a:solidFill>
                <a:schemeClr val="bg2"/>
              </a:solidFill>
              <a:latin typeface="Century Gothic"/>
              <a:cs typeface="Century Gothic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066957" y="3244183"/>
            <a:ext cx="355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2"/>
                </a:solidFill>
                <a:latin typeface="Century Gothic"/>
                <a:cs typeface="Century Gothic"/>
              </a:rPr>
              <a:t>51</a:t>
            </a:r>
            <a:endParaRPr lang="fr-FR" sz="1200" dirty="0">
              <a:solidFill>
                <a:schemeClr val="bg2"/>
              </a:solidFill>
              <a:latin typeface="Century Gothic"/>
              <a:cs typeface="Century Gothic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475050" y="5817053"/>
            <a:ext cx="355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2"/>
                </a:solidFill>
                <a:latin typeface="Century Gothic"/>
                <a:cs typeface="Century Gothic"/>
              </a:rPr>
              <a:t>39</a:t>
            </a:r>
            <a:endParaRPr lang="fr-FR" sz="1200" dirty="0">
              <a:solidFill>
                <a:schemeClr val="bg2"/>
              </a:solidFill>
              <a:latin typeface="Century Gothic"/>
              <a:cs typeface="Century Gothic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347615" y="5810036"/>
            <a:ext cx="355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2"/>
                </a:solidFill>
                <a:latin typeface="Century Gothic"/>
                <a:cs typeface="Century Gothic"/>
              </a:rPr>
              <a:t>38</a:t>
            </a:r>
            <a:endParaRPr lang="fr-FR" sz="1200" dirty="0">
              <a:solidFill>
                <a:schemeClr val="bg2"/>
              </a:solidFill>
              <a:latin typeface="Century Gothic"/>
              <a:cs typeface="Century Gothic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632249" y="5817960"/>
            <a:ext cx="355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2"/>
                </a:solidFill>
                <a:latin typeface="Century Gothic"/>
                <a:cs typeface="Century Gothic"/>
              </a:rPr>
              <a:t>50</a:t>
            </a:r>
            <a:endParaRPr lang="fr-FR" sz="1200" dirty="0">
              <a:solidFill>
                <a:schemeClr val="bg2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6137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 animBg="1"/>
      <p:bldP spid="27" grpId="0" animBg="1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 txBox="1">
            <a:spLocks/>
          </p:cNvSpPr>
          <p:nvPr/>
        </p:nvSpPr>
        <p:spPr>
          <a:xfrm>
            <a:off x="0" y="15193"/>
            <a:ext cx="9144000" cy="1143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2"/>
                </a:solidFill>
                <a:latin typeface="Arial Rounded MT Bold"/>
                <a:cs typeface="Arial Rounded MT Bold"/>
              </a:rPr>
              <a:t>L</a:t>
            </a:r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exical 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errors</a:t>
            </a:r>
            <a:endParaRPr lang="fr-FR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13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7156819" y="1406942"/>
            <a:ext cx="6719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latin typeface="Century Gothic"/>
                <a:cs typeface="Century Gothic"/>
              </a:rPr>
              <a:t>AOA</a:t>
            </a:r>
          </a:p>
          <a:p>
            <a:pPr algn="ctr"/>
            <a:r>
              <a:rPr lang="fr-FR" sz="1600" dirty="0" smtClean="0">
                <a:latin typeface="Century Gothic"/>
                <a:cs typeface="Century Gothic"/>
              </a:rPr>
              <a:t>***</a:t>
            </a:r>
            <a:endParaRPr lang="fr-FR" sz="1600" dirty="0">
              <a:latin typeface="Century Gothic"/>
              <a:cs typeface="Century Gothic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381338" y="3980503"/>
            <a:ext cx="543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Century Gothic"/>
                <a:cs typeface="Century Gothic"/>
              </a:rPr>
              <a:t>AC</a:t>
            </a:r>
          </a:p>
          <a:p>
            <a:pPr algn="ctr"/>
            <a:r>
              <a:rPr lang="fr-FR" dirty="0" smtClean="0">
                <a:latin typeface="Century Gothic"/>
                <a:cs typeface="Century Gothic"/>
              </a:rPr>
              <a:t>*</a:t>
            </a:r>
            <a:endParaRPr lang="fr-FR" dirty="0">
              <a:latin typeface="Century Gothic"/>
              <a:cs typeface="Century Gothic"/>
            </a:endParaRPr>
          </a:p>
        </p:txBody>
      </p:sp>
      <p:pic>
        <p:nvPicPr>
          <p:cNvPr id="2" name="lex errors ALL.png" descr="/Users/lula/Desktop/AAAfigure/lex errors ALL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2196303"/>
            <a:ext cx="6005662" cy="3522118"/>
          </a:xfrm>
          <a:prstGeom prst="rect">
            <a:avLst/>
          </a:prstGeom>
        </p:spPr>
      </p:pic>
      <p:pic>
        <p:nvPicPr>
          <p:cNvPr id="6" name="lexerrorsAOA.png" descr="/Users/lula/Desktop/AAAfigure/lexerrorsAOA.png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59" y="1937079"/>
            <a:ext cx="3251195" cy="1867558"/>
          </a:xfrm>
          <a:prstGeom prst="rect">
            <a:avLst/>
          </a:prstGeom>
        </p:spPr>
      </p:pic>
      <p:pic>
        <p:nvPicPr>
          <p:cNvPr id="7" name="AClexerrors.png" descr="/Users/lula/Desktop/AAAfigure/AClexerrors.png"/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190" y="4539425"/>
            <a:ext cx="2851968" cy="1733217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5500318" y="6582975"/>
            <a:ext cx="3643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Century Gothic"/>
                <a:cs typeface="Century Gothic"/>
              </a:rPr>
              <a:t>*** p&lt;.001; ** p&lt;.01; * p&lt;.05</a:t>
            </a:r>
            <a:endParaRPr lang="fr-FR" sz="1200" dirty="0">
              <a:latin typeface="Century Gothic"/>
              <a:cs typeface="Century Gothic"/>
            </a:endParaRPr>
          </a:p>
        </p:txBody>
      </p:sp>
      <p:sp>
        <p:nvSpPr>
          <p:cNvPr id="19" name="Parenthèse fermante 18"/>
          <p:cNvSpPr/>
          <p:nvPr/>
        </p:nvSpPr>
        <p:spPr>
          <a:xfrm rot="16200000">
            <a:off x="7129518" y="4359049"/>
            <a:ext cx="122607" cy="1060273"/>
          </a:xfrm>
          <a:prstGeom prst="rightBracket">
            <a:avLst/>
          </a:prstGeom>
          <a:noFill/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Parenthèse fermante 19"/>
          <p:cNvSpPr/>
          <p:nvPr/>
        </p:nvSpPr>
        <p:spPr>
          <a:xfrm rot="16200000">
            <a:off x="7898741" y="4328007"/>
            <a:ext cx="45719" cy="1290680"/>
          </a:xfrm>
          <a:prstGeom prst="rightBracket">
            <a:avLst/>
          </a:prstGeom>
          <a:noFill/>
          <a:ln w="158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6905007" y="4539425"/>
            <a:ext cx="60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*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7814079" y="4637785"/>
            <a:ext cx="608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Century Gothic"/>
                <a:cs typeface="Century Gothic"/>
              </a:rPr>
              <a:t>n.s</a:t>
            </a:r>
            <a:r>
              <a:rPr lang="fr-FR" sz="1400" smtClean="0">
                <a:latin typeface="Century Gothic"/>
                <a:cs typeface="Century Gothic"/>
              </a:rPr>
              <a:t>.</a:t>
            </a:r>
            <a:endParaRPr lang="fr-FR" sz="1400" dirty="0">
              <a:latin typeface="Century Gothic"/>
              <a:cs typeface="Century Gothic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727389" y="3336818"/>
            <a:ext cx="355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2"/>
                </a:solidFill>
                <a:latin typeface="Century Gothic"/>
                <a:cs typeface="Century Gothic"/>
              </a:rPr>
              <a:t>38</a:t>
            </a:r>
            <a:endParaRPr lang="fr-FR" sz="1200" dirty="0">
              <a:solidFill>
                <a:schemeClr val="bg2"/>
              </a:solidFill>
              <a:latin typeface="Century Gothic"/>
              <a:cs typeface="Century Gothic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211706" y="3326813"/>
            <a:ext cx="355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2"/>
                </a:solidFill>
                <a:latin typeface="Century Gothic"/>
                <a:cs typeface="Century Gothic"/>
              </a:rPr>
              <a:t>61</a:t>
            </a:r>
            <a:endParaRPr lang="fr-FR" sz="1200" dirty="0">
              <a:solidFill>
                <a:schemeClr val="bg2"/>
              </a:solidFill>
              <a:latin typeface="Century Gothic"/>
              <a:cs typeface="Century Gothic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483067" y="5807048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2"/>
                </a:solidFill>
                <a:latin typeface="Century Gothic"/>
                <a:cs typeface="Century Gothic"/>
              </a:rPr>
              <a:t>57</a:t>
            </a:r>
            <a:endParaRPr lang="fr-FR" sz="1200" dirty="0">
              <a:solidFill>
                <a:schemeClr val="bg2"/>
              </a:solidFill>
              <a:latin typeface="Century Gothic"/>
              <a:cs typeface="Century Gothic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355522" y="5817053"/>
            <a:ext cx="355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2"/>
                </a:solidFill>
                <a:latin typeface="Century Gothic"/>
                <a:cs typeface="Century Gothic"/>
              </a:rPr>
              <a:t>45</a:t>
            </a:r>
            <a:endParaRPr lang="fr-FR" sz="1200" dirty="0">
              <a:solidFill>
                <a:schemeClr val="bg2"/>
              </a:solidFill>
              <a:latin typeface="Century Gothic"/>
              <a:cs typeface="Century Gothic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8211706" y="5816012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2"/>
                </a:solidFill>
                <a:latin typeface="Century Gothic"/>
                <a:cs typeface="Century Gothic"/>
              </a:rPr>
              <a:t>47</a:t>
            </a:r>
            <a:endParaRPr lang="fr-FR" sz="1200" dirty="0">
              <a:solidFill>
                <a:schemeClr val="bg2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64217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20" grpId="0" animBg="1"/>
      <p:bldP spid="21" grpId="0"/>
      <p:bldP spid="21" grpId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455894" y="5260718"/>
            <a:ext cx="3867150" cy="179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latin typeface="Century Gothic"/>
              <a:cs typeface="Century Gothic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15193"/>
            <a:ext cx="9144000" cy="1143000"/>
          </a:xfrm>
          <a:prstGeom prst="rect">
            <a:avLst/>
          </a:prstGeom>
          <a:solidFill>
            <a:srgbClr val="1025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Types </a:t>
            </a:r>
            <a:r>
              <a:rPr lang="fr-FR" dirty="0">
                <a:solidFill>
                  <a:schemeClr val="bg2"/>
                </a:solidFill>
                <a:latin typeface="Arial Rounded MT Bold"/>
                <a:cs typeface="Arial Rounded MT Bold"/>
              </a:rPr>
              <a:t>of lexical </a:t>
            </a:r>
            <a:r>
              <a:rPr lang="fr-FR" dirty="0" err="1">
                <a:solidFill>
                  <a:schemeClr val="bg2"/>
                </a:solidFill>
                <a:latin typeface="Arial Rounded MT Bold"/>
                <a:cs typeface="Arial Rounded MT Bold"/>
              </a:rPr>
              <a:t>errors</a:t>
            </a:r>
            <a:endParaRPr lang="fr-FR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14</a:t>
            </a:fld>
            <a:endParaRPr lang="fr-FR"/>
          </a:p>
        </p:txBody>
      </p:sp>
      <p:sp>
        <p:nvSpPr>
          <p:cNvPr id="4" name="Parenthèse fermante 3"/>
          <p:cNvSpPr/>
          <p:nvPr/>
        </p:nvSpPr>
        <p:spPr>
          <a:xfrm rot="5400000">
            <a:off x="4919550" y="4859788"/>
            <a:ext cx="81843" cy="2958350"/>
          </a:xfrm>
          <a:prstGeom prst="rightBracket">
            <a:avLst/>
          </a:prstGeom>
          <a:ln w="3175" cmpd="sng">
            <a:solidFill>
              <a:srgbClr val="1025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422588" y="6458786"/>
            <a:ext cx="108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entury Gothic"/>
                <a:cs typeface="Century Gothic"/>
              </a:rPr>
              <a:t>AOA ***</a:t>
            </a:r>
            <a:endParaRPr lang="fr-FR" dirty="0">
              <a:latin typeface="Century Gothic"/>
              <a:cs typeface="Century Gothic"/>
            </a:endParaRPr>
          </a:p>
        </p:txBody>
      </p:sp>
      <p:pic>
        <p:nvPicPr>
          <p:cNvPr id="2" name="typeeeronewre.png" descr="/Users/lula/Documents/Recherche/Conférences &amp; Séminaires/2018-SLAAC Haifa_2018/pres_video-bogliottiSLAAC/AAAfigure/typeeeronew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88" y="1158193"/>
            <a:ext cx="7502651" cy="509125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356273" y="1255061"/>
            <a:ext cx="529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***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958551" y="1284943"/>
            <a:ext cx="2303919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</a:t>
            </a:r>
            <a:r>
              <a:rPr lang="fr-F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ubstitutions / </a:t>
            </a:r>
            <a:r>
              <a:rPr lang="fr-FR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other</a:t>
            </a:r>
            <a:r>
              <a:rPr lang="fr-FR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fr-FR" sz="1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signs</a:t>
            </a:r>
            <a:endParaRPr lang="fr-FR" sz="13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75829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0" y="15193"/>
            <a:ext cx="9144000" cy="1143000"/>
          </a:xfrm>
          <a:prstGeom prst="rect">
            <a:avLst/>
          </a:prstGeom>
          <a:solidFill>
            <a:srgbClr val="1025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chemeClr val="bg2"/>
                </a:solidFill>
                <a:latin typeface="Arial Rounded MT Bold"/>
                <a:cs typeface="Arial Rounded MT Bold"/>
              </a:rPr>
              <a:t>P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honological</a:t>
            </a:r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 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errors</a:t>
            </a:r>
            <a:endParaRPr lang="fr-FR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15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896352" y="5580422"/>
            <a:ext cx="422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GB" sz="1200" dirty="0"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endParaRPr lang="en-GB" sz="1200" dirty="0"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endParaRPr lang="fr-FR" sz="1200" dirty="0">
              <a:latin typeface="Century Gothic"/>
              <a:cs typeface="Century Gothic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00318" y="6582975"/>
            <a:ext cx="3643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Century Gothic"/>
                <a:cs typeface="Century Gothic"/>
              </a:rPr>
              <a:t>*** p&lt;.001; ** p&lt;.01; * p&lt;.05</a:t>
            </a:r>
            <a:endParaRPr lang="fr-FR" sz="1200" dirty="0">
              <a:latin typeface="Century Gothic"/>
              <a:cs typeface="Century Gothic"/>
            </a:endParaRPr>
          </a:p>
        </p:txBody>
      </p:sp>
      <p:pic>
        <p:nvPicPr>
          <p:cNvPr id="3" name="phono errorALLgp.png" descr="/Users/lula/Desktop/AAAfigure/phono errorALLgp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96889"/>
            <a:ext cx="5208212" cy="3187700"/>
          </a:xfrm>
          <a:prstGeom prst="rect">
            <a:avLst/>
          </a:prstGeom>
        </p:spPr>
      </p:pic>
      <p:pic>
        <p:nvPicPr>
          <p:cNvPr id="4" name="phonoerrosAOA.png" descr="/Users/lula/Desktop/AAAfigure/phonoerrosAOA.png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653" y="2676338"/>
            <a:ext cx="3531347" cy="210595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992468" y="1626766"/>
            <a:ext cx="7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Century Gothic"/>
                <a:cs typeface="Century Gothic"/>
              </a:rPr>
              <a:t>AOA</a:t>
            </a:r>
          </a:p>
          <a:p>
            <a:pPr algn="ctr"/>
            <a:r>
              <a:rPr lang="fr-FR" dirty="0" smtClean="0"/>
              <a:t>***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508378" y="4258236"/>
            <a:ext cx="439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2"/>
                </a:solidFill>
                <a:latin typeface="Century Gothic"/>
                <a:cs typeface="Century Gothic"/>
              </a:rPr>
              <a:t>40</a:t>
            </a:r>
            <a:endParaRPr lang="fr-FR" sz="1200" dirty="0">
              <a:solidFill>
                <a:schemeClr val="bg2"/>
              </a:solidFill>
              <a:latin typeface="Century Gothic"/>
              <a:cs typeface="Century Gothic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095114" y="4261226"/>
            <a:ext cx="439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2"/>
                </a:solidFill>
                <a:latin typeface="Century Gothic"/>
                <a:cs typeface="Century Gothic"/>
              </a:rPr>
              <a:t>72</a:t>
            </a:r>
            <a:endParaRPr lang="fr-FR" sz="1200" dirty="0">
              <a:solidFill>
                <a:schemeClr val="bg2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06964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0" y="15193"/>
            <a:ext cx="9144000" cy="1143000"/>
          </a:xfrm>
          <a:prstGeom prst="rect">
            <a:avLst/>
          </a:prstGeom>
          <a:solidFill>
            <a:srgbClr val="1025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Types </a:t>
            </a:r>
            <a:r>
              <a:rPr lang="fr-FR" dirty="0">
                <a:solidFill>
                  <a:schemeClr val="bg2"/>
                </a:solidFill>
                <a:latin typeface="Arial Rounded MT Bold"/>
                <a:cs typeface="Arial Rounded MT Bold"/>
              </a:rPr>
              <a:t>of </a:t>
            </a:r>
            <a:r>
              <a:rPr lang="fr-FR" dirty="0" err="1">
                <a:solidFill>
                  <a:schemeClr val="bg2"/>
                </a:solidFill>
                <a:latin typeface="Arial Rounded MT Bold"/>
                <a:cs typeface="Arial Rounded MT Bold"/>
              </a:rPr>
              <a:t>phonological</a:t>
            </a:r>
            <a:r>
              <a:rPr lang="fr-FR" dirty="0">
                <a:solidFill>
                  <a:schemeClr val="bg2"/>
                </a:solidFill>
                <a:latin typeface="Arial Rounded MT Bold"/>
                <a:cs typeface="Arial Rounded MT Bold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Arial Rounded MT Bold"/>
                <a:cs typeface="Arial Rounded MT Bold"/>
              </a:rPr>
              <a:t>errors</a:t>
            </a:r>
            <a:endParaRPr lang="fr-FR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16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500318" y="6582975"/>
            <a:ext cx="3643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Century Gothic"/>
                <a:cs typeface="Century Gothic"/>
              </a:rPr>
              <a:t>*** p&lt;.001; ** p&lt;.01; * p&lt;.05</a:t>
            </a:r>
            <a:endParaRPr lang="fr-FR" sz="1200" dirty="0">
              <a:latin typeface="Century Gothic"/>
              <a:cs typeface="Century Gothic"/>
            </a:endParaRPr>
          </a:p>
        </p:txBody>
      </p:sp>
      <p:pic>
        <p:nvPicPr>
          <p:cNvPr id="4" name="type phono errors.png" descr="/Users/lula/Desktop/AAAfigure/type phono errors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256"/>
            <a:ext cx="9144000" cy="456239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34199" y="1458259"/>
            <a:ext cx="2749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/>
                <a:cs typeface="Century Gothic"/>
              </a:rPr>
              <a:t>t</a:t>
            </a:r>
            <a:r>
              <a:rPr lang="fr-FR" sz="1400" dirty="0" smtClean="0">
                <a:latin typeface="Century Gothic"/>
                <a:cs typeface="Century Gothic"/>
              </a:rPr>
              <a:t>ype of </a:t>
            </a:r>
            <a:r>
              <a:rPr lang="fr-FR" sz="1400" dirty="0" err="1" smtClean="0">
                <a:latin typeface="Century Gothic"/>
                <a:cs typeface="Century Gothic"/>
              </a:rPr>
              <a:t>parameter</a:t>
            </a:r>
            <a:r>
              <a:rPr lang="fr-FR" sz="1400" dirty="0" smtClean="0">
                <a:latin typeface="Century Gothic"/>
                <a:cs typeface="Century Gothic"/>
              </a:rPr>
              <a:t> ***</a:t>
            </a:r>
            <a:endParaRPr lang="fr-FR" sz="1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9947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GB" sz="2400" dirty="0" smtClean="0">
                <a:latin typeface="Century Gothic"/>
                <a:cs typeface="Century Gothic"/>
              </a:rPr>
              <a:t>The adaptation for LSF is successful.</a:t>
            </a:r>
            <a:endParaRPr lang="en-GB" sz="2400" dirty="0">
              <a:latin typeface="Century Gothic"/>
              <a:cs typeface="Century Gothic"/>
            </a:endParaRPr>
          </a:p>
          <a:p>
            <a:pPr algn="just"/>
            <a:endParaRPr lang="en-GB" sz="2400" dirty="0" smtClean="0">
              <a:latin typeface="Century Gothic"/>
              <a:cs typeface="Century Gothic"/>
            </a:endParaRPr>
          </a:p>
          <a:p>
            <a:pPr algn="just"/>
            <a:r>
              <a:rPr lang="en-GB" sz="2400" dirty="0">
                <a:latin typeface="Century Gothic"/>
                <a:cs typeface="Century Gothic"/>
              </a:rPr>
              <a:t>H</a:t>
            </a:r>
            <a:r>
              <a:rPr lang="en-GB" sz="2400" dirty="0" smtClean="0">
                <a:latin typeface="Century Gothic"/>
                <a:cs typeface="Century Gothic"/>
              </a:rPr>
              <a:t>ighlights differences in </a:t>
            </a:r>
            <a:r>
              <a:rPr lang="en-GB" sz="2400" dirty="0">
                <a:latin typeface="Century Gothic"/>
                <a:cs typeface="Century Gothic"/>
              </a:rPr>
              <a:t>repetition abilities between </a:t>
            </a:r>
            <a:r>
              <a:rPr lang="en-GB" sz="2400" dirty="0" smtClean="0">
                <a:latin typeface="Century Gothic"/>
                <a:cs typeface="Century Gothic"/>
              </a:rPr>
              <a:t>native and late LSF signers according to AOA, developmental tendency, length of exposition.</a:t>
            </a:r>
          </a:p>
          <a:p>
            <a:pPr marL="0" indent="0" algn="just">
              <a:buNone/>
            </a:pPr>
            <a:r>
              <a:rPr lang="en-GB" sz="2400" dirty="0" smtClean="0">
                <a:latin typeface="Century Gothic"/>
                <a:cs typeface="Century Gothic"/>
              </a:rPr>
              <a:t> </a:t>
            </a:r>
          </a:p>
          <a:p>
            <a:pPr algn="just"/>
            <a:r>
              <a:rPr lang="en-GB" sz="2400" dirty="0">
                <a:latin typeface="Century Gothic"/>
                <a:cs typeface="Century Gothic"/>
              </a:rPr>
              <a:t>Replication of previous SL studies showing </a:t>
            </a:r>
            <a:r>
              <a:rPr lang="en-GB" sz="2400" b="1" dirty="0">
                <a:latin typeface="Century Gothic"/>
                <a:cs typeface="Century Gothic"/>
              </a:rPr>
              <a:t>that movement and handshape are the most complex </a:t>
            </a:r>
            <a:r>
              <a:rPr lang="en-GB" sz="2400" dirty="0">
                <a:latin typeface="Century Gothic"/>
                <a:cs typeface="Century Gothic"/>
              </a:rPr>
              <a:t>phonological parameters to acquire. Location is mastered early.</a:t>
            </a:r>
          </a:p>
          <a:p>
            <a:pPr algn="just"/>
            <a:endParaRPr lang="en-GB" sz="2400" dirty="0" smtClean="0">
              <a:latin typeface="Century Gothic"/>
              <a:cs typeface="Century Gothic"/>
            </a:endParaRPr>
          </a:p>
          <a:p>
            <a:pPr algn="just"/>
            <a:r>
              <a:rPr lang="en-GB" sz="2400" dirty="0" smtClean="0">
                <a:latin typeface="Century Gothic"/>
                <a:cs typeface="Century Gothic"/>
              </a:rPr>
              <a:t>Usage-based explanation: </a:t>
            </a:r>
            <a:r>
              <a:rPr lang="en-GB" sz="2400" b="1" dirty="0" smtClean="0">
                <a:latin typeface="Century Gothic"/>
                <a:cs typeface="Century Gothic"/>
              </a:rPr>
              <a:t>experienced structures could be repeated better.</a:t>
            </a:r>
          </a:p>
          <a:p>
            <a:pPr marL="0" indent="0" algn="just">
              <a:buNone/>
            </a:pPr>
            <a:endParaRPr lang="en-GB" sz="2400" dirty="0">
              <a:latin typeface="Century Gothic"/>
              <a:cs typeface="Century Gothic"/>
            </a:endParaRPr>
          </a:p>
          <a:p>
            <a:pPr marL="0" indent="0" algn="just">
              <a:buNone/>
            </a:pPr>
            <a:endParaRPr lang="en-GB" sz="2400" dirty="0" smtClean="0">
              <a:latin typeface="Century Gothic"/>
              <a:cs typeface="Century Gothic"/>
            </a:endParaRPr>
          </a:p>
          <a:p>
            <a:pPr algn="just"/>
            <a:endParaRPr lang="en-GB" sz="2400" dirty="0">
              <a:latin typeface="Century Gothic"/>
              <a:cs typeface="Century Gothic"/>
            </a:endParaRPr>
          </a:p>
          <a:p>
            <a:pPr marL="457200" lvl="1" indent="0" algn="just">
              <a:buNone/>
            </a:pPr>
            <a:endParaRPr lang="en-GB" sz="1800" dirty="0">
              <a:latin typeface="Century Gothic"/>
              <a:cs typeface="Century Gothic"/>
            </a:endParaRPr>
          </a:p>
          <a:p>
            <a:pPr lvl="1" algn="just"/>
            <a:endParaRPr lang="en-GB" sz="1800" dirty="0">
              <a:latin typeface="Century Gothic"/>
              <a:cs typeface="Century Gothic"/>
            </a:endParaRPr>
          </a:p>
          <a:p>
            <a:pPr algn="just"/>
            <a:endParaRPr lang="en-GB" sz="1800" dirty="0">
              <a:latin typeface="Century Gothic"/>
              <a:cs typeface="Century Gothic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15193"/>
            <a:ext cx="9144000" cy="1143000"/>
          </a:xfrm>
          <a:prstGeom prst="rect">
            <a:avLst/>
          </a:prstGeom>
          <a:solidFill>
            <a:srgbClr val="1025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Discussion</a:t>
            </a:r>
            <a:endParaRPr lang="fr-FR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79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3799" y="1600200"/>
            <a:ext cx="8731601" cy="4525963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Century Gothic"/>
                <a:cs typeface="Century Gothic"/>
              </a:rPr>
              <a:t>We need </a:t>
            </a:r>
            <a:r>
              <a:rPr lang="en-GB" sz="2400" dirty="0">
                <a:latin typeface="Century Gothic"/>
                <a:cs typeface="Century Gothic"/>
              </a:rPr>
              <a:t>qualitative </a:t>
            </a:r>
            <a:r>
              <a:rPr lang="en-GB" sz="2400" dirty="0" smtClean="0">
                <a:latin typeface="Century Gothic"/>
                <a:cs typeface="Century Gothic"/>
              </a:rPr>
              <a:t>analyses</a:t>
            </a:r>
          </a:p>
          <a:p>
            <a:pPr lvl="1"/>
            <a:r>
              <a:rPr lang="en-GB" sz="1800" dirty="0" smtClean="0">
                <a:latin typeface="Century Gothic"/>
                <a:cs typeface="Century Gothic"/>
              </a:rPr>
              <a:t>Phonetic analysis</a:t>
            </a:r>
            <a:r>
              <a:rPr lang="en-GB" sz="1800" dirty="0">
                <a:latin typeface="Century Gothic"/>
                <a:cs typeface="Century Gothic"/>
              </a:rPr>
              <a:t> </a:t>
            </a:r>
            <a:r>
              <a:rPr lang="en-GB" sz="1800" dirty="0" smtClean="0">
                <a:latin typeface="Century Gothic"/>
                <a:cs typeface="Century Gothic"/>
              </a:rPr>
              <a:t>: Measurement of</a:t>
            </a:r>
            <a:r>
              <a:rPr lang="en-GB" sz="1800" dirty="0">
                <a:latin typeface="Century Gothic"/>
                <a:cs typeface="Century Gothic"/>
              </a:rPr>
              <a:t> </a:t>
            </a:r>
            <a:r>
              <a:rPr lang="en-GB" sz="1800" dirty="0" smtClean="0">
                <a:latin typeface="Century Gothic"/>
                <a:cs typeface="Century Gothic"/>
              </a:rPr>
              <a:t>failed sign </a:t>
            </a:r>
            <a:r>
              <a:rPr lang="en-GB" sz="1800" b="1" dirty="0" smtClean="0">
                <a:latin typeface="Century Gothic"/>
                <a:cs typeface="Century Gothic"/>
              </a:rPr>
              <a:t>phonetic complexity</a:t>
            </a:r>
            <a:endParaRPr lang="en-GB" sz="1800" dirty="0">
              <a:latin typeface="Century Gothic"/>
              <a:cs typeface="Century Gothic"/>
            </a:endParaRPr>
          </a:p>
          <a:p>
            <a:pPr lvl="1"/>
            <a:r>
              <a:rPr lang="en-GB" sz="1800" b="1" dirty="0" smtClean="0">
                <a:latin typeface="Century Gothic"/>
                <a:cs typeface="Century Gothic"/>
              </a:rPr>
              <a:t>Sign stream </a:t>
            </a:r>
            <a:r>
              <a:rPr lang="en-GB" sz="1800" dirty="0" smtClean="0">
                <a:latin typeface="Century Gothic"/>
                <a:cs typeface="Century Gothic"/>
              </a:rPr>
              <a:t>(ratio of number of signs / minute) : Late </a:t>
            </a:r>
            <a:r>
              <a:rPr lang="en-GB" sz="1800" dirty="0">
                <a:latin typeface="Century Gothic"/>
                <a:cs typeface="Century Gothic"/>
              </a:rPr>
              <a:t>signers seem slower in their production</a:t>
            </a:r>
            <a:r>
              <a:rPr lang="en-GB" sz="1800" dirty="0" smtClean="0">
                <a:latin typeface="Century Gothic"/>
                <a:cs typeface="Century Gothic"/>
              </a:rPr>
              <a:t>.</a:t>
            </a:r>
          </a:p>
          <a:p>
            <a:pPr lvl="1"/>
            <a:r>
              <a:rPr lang="en-GB" sz="1800" b="1" dirty="0">
                <a:latin typeface="Century Gothic"/>
                <a:cs typeface="Century Gothic"/>
              </a:rPr>
              <a:t>Semantic analysis</a:t>
            </a:r>
            <a:r>
              <a:rPr lang="en-GB" sz="1800" dirty="0">
                <a:latin typeface="Century Gothic"/>
                <a:cs typeface="Century Gothic"/>
              </a:rPr>
              <a:t> : in late </a:t>
            </a:r>
            <a:r>
              <a:rPr lang="en-GB" sz="1800" dirty="0" smtClean="0">
                <a:latin typeface="Century Gothic"/>
                <a:cs typeface="Century Gothic"/>
              </a:rPr>
              <a:t>signer</a:t>
            </a:r>
            <a:r>
              <a:rPr lang="en-GB" sz="1800" dirty="0">
                <a:latin typeface="Century Gothic"/>
                <a:cs typeface="Century Gothic"/>
              </a:rPr>
              <a:t>s</a:t>
            </a:r>
            <a:r>
              <a:rPr lang="en-GB" sz="1800" dirty="0" smtClean="0">
                <a:latin typeface="Century Gothic"/>
                <a:cs typeface="Century Gothic"/>
              </a:rPr>
              <a:t>, </a:t>
            </a:r>
            <a:r>
              <a:rPr lang="en-GB" sz="1800" dirty="0">
                <a:latin typeface="Century Gothic"/>
                <a:cs typeface="Century Gothic"/>
              </a:rPr>
              <a:t>are substitutions </a:t>
            </a:r>
            <a:r>
              <a:rPr lang="en-GB" sz="1800" dirty="0" smtClean="0">
                <a:latin typeface="Century Gothic"/>
                <a:cs typeface="Century Gothic"/>
              </a:rPr>
              <a:t>mostly gestural </a:t>
            </a:r>
            <a:r>
              <a:rPr lang="en-GB" sz="1800" dirty="0">
                <a:latin typeface="Century Gothic"/>
                <a:cs typeface="Century Gothic"/>
              </a:rPr>
              <a:t>or </a:t>
            </a:r>
            <a:r>
              <a:rPr lang="en-GB" sz="1800" dirty="0" smtClean="0">
                <a:latin typeface="Century Gothic"/>
                <a:cs typeface="Century Gothic"/>
              </a:rPr>
              <a:t>lexical </a:t>
            </a:r>
            <a:r>
              <a:rPr lang="en-GB" sz="1800" dirty="0">
                <a:latin typeface="Century Gothic"/>
                <a:cs typeface="Century Gothic"/>
              </a:rPr>
              <a:t>? </a:t>
            </a:r>
          </a:p>
          <a:p>
            <a:pPr lvl="1"/>
            <a:endParaRPr lang="en-GB" sz="1800" dirty="0">
              <a:latin typeface="Century Gothic"/>
              <a:cs typeface="Century Gothic"/>
            </a:endParaRPr>
          </a:p>
          <a:p>
            <a:r>
              <a:rPr lang="en-GB" sz="2400" dirty="0" smtClean="0">
                <a:latin typeface="Century Gothic"/>
                <a:cs typeface="Century Gothic"/>
              </a:rPr>
              <a:t>Further </a:t>
            </a:r>
            <a:r>
              <a:rPr lang="en-GB" sz="2400" dirty="0">
                <a:latin typeface="Century Gothic"/>
                <a:cs typeface="Century Gothic"/>
              </a:rPr>
              <a:t>investigation could be run on </a:t>
            </a:r>
            <a:r>
              <a:rPr lang="en-GB" sz="2400" dirty="0" smtClean="0">
                <a:latin typeface="Century Gothic"/>
                <a:cs typeface="Century Gothic"/>
              </a:rPr>
              <a:t>Specific Language Impairment for deaf children </a:t>
            </a:r>
            <a:r>
              <a:rPr lang="en-GB" sz="2400" dirty="0">
                <a:latin typeface="Century Gothic"/>
                <a:cs typeface="Century Gothic"/>
              </a:rPr>
              <a:t>in order to assess the </a:t>
            </a:r>
            <a:r>
              <a:rPr lang="en-GB" sz="2400" b="1" dirty="0">
                <a:latin typeface="Century Gothic"/>
                <a:cs typeface="Century Gothic"/>
              </a:rPr>
              <a:t>screening power </a:t>
            </a:r>
            <a:r>
              <a:rPr lang="en-GB" sz="2400" dirty="0">
                <a:latin typeface="Century Gothic"/>
                <a:cs typeface="Century Gothic"/>
              </a:rPr>
              <a:t>of </a:t>
            </a:r>
            <a:r>
              <a:rPr lang="en-GB" sz="2400" dirty="0" smtClean="0">
                <a:latin typeface="Century Gothic"/>
                <a:cs typeface="Century Gothic"/>
              </a:rPr>
              <a:t>SRT.</a:t>
            </a:r>
            <a:endParaRPr lang="en-GB" sz="2400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GB" sz="2400" dirty="0">
              <a:latin typeface="Century Gothic"/>
              <a:cs typeface="Century Gothic"/>
            </a:endParaRPr>
          </a:p>
          <a:p>
            <a:r>
              <a:rPr lang="en-GB" sz="2400" dirty="0" smtClean="0">
                <a:latin typeface="Century Gothic"/>
                <a:cs typeface="Century Gothic"/>
              </a:rPr>
              <a:t>To demonstrate whether </a:t>
            </a:r>
            <a:r>
              <a:rPr lang="en-GB" sz="2400" dirty="0">
                <a:latin typeface="Century Gothic"/>
                <a:cs typeface="Century Gothic"/>
              </a:rPr>
              <a:t>SR </a:t>
            </a:r>
            <a:r>
              <a:rPr lang="en-GB" sz="2400" b="1" dirty="0" smtClean="0">
                <a:latin typeface="Century Gothic"/>
                <a:cs typeface="Century Gothic"/>
              </a:rPr>
              <a:t>abilities are </a:t>
            </a:r>
            <a:r>
              <a:rPr lang="en-GB" sz="2400" b="1" dirty="0">
                <a:latin typeface="Century Gothic"/>
                <a:cs typeface="Century Gothic"/>
              </a:rPr>
              <a:t>predictive </a:t>
            </a:r>
            <a:r>
              <a:rPr lang="en-GB" sz="2400" dirty="0">
                <a:latin typeface="Century Gothic"/>
                <a:cs typeface="Century Gothic"/>
              </a:rPr>
              <a:t>of other language </a:t>
            </a:r>
            <a:r>
              <a:rPr lang="en-GB" sz="2400" dirty="0" smtClean="0">
                <a:latin typeface="Century Gothic"/>
                <a:cs typeface="Century Gothic"/>
              </a:rPr>
              <a:t>skills.</a:t>
            </a:r>
            <a:endParaRPr lang="en-GB" sz="2400" dirty="0">
              <a:latin typeface="Century Gothic"/>
              <a:cs typeface="Century Gothic"/>
            </a:endParaRPr>
          </a:p>
          <a:p>
            <a:endParaRPr lang="en-GB" sz="1800" dirty="0">
              <a:latin typeface="Century Gothic"/>
              <a:cs typeface="Century Gothic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18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15193"/>
            <a:ext cx="9144000" cy="1143000"/>
          </a:xfrm>
          <a:prstGeom prst="rect">
            <a:avLst/>
          </a:prstGeom>
          <a:solidFill>
            <a:srgbClr val="1025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Perspectives</a:t>
            </a:r>
            <a:endParaRPr lang="fr-FR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68054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Espace réservé du contenu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0118571"/>
              </p:ext>
            </p:extLst>
          </p:nvPr>
        </p:nvGraphicFramePr>
        <p:xfrm>
          <a:off x="187722" y="1352034"/>
          <a:ext cx="8731247" cy="3433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321"/>
                <a:gridCol w="1247321"/>
                <a:gridCol w="1247321"/>
                <a:gridCol w="1247321"/>
                <a:gridCol w="1247321"/>
                <a:gridCol w="1247321"/>
                <a:gridCol w="1247321"/>
              </a:tblGrid>
              <a:tr h="1238624">
                <a:tc>
                  <a:txBody>
                    <a:bodyPr/>
                    <a:lstStyle/>
                    <a:p>
                      <a:pPr algn="ctr"/>
                      <a:endParaRPr lang="fr-FR" sz="1400" dirty="0" smtClean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687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>
                          <a:latin typeface="Century Gothic"/>
                          <a:cs typeface="Century Gothic"/>
                        </a:rPr>
                        <a:t>Hatice</a:t>
                      </a:r>
                      <a:r>
                        <a:rPr lang="fr-FR" sz="1400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</a:p>
                    <a:p>
                      <a:pPr algn="ctr"/>
                      <a:r>
                        <a:rPr lang="fr-FR" sz="1400" baseline="0" dirty="0" err="1" smtClean="0">
                          <a:latin typeface="Century Gothic"/>
                          <a:cs typeface="Century Gothic"/>
                        </a:rPr>
                        <a:t>Aksen</a:t>
                      </a:r>
                      <a:endParaRPr lang="fr-FR" sz="1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fr-FR" sz="1400" dirty="0" smtClean="0">
                          <a:latin typeface="Century Gothic"/>
                          <a:cs typeface="Century Gothic"/>
                        </a:rPr>
                        <a:t>Caroline</a:t>
                      </a:r>
                    </a:p>
                    <a:p>
                      <a:pPr algn="ctr" eaLnBrk="1" hangingPunct="1"/>
                      <a:r>
                        <a:rPr lang="fr-FR" sz="1400" dirty="0" smtClean="0">
                          <a:latin typeface="Century Gothic"/>
                          <a:cs typeface="Century Gothic"/>
                        </a:rPr>
                        <a:t>Bogliotti</a:t>
                      </a:r>
                    </a:p>
                    <a:p>
                      <a:pPr algn="ctr"/>
                      <a:endParaRPr lang="fr-FR" sz="1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entury Gothic"/>
                          <a:cs typeface="Century Gothic"/>
                        </a:rPr>
                        <a:t>Marion </a:t>
                      </a:r>
                    </a:p>
                    <a:p>
                      <a:pPr algn="ctr"/>
                      <a:r>
                        <a:rPr lang="fr-FR" sz="1400" dirty="0" smtClean="0">
                          <a:latin typeface="Century Gothic"/>
                          <a:cs typeface="Century Gothic"/>
                        </a:rPr>
                        <a:t>Blondel</a:t>
                      </a:r>
                      <a:endParaRPr lang="fr-FR" sz="1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entury Gothic"/>
                          <a:cs typeface="Century Gothic"/>
                        </a:rPr>
                        <a:t>Stéphanie</a:t>
                      </a:r>
                      <a:r>
                        <a:rPr lang="fr-FR" sz="1400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</a:p>
                    <a:p>
                      <a:pPr algn="ctr"/>
                      <a:r>
                        <a:rPr lang="fr-FR" sz="1400" baseline="0" dirty="0" err="1" smtClean="0">
                          <a:latin typeface="Century Gothic"/>
                          <a:cs typeface="Century Gothic"/>
                        </a:rPr>
                        <a:t>Caët</a:t>
                      </a:r>
                      <a:endParaRPr lang="fr-FR" sz="1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entury Gothic"/>
                          <a:cs typeface="Century Gothic"/>
                        </a:rPr>
                        <a:t>Clémentine</a:t>
                      </a:r>
                    </a:p>
                    <a:p>
                      <a:pPr algn="ctr"/>
                      <a:r>
                        <a:rPr lang="fr-FR" sz="1400" dirty="0" smtClean="0">
                          <a:latin typeface="Century Gothic"/>
                          <a:cs typeface="Century Gothic"/>
                        </a:rPr>
                        <a:t>Caron</a:t>
                      </a:r>
                      <a:endParaRPr lang="fr-FR" sz="1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entury Gothic"/>
                          <a:cs typeface="Century Gothic"/>
                        </a:rPr>
                        <a:t>Céline</a:t>
                      </a:r>
                    </a:p>
                    <a:p>
                      <a:pPr algn="ctr"/>
                      <a:r>
                        <a:rPr lang="fr-FR" sz="1400" dirty="0" smtClean="0">
                          <a:latin typeface="Century Gothic"/>
                          <a:cs typeface="Century Gothic"/>
                        </a:rPr>
                        <a:t>Fortuna</a:t>
                      </a:r>
                      <a:endParaRPr lang="fr-FR" sz="1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entury Gothic"/>
                          <a:cs typeface="Century Gothic"/>
                        </a:rPr>
                        <a:t>Saliha</a:t>
                      </a:r>
                      <a:r>
                        <a:rPr lang="fr-FR" sz="1400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</a:p>
                    <a:p>
                      <a:pPr algn="ctr"/>
                      <a:r>
                        <a:rPr lang="fr-FR" sz="1400" baseline="0" dirty="0" err="1" smtClean="0">
                          <a:latin typeface="Century Gothic"/>
                          <a:cs typeface="Century Gothic"/>
                        </a:rPr>
                        <a:t>Héouaine</a:t>
                      </a:r>
                      <a:endParaRPr lang="fr-FR" sz="1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1400" dirty="0" smtClean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 smtClean="0">
                        <a:latin typeface="Century Gothic"/>
                        <a:cs typeface="Century Gothic"/>
                      </a:endParaRPr>
                    </a:p>
                    <a:p>
                      <a:pPr algn="ctr"/>
                      <a:endParaRPr lang="fr-FR" sz="1400" dirty="0" smtClean="0">
                        <a:latin typeface="Century Gothic"/>
                        <a:cs typeface="Century Gothic"/>
                      </a:endParaRPr>
                    </a:p>
                    <a:p>
                      <a:pPr algn="ctr"/>
                      <a:endParaRPr lang="fr-FR" sz="1400" dirty="0" smtClean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entury Gothic"/>
                          <a:cs typeface="Century Gothic"/>
                        </a:rPr>
                        <a:t>Frédéric</a:t>
                      </a:r>
                    </a:p>
                    <a:p>
                      <a:pPr algn="ctr"/>
                      <a:r>
                        <a:rPr lang="fr-FR" sz="1400" dirty="0" err="1" smtClean="0">
                          <a:latin typeface="Century Gothic"/>
                          <a:cs typeface="Century Gothic"/>
                        </a:rPr>
                        <a:t>Isel</a:t>
                      </a:r>
                      <a:endParaRPr lang="fr-FR" sz="1400" dirty="0" smtClean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entury Gothic"/>
                          <a:cs typeface="Century Gothic"/>
                        </a:rPr>
                        <a:t>Anaïs </a:t>
                      </a:r>
                    </a:p>
                    <a:p>
                      <a:pPr algn="ctr"/>
                      <a:r>
                        <a:rPr lang="fr-FR" sz="1400" dirty="0" smtClean="0">
                          <a:latin typeface="Century Gothic"/>
                          <a:cs typeface="Century Gothic"/>
                        </a:rPr>
                        <a:t>Lisette</a:t>
                      </a:r>
                      <a:endParaRPr lang="fr-FR" sz="1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err="1" smtClean="0">
                          <a:latin typeface="Century Gothic"/>
                          <a:cs typeface="Century Gothic"/>
                        </a:rPr>
                        <a:t>Aliyah</a:t>
                      </a:r>
                      <a:r>
                        <a:rPr lang="fr-FR" sz="1300" dirty="0" smtClean="0">
                          <a:latin typeface="Century Gothic"/>
                          <a:cs typeface="Century Gothic"/>
                        </a:rPr>
                        <a:t> </a:t>
                      </a:r>
                    </a:p>
                    <a:p>
                      <a:pPr algn="ctr"/>
                      <a:r>
                        <a:rPr lang="fr-FR" sz="1300" dirty="0" smtClean="0">
                          <a:latin typeface="Century Gothic"/>
                          <a:cs typeface="Century Gothic"/>
                        </a:rPr>
                        <a:t>Morgenstern</a:t>
                      </a:r>
                      <a:endParaRPr lang="fr-FR" sz="13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>
                          <a:latin typeface="Century Gothic"/>
                          <a:cs typeface="Century Gothic"/>
                        </a:rPr>
                        <a:t>Yves </a:t>
                      </a:r>
                    </a:p>
                    <a:p>
                      <a:pPr algn="ctr"/>
                      <a:r>
                        <a:rPr lang="fr-FR" sz="1300" dirty="0" smtClean="0">
                          <a:latin typeface="Century Gothic"/>
                          <a:cs typeface="Century Gothic"/>
                        </a:rPr>
                        <a:t>Prud’homme</a:t>
                      </a:r>
                      <a:endParaRPr lang="fr-FR" sz="13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entury Gothic"/>
                          <a:cs typeface="Century Gothic"/>
                        </a:rPr>
                        <a:t>Laetitia</a:t>
                      </a:r>
                    </a:p>
                    <a:p>
                      <a:pPr algn="ctr"/>
                      <a:r>
                        <a:rPr lang="fr-FR" sz="1400" dirty="0" smtClean="0">
                          <a:latin typeface="Century Gothic"/>
                          <a:cs typeface="Century Gothic"/>
                        </a:rPr>
                        <a:t>Puissant</a:t>
                      </a:r>
                    </a:p>
                    <a:p>
                      <a:pPr algn="ctr"/>
                      <a:r>
                        <a:rPr lang="fr-FR" sz="1400" dirty="0" err="1" smtClean="0">
                          <a:latin typeface="Century Gothic"/>
                          <a:cs typeface="Century Gothic"/>
                        </a:rPr>
                        <a:t>Schontz</a:t>
                      </a:r>
                      <a:endParaRPr lang="fr-FR" sz="1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entury Gothic"/>
                          <a:cs typeface="Century Gothic"/>
                        </a:rPr>
                        <a:t>Anna</a:t>
                      </a:r>
                    </a:p>
                    <a:p>
                      <a:pPr algn="ctr"/>
                      <a:r>
                        <a:rPr lang="fr-FR" sz="1400" dirty="0" err="1" smtClean="0">
                          <a:latin typeface="Century Gothic"/>
                          <a:cs typeface="Century Gothic"/>
                        </a:rPr>
                        <a:t>Safar</a:t>
                      </a:r>
                      <a:endParaRPr lang="fr-FR" sz="1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19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15193"/>
            <a:ext cx="9144000" cy="1143000"/>
          </a:xfrm>
          <a:prstGeom prst="rect">
            <a:avLst/>
          </a:prstGeom>
          <a:solidFill>
            <a:srgbClr val="1025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Thanks</a:t>
            </a:r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 to</a:t>
            </a:r>
            <a:endParaRPr lang="fr-FR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8" name="Image 7" descr="Hati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69" y="1856201"/>
            <a:ext cx="649287" cy="79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Aliya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r="7797"/>
          <a:stretch>
            <a:fillRect/>
          </a:stretch>
        </p:blipFill>
        <p:spPr bwMode="auto">
          <a:xfrm>
            <a:off x="2902405" y="3204146"/>
            <a:ext cx="750888" cy="8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stephanie-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32" y="1822864"/>
            <a:ext cx="576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Marion_Colaj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993" y="1846678"/>
            <a:ext cx="7493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aroline Bogliotti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551" y="1822864"/>
            <a:ext cx="674687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Laetitia Puissant-Schontz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615" y="3204146"/>
            <a:ext cx="855663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4" descr="Picture 29-1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2" y="1870491"/>
            <a:ext cx="827088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26" descr="Yve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3189946"/>
            <a:ext cx="739332" cy="79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29" descr="anais_lisett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551" y="3204146"/>
            <a:ext cx="614261" cy="79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30" descr="Céline Fortuna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19342" r="10429" b="20535"/>
          <a:stretch>
            <a:fillRect/>
          </a:stretch>
        </p:blipFill>
        <p:spPr bwMode="auto">
          <a:xfrm>
            <a:off x="6694338" y="1870491"/>
            <a:ext cx="678677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5" t="16000" b="24001"/>
          <a:stretch>
            <a:fillRect/>
          </a:stretch>
        </p:blipFill>
        <p:spPr bwMode="auto">
          <a:xfrm>
            <a:off x="6694338" y="3223955"/>
            <a:ext cx="771790" cy="77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sel3.jpg" descr="/Users/lula/Documents/Recherche/Papiers Bogliotti/2017 Projet edit ATYPIE LANGAGIERE/chapitres recus/FINAL 4E/isel3.jpg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84" y="3204146"/>
            <a:ext cx="659772" cy="73183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87722" y="4647688"/>
            <a:ext cx="881366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 dirty="0" err="1">
                <a:latin typeface="Arial Rounded MT Bold"/>
                <a:cs typeface="Arial Rounded MT Bold"/>
              </a:rPr>
              <a:t>Scholar</a:t>
            </a:r>
            <a:r>
              <a:rPr lang="fr-FR" b="1" dirty="0">
                <a:latin typeface="Arial Rounded MT Bold"/>
                <a:cs typeface="Arial Rounded MT Bold"/>
              </a:rPr>
              <a:t> </a:t>
            </a:r>
            <a:r>
              <a:rPr lang="fr-FR" b="1" dirty="0" smtClean="0">
                <a:latin typeface="Arial Rounded MT Bold"/>
                <a:cs typeface="Arial Rounded MT Bold"/>
              </a:rPr>
              <a:t>Staff</a:t>
            </a:r>
            <a:endParaRPr lang="fr-FR" b="1" dirty="0">
              <a:latin typeface="Arial Rounded MT Bold"/>
              <a:cs typeface="Arial Rounded MT Bold"/>
            </a:endParaRPr>
          </a:p>
          <a:p>
            <a:pPr lvl="1"/>
            <a:endParaRPr lang="fr-FR" sz="1100" dirty="0">
              <a:latin typeface="Century Gothic"/>
              <a:cs typeface="Century Gothic"/>
            </a:endParaRPr>
          </a:p>
          <a:p>
            <a:pPr lvl="1"/>
            <a:r>
              <a:rPr lang="fr-FR" sz="1300" dirty="0">
                <a:latin typeface="Century Gothic"/>
                <a:cs typeface="Century Gothic"/>
              </a:rPr>
              <a:t>- </a:t>
            </a:r>
            <a:r>
              <a:rPr lang="fr-FR" sz="1300" b="1" dirty="0">
                <a:latin typeface="Century Gothic"/>
                <a:cs typeface="Century Gothic"/>
              </a:rPr>
              <a:t>Vanessa Andrieux</a:t>
            </a:r>
            <a:r>
              <a:rPr lang="fr-FR" sz="1300" dirty="0">
                <a:latin typeface="Century Gothic"/>
                <a:cs typeface="Century Gothic"/>
              </a:rPr>
              <a:t>, </a:t>
            </a:r>
            <a:r>
              <a:rPr lang="fr-FR" sz="1300" b="1" dirty="0">
                <a:latin typeface="Century Gothic"/>
                <a:cs typeface="Century Gothic"/>
              </a:rPr>
              <a:t>Marie-Paule </a:t>
            </a:r>
            <a:r>
              <a:rPr lang="fr-FR" sz="1300" b="1" dirty="0" err="1" smtClean="0">
                <a:latin typeface="Century Gothic"/>
                <a:cs typeface="Century Gothic"/>
              </a:rPr>
              <a:t>Kerellhas</a:t>
            </a:r>
            <a:r>
              <a:rPr lang="fr-FR" sz="1300" dirty="0">
                <a:latin typeface="Century Gothic"/>
                <a:cs typeface="Century Gothic"/>
              </a:rPr>
              <a:t>, and </a:t>
            </a:r>
            <a:r>
              <a:rPr lang="fr-FR" sz="1300" dirty="0" smtClean="0">
                <a:latin typeface="Century Gothic"/>
                <a:cs typeface="Century Gothic"/>
              </a:rPr>
              <a:t>all </a:t>
            </a:r>
            <a:r>
              <a:rPr lang="fr-FR" sz="1300" dirty="0" err="1" smtClean="0">
                <a:latin typeface="Century Gothic"/>
                <a:cs typeface="Century Gothic"/>
              </a:rPr>
              <a:t>deaf</a:t>
            </a:r>
            <a:r>
              <a:rPr lang="fr-FR" sz="1300" dirty="0" smtClean="0">
                <a:latin typeface="Century Gothic"/>
                <a:cs typeface="Century Gothic"/>
              </a:rPr>
              <a:t> </a:t>
            </a:r>
            <a:r>
              <a:rPr lang="fr-FR" sz="1300" dirty="0" err="1">
                <a:latin typeface="Century Gothic"/>
                <a:cs typeface="Century Gothic"/>
              </a:rPr>
              <a:t>teachers</a:t>
            </a:r>
            <a:r>
              <a:rPr lang="fr-FR" sz="1300" dirty="0">
                <a:latin typeface="Century Gothic"/>
                <a:cs typeface="Century Gothic"/>
              </a:rPr>
              <a:t> of Ramonville Saint </a:t>
            </a:r>
            <a:r>
              <a:rPr lang="fr-FR" sz="1300" dirty="0" err="1">
                <a:latin typeface="Century Gothic"/>
                <a:cs typeface="Century Gothic"/>
              </a:rPr>
              <a:t>Agne</a:t>
            </a:r>
            <a:r>
              <a:rPr lang="fr-FR" sz="1300" dirty="0">
                <a:latin typeface="Century Gothic"/>
                <a:cs typeface="Century Gothic"/>
              </a:rPr>
              <a:t> </a:t>
            </a:r>
            <a:r>
              <a:rPr lang="fr-FR" sz="1300" dirty="0" err="1">
                <a:latin typeface="Century Gothic"/>
                <a:cs typeface="Century Gothic"/>
              </a:rPr>
              <a:t>School</a:t>
            </a:r>
            <a:r>
              <a:rPr lang="fr-FR" sz="1300" dirty="0">
                <a:latin typeface="Century Gothic"/>
                <a:cs typeface="Century Gothic"/>
              </a:rPr>
              <a:t> </a:t>
            </a:r>
          </a:p>
          <a:p>
            <a:pPr lvl="1"/>
            <a:r>
              <a:rPr lang="fr-FR" sz="1300" dirty="0">
                <a:latin typeface="Century Gothic"/>
                <a:cs typeface="Century Gothic"/>
              </a:rPr>
              <a:t>- CELEM </a:t>
            </a:r>
            <a:r>
              <a:rPr lang="fr-FR" sz="1300" dirty="0" err="1">
                <a:latin typeface="Century Gothic"/>
                <a:cs typeface="Century Gothic"/>
              </a:rPr>
              <a:t>school</a:t>
            </a:r>
            <a:r>
              <a:rPr lang="fr-FR" sz="1300" dirty="0">
                <a:latin typeface="Century Gothic"/>
                <a:cs typeface="Century Gothic"/>
              </a:rPr>
              <a:t>, Paris</a:t>
            </a:r>
          </a:p>
          <a:p>
            <a:pPr lvl="1"/>
            <a:r>
              <a:rPr lang="fr-FR" sz="1300" dirty="0">
                <a:latin typeface="Century Gothic"/>
                <a:cs typeface="Century Gothic"/>
              </a:rPr>
              <a:t>- Audition </a:t>
            </a:r>
            <a:r>
              <a:rPr lang="fr-FR" sz="1300" dirty="0" err="1">
                <a:latin typeface="Century Gothic"/>
                <a:cs typeface="Century Gothic"/>
              </a:rPr>
              <a:t>Reeducation</a:t>
            </a:r>
            <a:r>
              <a:rPr lang="fr-FR" sz="1300" dirty="0">
                <a:latin typeface="Century Gothic"/>
                <a:cs typeface="Century Gothic"/>
              </a:rPr>
              <a:t> Center, Rouen</a:t>
            </a:r>
          </a:p>
          <a:p>
            <a:endParaRPr lang="fr-FR" sz="1400" dirty="0"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fr-FR" b="1" dirty="0" err="1" smtClean="0">
                <a:latin typeface="Arial Rounded MT Bold"/>
                <a:cs typeface="Arial Rounded MT Bold"/>
              </a:rPr>
              <a:t>Students</a:t>
            </a:r>
            <a:r>
              <a:rPr lang="fr-FR" b="1" dirty="0" smtClean="0">
                <a:latin typeface="Arial Rounded MT Bold"/>
                <a:cs typeface="Arial Rounded MT Bold"/>
              </a:rPr>
              <a:t> and </a:t>
            </a:r>
            <a:r>
              <a:rPr lang="fr-FR" b="1" dirty="0" err="1">
                <a:latin typeface="Arial Rounded MT Bold"/>
                <a:cs typeface="Arial Rounded MT Bold"/>
              </a:rPr>
              <a:t>C</a:t>
            </a:r>
            <a:r>
              <a:rPr lang="fr-FR" b="1" dirty="0" err="1" smtClean="0">
                <a:latin typeface="Arial Rounded MT Bold"/>
                <a:cs typeface="Arial Rounded MT Bold"/>
              </a:rPr>
              <a:t>oders</a:t>
            </a:r>
            <a:r>
              <a:rPr lang="fr-FR" b="1" dirty="0" smtClean="0">
                <a:latin typeface="Arial Rounded MT Bold"/>
                <a:cs typeface="Arial Rounded MT Bold"/>
              </a:rPr>
              <a:t>           					</a:t>
            </a:r>
          </a:p>
          <a:p>
            <a:endParaRPr lang="fr-FR" b="1" dirty="0">
              <a:solidFill>
                <a:schemeClr val="accent6">
                  <a:lumMod val="75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7722" y="1352034"/>
            <a:ext cx="5762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 dirty="0" err="1">
                <a:latin typeface="Arial Rounded MT Bold"/>
                <a:cs typeface="Arial Rounded MT Bold"/>
              </a:rPr>
              <a:t>Academic</a:t>
            </a:r>
            <a:r>
              <a:rPr lang="fr-FR" b="1" dirty="0">
                <a:latin typeface="Arial Rounded MT Bold"/>
                <a:cs typeface="Arial Rounded MT Bold"/>
              </a:rPr>
              <a:t> </a:t>
            </a:r>
            <a:r>
              <a:rPr lang="fr-FR" b="1" dirty="0" smtClean="0">
                <a:latin typeface="Arial Rounded MT Bold"/>
                <a:cs typeface="Arial Rounded MT Bold"/>
              </a:rPr>
              <a:t>Staff and French </a:t>
            </a:r>
            <a:r>
              <a:rPr lang="fr-FR" b="1" dirty="0" err="1">
                <a:latin typeface="Arial Rounded MT Bold"/>
                <a:cs typeface="Arial Rounded MT Bold"/>
              </a:rPr>
              <a:t>S</a:t>
            </a:r>
            <a:r>
              <a:rPr lang="fr-FR" b="1" dirty="0" err="1" smtClean="0">
                <a:latin typeface="Arial Rounded MT Bold"/>
                <a:cs typeface="Arial Rounded MT Bold"/>
              </a:rPr>
              <a:t>ign</a:t>
            </a:r>
            <a:r>
              <a:rPr lang="fr-FR" b="1" dirty="0" smtClean="0">
                <a:latin typeface="Arial Rounded MT Bold"/>
                <a:cs typeface="Arial Rounded MT Bold"/>
              </a:rPr>
              <a:t> </a:t>
            </a:r>
            <a:r>
              <a:rPr lang="fr-FR" b="1" dirty="0">
                <a:latin typeface="Arial Rounded MT Bold"/>
                <a:cs typeface="Arial Rounded MT Bold"/>
              </a:rPr>
              <a:t>Met </a:t>
            </a:r>
            <a:r>
              <a:rPr lang="fr-FR" b="1" dirty="0" err="1">
                <a:latin typeface="Arial Rounded MT Bold"/>
                <a:cs typeface="Arial Rounded MT Bold"/>
              </a:rPr>
              <a:t>partners</a:t>
            </a:r>
            <a:endParaRPr lang="fr-FR" b="1" dirty="0">
              <a:latin typeface="Arial Rounded MT Bold"/>
              <a:cs typeface="Arial Rounded MT Bold"/>
            </a:endParaRPr>
          </a:p>
        </p:txBody>
      </p:sp>
      <p:pic>
        <p:nvPicPr>
          <p:cNvPr id="22" name="Image 4" descr="logo-SignMET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529" y="1338230"/>
            <a:ext cx="496750" cy="45784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676333" y="5780782"/>
            <a:ext cx="5091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and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Arial Rounded MT Bold"/>
                <a:cs typeface="Arial Rounded MT Bold"/>
              </a:rPr>
              <a:t>all</a:t>
            </a: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 </a:t>
            </a:r>
            <a:r>
              <a:rPr lang="fr-FR" sz="3200" b="1" dirty="0" err="1">
                <a:solidFill>
                  <a:srgbClr val="008000"/>
                </a:solidFill>
                <a:latin typeface="Arial Rounded MT Bold"/>
                <a:cs typeface="Arial Rounded MT Bold"/>
              </a:rPr>
              <a:t>deaf</a:t>
            </a:r>
            <a:r>
              <a:rPr lang="fr-FR" sz="3200" b="1" dirty="0">
                <a:solidFill>
                  <a:srgbClr val="008000"/>
                </a:solidFill>
                <a:latin typeface="Arial Rounded MT Bold"/>
                <a:cs typeface="Arial Rounded MT Bold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children</a:t>
            </a: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 </a:t>
            </a: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060783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92500" lnSpcReduction="10000"/>
          </a:bodyPr>
          <a:lstStyle/>
          <a:p>
            <a:pPr algn="just">
              <a:spcBef>
                <a:spcPts val="1000"/>
              </a:spcBef>
              <a:spcAft>
                <a:spcPts val="600"/>
              </a:spcAft>
            </a:pPr>
            <a:r>
              <a:rPr lang="en-GB" sz="2600" dirty="0">
                <a:latin typeface="Century Gothic"/>
                <a:cs typeface="Century Gothic"/>
              </a:rPr>
              <a:t>Since the 70’s, SRTs are frequently used for </a:t>
            </a:r>
            <a:r>
              <a:rPr lang="en-GB" sz="2600" dirty="0" smtClean="0">
                <a:latin typeface="Century Gothic"/>
                <a:cs typeface="Century Gothic"/>
              </a:rPr>
              <a:t>testing Vocal Languages </a:t>
            </a:r>
            <a:r>
              <a:rPr lang="en-GB" sz="1900" dirty="0" smtClean="0">
                <a:latin typeface="Century Gothic"/>
                <a:cs typeface="Century Gothic"/>
              </a:rPr>
              <a:t>(among others Conti-</a:t>
            </a:r>
            <a:r>
              <a:rPr lang="en-GB" sz="1900" dirty="0" err="1" smtClean="0">
                <a:latin typeface="Century Gothic"/>
                <a:cs typeface="Century Gothic"/>
              </a:rPr>
              <a:t>Ramsden</a:t>
            </a:r>
            <a:r>
              <a:rPr lang="en-GB" sz="1900" dirty="0" smtClean="0">
                <a:latin typeface="Century Gothic"/>
                <a:cs typeface="Century Gothic"/>
              </a:rPr>
              <a:t> et al., 2001; </a:t>
            </a:r>
            <a:r>
              <a:rPr lang="en-GB" sz="1900" dirty="0" err="1" smtClean="0">
                <a:latin typeface="Century Gothic"/>
                <a:cs typeface="Century Gothic"/>
              </a:rPr>
              <a:t>Chiat</a:t>
            </a:r>
            <a:r>
              <a:rPr lang="en-GB" sz="1900" dirty="0" smtClean="0">
                <a:latin typeface="Century Gothic"/>
                <a:cs typeface="Century Gothic"/>
              </a:rPr>
              <a:t> et al., 2013)</a:t>
            </a:r>
            <a:endParaRPr lang="en-GB" sz="2600" dirty="0" smtClean="0">
              <a:latin typeface="Century Gothic"/>
              <a:cs typeface="Century Gothic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600" dirty="0" smtClean="0">
                <a:latin typeface="Century Gothic"/>
                <a:cs typeface="Century Gothic"/>
              </a:rPr>
              <a:t>Provide </a:t>
            </a:r>
            <a:r>
              <a:rPr lang="en-GB" sz="2600" b="1" dirty="0">
                <a:latin typeface="Century Gothic"/>
                <a:cs typeface="Century Gothic"/>
              </a:rPr>
              <a:t>a good estimation of language processing and </a:t>
            </a:r>
            <a:r>
              <a:rPr lang="en-GB" sz="2600" b="1" dirty="0" smtClean="0">
                <a:latin typeface="Century Gothic"/>
                <a:cs typeface="Century Gothic"/>
              </a:rPr>
              <a:t>development</a:t>
            </a:r>
            <a:endParaRPr lang="en-GB" sz="2600" b="1" dirty="0">
              <a:latin typeface="Century Gothic"/>
              <a:cs typeface="Century Gothic"/>
            </a:endParaRPr>
          </a:p>
          <a:p>
            <a:pPr lvl="1" algn="just">
              <a:spcBef>
                <a:spcPts val="600"/>
              </a:spcBef>
            </a:pPr>
            <a:r>
              <a:rPr lang="en-GB" sz="2200" dirty="0" smtClean="0">
                <a:latin typeface="Century Gothic"/>
                <a:cs typeface="Century Gothic"/>
              </a:rPr>
              <a:t>in </a:t>
            </a:r>
            <a:r>
              <a:rPr lang="en-GB" sz="2200" b="1" dirty="0">
                <a:latin typeface="Century Gothic"/>
                <a:cs typeface="Century Gothic"/>
              </a:rPr>
              <a:t>various populations </a:t>
            </a:r>
          </a:p>
          <a:p>
            <a:pPr lvl="2" algn="just">
              <a:spcBef>
                <a:spcPts val="600"/>
              </a:spcBef>
            </a:pPr>
            <a:r>
              <a:rPr lang="en-GB" sz="1300" dirty="0" smtClean="0">
                <a:latin typeface="Century Gothic"/>
                <a:cs typeface="Century Gothic"/>
              </a:rPr>
              <a:t>Native speakers</a:t>
            </a:r>
          </a:p>
          <a:p>
            <a:pPr lvl="2" algn="just">
              <a:spcBef>
                <a:spcPts val="600"/>
              </a:spcBef>
            </a:pPr>
            <a:r>
              <a:rPr lang="en-GB" sz="1300" dirty="0">
                <a:latin typeface="Century Gothic"/>
                <a:cs typeface="Century Gothic"/>
              </a:rPr>
              <a:t>Bilingual </a:t>
            </a:r>
            <a:r>
              <a:rPr lang="en-GB" sz="1300" dirty="0" smtClean="0">
                <a:latin typeface="Century Gothic"/>
                <a:cs typeface="Century Gothic"/>
              </a:rPr>
              <a:t>speakers</a:t>
            </a:r>
          </a:p>
          <a:p>
            <a:pPr lvl="2" algn="just">
              <a:spcBef>
                <a:spcPts val="600"/>
              </a:spcBef>
            </a:pPr>
            <a:r>
              <a:rPr lang="en-GB" sz="1300" dirty="0" smtClean="0">
                <a:latin typeface="Century Gothic"/>
                <a:cs typeface="Century Gothic"/>
              </a:rPr>
              <a:t>Second language learners</a:t>
            </a:r>
          </a:p>
          <a:p>
            <a:pPr lvl="2" algn="just">
              <a:spcBef>
                <a:spcPts val="600"/>
              </a:spcBef>
            </a:pPr>
            <a:r>
              <a:rPr lang="en-GB" sz="1300" dirty="0" smtClean="0">
                <a:latin typeface="Century Gothic"/>
                <a:cs typeface="Century Gothic"/>
              </a:rPr>
              <a:t>Children with language disorders such as SLI or adults with aphasia ;</a:t>
            </a:r>
          </a:p>
          <a:p>
            <a:pPr lvl="2" algn="just">
              <a:spcBef>
                <a:spcPts val="600"/>
              </a:spcBef>
            </a:pPr>
            <a:r>
              <a:rPr lang="en-GB" sz="1300" dirty="0" smtClean="0">
                <a:latin typeface="Century Gothic"/>
                <a:cs typeface="Century Gothic"/>
              </a:rPr>
              <a:t>Socioeconomic disabled populations. </a:t>
            </a:r>
            <a:endParaRPr lang="en-GB" sz="2200" dirty="0">
              <a:latin typeface="Century Gothic"/>
              <a:cs typeface="Century Gothic"/>
            </a:endParaRPr>
          </a:p>
          <a:p>
            <a:pPr marL="514350" indent="-457200" algn="just">
              <a:spcBef>
                <a:spcPts val="600"/>
              </a:spcBef>
            </a:pPr>
            <a:r>
              <a:rPr lang="en-GB" sz="2600" dirty="0" smtClean="0">
                <a:latin typeface="Century Gothic"/>
                <a:cs typeface="Century Gothic"/>
              </a:rPr>
              <a:t>Present </a:t>
            </a:r>
            <a:r>
              <a:rPr lang="en-GB" sz="2600" dirty="0">
                <a:latin typeface="Century Gothic"/>
                <a:cs typeface="Century Gothic"/>
              </a:rPr>
              <a:t>s</a:t>
            </a:r>
            <a:r>
              <a:rPr lang="en-GB" sz="2600" dirty="0" smtClean="0">
                <a:latin typeface="Century Gothic"/>
                <a:cs typeface="Century Gothic"/>
              </a:rPr>
              <a:t>everal </a:t>
            </a:r>
            <a:r>
              <a:rPr lang="en-GB" sz="2600" b="1" dirty="0">
                <a:latin typeface="Century Gothic"/>
                <a:cs typeface="Century Gothic"/>
              </a:rPr>
              <a:t>technical advantages</a:t>
            </a:r>
          </a:p>
          <a:p>
            <a:pPr lvl="1" algn="just">
              <a:spcBef>
                <a:spcPts val="600"/>
              </a:spcBef>
            </a:pPr>
            <a:r>
              <a:rPr lang="en-GB" sz="1700" dirty="0">
                <a:latin typeface="Century Gothic"/>
                <a:cs typeface="Century Gothic"/>
              </a:rPr>
              <a:t>Easy and quick to run </a:t>
            </a:r>
            <a:endParaRPr lang="en-GB" sz="1700" dirty="0" smtClean="0">
              <a:latin typeface="Century Gothic"/>
              <a:cs typeface="Century Gothic"/>
            </a:endParaRPr>
          </a:p>
          <a:p>
            <a:pPr lvl="1" algn="just">
              <a:spcBef>
                <a:spcPts val="600"/>
              </a:spcBef>
            </a:pPr>
            <a:r>
              <a:rPr lang="en-GB" sz="1700" dirty="0" smtClean="0">
                <a:latin typeface="Century Gothic"/>
                <a:cs typeface="Century Gothic"/>
              </a:rPr>
              <a:t>Assess </a:t>
            </a:r>
            <a:r>
              <a:rPr lang="en-GB" sz="1700" dirty="0">
                <a:latin typeface="Century Gothic"/>
                <a:cs typeface="Century Gothic"/>
              </a:rPr>
              <a:t>explicit linguistic structures previously specified</a:t>
            </a:r>
          </a:p>
          <a:p>
            <a:pPr lvl="1" algn="just">
              <a:spcBef>
                <a:spcPts val="600"/>
              </a:spcBef>
            </a:pPr>
            <a:r>
              <a:rPr lang="en-GB" sz="1700" dirty="0">
                <a:latin typeface="Century Gothic"/>
                <a:cs typeface="Century Gothic"/>
              </a:rPr>
              <a:t>Not too time-</a:t>
            </a:r>
            <a:r>
              <a:rPr lang="en-GB" sz="1700" dirty="0" smtClean="0">
                <a:latin typeface="Century Gothic"/>
                <a:cs typeface="Century Gothic"/>
              </a:rPr>
              <a:t>consuming</a:t>
            </a:r>
            <a:endParaRPr lang="en-GB" sz="1700" dirty="0">
              <a:latin typeface="Century Gothic"/>
              <a:cs typeface="Century Gothic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2</a:t>
            </a:fld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15193"/>
            <a:ext cx="9144000" cy="1143000"/>
          </a:xfrm>
          <a:prstGeom prst="rect">
            <a:avLst/>
          </a:prstGeom>
          <a:solidFill>
            <a:srgbClr val="1025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900" dirty="0">
                <a:solidFill>
                  <a:schemeClr val="bg2"/>
                </a:solidFill>
                <a:latin typeface="Arial Rounded MT Bold"/>
                <a:cs typeface="Arial Rounded MT Bold"/>
              </a:rPr>
              <a:t>The Sentence </a:t>
            </a:r>
            <a:r>
              <a:rPr lang="fr-FR" sz="3900" dirty="0" err="1">
                <a:solidFill>
                  <a:schemeClr val="bg2"/>
                </a:solidFill>
                <a:latin typeface="Arial Rounded MT Bold"/>
                <a:cs typeface="Arial Rounded MT Bold"/>
              </a:rPr>
              <a:t>Repetition</a:t>
            </a:r>
            <a:r>
              <a:rPr lang="fr-FR" sz="3900" dirty="0">
                <a:solidFill>
                  <a:schemeClr val="bg2"/>
                </a:solidFill>
                <a:latin typeface="Arial Rounded MT Bold"/>
                <a:cs typeface="Arial Rounded MT Bold"/>
              </a:rPr>
              <a:t> </a:t>
            </a:r>
            <a:r>
              <a:rPr lang="fr-FR" sz="3900" dirty="0" err="1">
                <a:solidFill>
                  <a:schemeClr val="bg2"/>
                </a:solidFill>
                <a:latin typeface="Arial Rounded MT Bold"/>
                <a:cs typeface="Arial Rounded MT Bold"/>
              </a:rPr>
              <a:t>Task</a:t>
            </a:r>
            <a:r>
              <a:rPr lang="fr-FR" sz="3900" dirty="0">
                <a:solidFill>
                  <a:schemeClr val="bg2"/>
                </a:solidFill>
                <a:latin typeface="Arial Rounded MT Bold"/>
                <a:cs typeface="Arial Rounded MT Bold"/>
              </a:rPr>
              <a:t> </a:t>
            </a:r>
            <a:r>
              <a:rPr lang="fr-FR" dirty="0">
                <a:solidFill>
                  <a:schemeClr val="bg2"/>
                </a:solidFill>
                <a:latin typeface="Arial Rounded MT Bold"/>
                <a:cs typeface="Arial Rounded MT Bold"/>
              </a:rPr>
              <a:t>(SRT)</a:t>
            </a:r>
          </a:p>
        </p:txBody>
      </p:sp>
      <p:pic>
        <p:nvPicPr>
          <p:cNvPr id="5" name="Image 4" descr="logo-SignM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03" y="6213269"/>
            <a:ext cx="617542" cy="56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5" descr="logo-europ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4"/>
          <a:stretch>
            <a:fillRect/>
          </a:stretch>
        </p:blipFill>
        <p:spPr bwMode="auto">
          <a:xfrm>
            <a:off x="7911545" y="6373233"/>
            <a:ext cx="1232455" cy="34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28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121275"/>
          </a:xfrm>
        </p:spPr>
        <p:txBody>
          <a:bodyPr>
            <a:noAutofit/>
          </a:bodyPr>
          <a:lstStyle/>
          <a:p>
            <a:pPr algn="just"/>
            <a:r>
              <a:rPr lang="en-GB" sz="2400" dirty="0" smtClean="0">
                <a:latin typeface="Century Gothic"/>
                <a:cs typeface="Century Gothic"/>
              </a:rPr>
              <a:t>More recently, SL Repetition Tasks </a:t>
            </a:r>
            <a:r>
              <a:rPr lang="en-GB" sz="2400" dirty="0">
                <a:latin typeface="Century Gothic"/>
                <a:cs typeface="Century Gothic"/>
              </a:rPr>
              <a:t>have been </a:t>
            </a:r>
            <a:r>
              <a:rPr lang="en-GB" sz="2400" b="1" dirty="0">
                <a:latin typeface="Century Gothic"/>
                <a:cs typeface="Century Gothic"/>
              </a:rPr>
              <a:t>adapted </a:t>
            </a:r>
            <a:r>
              <a:rPr lang="en-GB" sz="2400" dirty="0" smtClean="0">
                <a:latin typeface="Century Gothic"/>
                <a:cs typeface="Century Gothic"/>
              </a:rPr>
              <a:t>to </a:t>
            </a:r>
            <a:r>
              <a:rPr lang="en-GB" sz="2400" dirty="0">
                <a:latin typeface="Century Gothic"/>
                <a:cs typeface="Century Gothic"/>
              </a:rPr>
              <a:t>measure the language ability of deaf </a:t>
            </a:r>
            <a:r>
              <a:rPr lang="en-GB" sz="2400" dirty="0" smtClean="0">
                <a:latin typeface="Century Gothic"/>
                <a:cs typeface="Century Gothic"/>
              </a:rPr>
              <a:t>people</a:t>
            </a:r>
            <a:endParaRPr lang="en-GB" sz="2400" dirty="0">
              <a:latin typeface="Century Gothic"/>
              <a:cs typeface="Century Gothic"/>
            </a:endParaRPr>
          </a:p>
          <a:p>
            <a:pPr lvl="1"/>
            <a:r>
              <a:rPr lang="en-GB" sz="2400" b="1" dirty="0">
                <a:latin typeface="Century Gothic"/>
                <a:cs typeface="Century Gothic"/>
              </a:rPr>
              <a:t>ASL</a:t>
            </a:r>
            <a:r>
              <a:rPr lang="en-GB" sz="2400" dirty="0">
                <a:latin typeface="Century Gothic"/>
                <a:cs typeface="Century Gothic"/>
              </a:rPr>
              <a:t> </a:t>
            </a:r>
          </a:p>
          <a:p>
            <a:pPr lvl="2"/>
            <a:r>
              <a:rPr lang="en-GB" sz="1800" dirty="0" smtClean="0">
                <a:latin typeface="Century Gothic"/>
                <a:cs typeface="Century Gothic"/>
              </a:rPr>
              <a:t>adults;  </a:t>
            </a:r>
            <a:r>
              <a:rPr lang="en-GB" sz="1800" dirty="0">
                <a:latin typeface="Century Gothic"/>
                <a:cs typeface="Century Gothic"/>
              </a:rPr>
              <a:t>native, late signers and </a:t>
            </a:r>
            <a:r>
              <a:rPr lang="en-GB" sz="1800" dirty="0" smtClean="0">
                <a:latin typeface="Century Gothic"/>
                <a:cs typeface="Century Gothic"/>
              </a:rPr>
              <a:t>hearing L2 signers </a:t>
            </a:r>
            <a:r>
              <a:rPr lang="en-GB" sz="1800" dirty="0">
                <a:latin typeface="Century Gothic"/>
                <a:cs typeface="Century Gothic"/>
              </a:rPr>
              <a:t>(</a:t>
            </a:r>
            <a:r>
              <a:rPr lang="en-GB" sz="1800" i="1" dirty="0">
                <a:latin typeface="Century Gothic"/>
                <a:cs typeface="Century Gothic"/>
              </a:rPr>
              <a:t>Hauser et al., 2008 ; </a:t>
            </a:r>
            <a:r>
              <a:rPr lang="en-GB" sz="1800" i="1" dirty="0" err="1">
                <a:latin typeface="Century Gothic"/>
                <a:cs typeface="Century Gothic"/>
              </a:rPr>
              <a:t>Suppalla</a:t>
            </a:r>
            <a:r>
              <a:rPr lang="en-GB" sz="1800" i="1" dirty="0">
                <a:latin typeface="Century Gothic"/>
                <a:cs typeface="Century Gothic"/>
              </a:rPr>
              <a:t> et al., 2014 ; </a:t>
            </a:r>
            <a:r>
              <a:rPr lang="en-GB" sz="1800" i="1" dirty="0" err="1">
                <a:latin typeface="Century Gothic"/>
                <a:cs typeface="Century Gothic"/>
              </a:rPr>
              <a:t>Morford</a:t>
            </a:r>
            <a:r>
              <a:rPr lang="en-GB" sz="1800" i="1" dirty="0">
                <a:latin typeface="Century Gothic"/>
                <a:cs typeface="Century Gothic"/>
              </a:rPr>
              <a:t>, 2003</a:t>
            </a:r>
            <a:r>
              <a:rPr lang="en-GB" sz="1800" dirty="0" smtClean="0">
                <a:latin typeface="Century Gothic"/>
                <a:cs typeface="Century Gothic"/>
              </a:rPr>
              <a:t>)</a:t>
            </a:r>
            <a:endParaRPr lang="en-GB" b="1" dirty="0">
              <a:latin typeface="Century Gothic"/>
              <a:cs typeface="Century Gothic"/>
            </a:endParaRPr>
          </a:p>
          <a:p>
            <a:pPr lvl="1"/>
            <a:r>
              <a:rPr lang="en-GB" sz="2400" b="1" dirty="0">
                <a:latin typeface="Century Gothic"/>
                <a:cs typeface="Century Gothic"/>
              </a:rPr>
              <a:t>BSL</a:t>
            </a:r>
            <a:endParaRPr lang="en-GB" sz="2400" dirty="0">
              <a:latin typeface="Century Gothic"/>
              <a:cs typeface="Century Gothic"/>
            </a:endParaRPr>
          </a:p>
          <a:p>
            <a:pPr lvl="2"/>
            <a:r>
              <a:rPr lang="en-GB" sz="1800" dirty="0" smtClean="0">
                <a:latin typeface="Century Gothic"/>
                <a:cs typeface="Century Gothic"/>
              </a:rPr>
              <a:t>adults; </a:t>
            </a:r>
            <a:r>
              <a:rPr lang="en-GB" sz="1800" dirty="0">
                <a:latin typeface="Century Gothic"/>
                <a:cs typeface="Century Gothic"/>
              </a:rPr>
              <a:t>natives, early and late signers (</a:t>
            </a:r>
            <a:r>
              <a:rPr lang="en-GB" sz="1800" i="1" dirty="0">
                <a:latin typeface="Century Gothic"/>
                <a:cs typeface="Century Gothic"/>
              </a:rPr>
              <a:t>Cormier et al., 2012 </a:t>
            </a:r>
            <a:r>
              <a:rPr lang="en-GB" sz="1800" dirty="0">
                <a:latin typeface="Century Gothic"/>
                <a:cs typeface="Century Gothic"/>
              </a:rPr>
              <a:t>)</a:t>
            </a:r>
          </a:p>
          <a:p>
            <a:pPr lvl="2"/>
            <a:r>
              <a:rPr lang="en-GB" sz="1800" dirty="0" smtClean="0">
                <a:latin typeface="Century Gothic"/>
                <a:cs typeface="Century Gothic"/>
              </a:rPr>
              <a:t>deaf SLI children and deaf controls </a:t>
            </a:r>
            <a:r>
              <a:rPr lang="en-GB" sz="1800" dirty="0">
                <a:latin typeface="Century Gothic"/>
                <a:cs typeface="Century Gothic"/>
              </a:rPr>
              <a:t>(</a:t>
            </a:r>
            <a:r>
              <a:rPr lang="en-GB" sz="1800" i="1" dirty="0">
                <a:latin typeface="Century Gothic"/>
                <a:cs typeface="Century Gothic"/>
              </a:rPr>
              <a:t>Marshall et al., 2015</a:t>
            </a:r>
            <a:r>
              <a:rPr lang="en-GB" sz="1800" dirty="0" smtClean="0">
                <a:latin typeface="Century Gothic"/>
                <a:cs typeface="Century Gothic"/>
              </a:rPr>
              <a:t>)</a:t>
            </a:r>
            <a:endParaRPr lang="en-GB" b="1" dirty="0">
              <a:latin typeface="Century Gothic"/>
              <a:cs typeface="Century Gothic"/>
            </a:endParaRPr>
          </a:p>
          <a:p>
            <a:pPr lvl="1"/>
            <a:r>
              <a:rPr lang="en-GB" sz="2400" b="1" dirty="0" smtClean="0">
                <a:latin typeface="Century Gothic"/>
                <a:cs typeface="Century Gothic"/>
              </a:rPr>
              <a:t>LSF, LIS</a:t>
            </a:r>
            <a:r>
              <a:rPr lang="en-GB" sz="2400" b="1" dirty="0">
                <a:latin typeface="Century Gothic"/>
                <a:cs typeface="Century Gothic"/>
              </a:rPr>
              <a:t>, LSC, and DGS </a:t>
            </a:r>
          </a:p>
          <a:p>
            <a:pPr lvl="2"/>
            <a:r>
              <a:rPr lang="en-GB" sz="1800" dirty="0" smtClean="0">
                <a:latin typeface="Century Gothic"/>
                <a:cs typeface="Century Gothic"/>
              </a:rPr>
              <a:t>Native signers and late signers, children </a:t>
            </a:r>
            <a:r>
              <a:rPr lang="en-GB" sz="1800" dirty="0">
                <a:latin typeface="Century Gothic"/>
                <a:cs typeface="Century Gothic"/>
              </a:rPr>
              <a:t>and adults </a:t>
            </a:r>
            <a:r>
              <a:rPr lang="en-GB" sz="1800" dirty="0" smtClean="0">
                <a:latin typeface="Century Gothic"/>
                <a:cs typeface="Century Gothic"/>
              </a:rPr>
              <a:t>(</a:t>
            </a:r>
            <a:r>
              <a:rPr lang="en-GB" sz="1800" dirty="0" err="1" smtClean="0">
                <a:latin typeface="Century Gothic"/>
                <a:cs typeface="Century Gothic"/>
              </a:rPr>
              <a:t>SignMet</a:t>
            </a:r>
            <a:r>
              <a:rPr lang="en-GB" sz="1800" dirty="0" smtClean="0">
                <a:latin typeface="Century Gothic"/>
                <a:cs typeface="Century Gothic"/>
              </a:rPr>
              <a:t> Project</a:t>
            </a:r>
            <a:r>
              <a:rPr lang="en-GB" sz="1800" i="1" dirty="0" smtClean="0">
                <a:latin typeface="Century Gothic"/>
                <a:cs typeface="Century Gothic"/>
              </a:rPr>
              <a:t>; </a:t>
            </a:r>
            <a:r>
              <a:rPr lang="en-GB" sz="1800" dirty="0" smtClean="0">
                <a:latin typeface="Century Gothic"/>
                <a:cs typeface="Century Gothic"/>
              </a:rPr>
              <a:t>for LSF</a:t>
            </a:r>
            <a:r>
              <a:rPr lang="en-GB" sz="1800" i="1" dirty="0" smtClean="0">
                <a:latin typeface="Century Gothic"/>
                <a:cs typeface="Century Gothic"/>
              </a:rPr>
              <a:t>: Bogliotti et al., in prep ; </a:t>
            </a:r>
            <a:r>
              <a:rPr lang="en-GB" sz="1800" dirty="0" smtClean="0">
                <a:latin typeface="Century Gothic"/>
                <a:cs typeface="Century Gothic"/>
              </a:rPr>
              <a:t>for LIS </a:t>
            </a:r>
            <a:r>
              <a:rPr lang="en-GB" sz="1800" i="1" dirty="0" smtClean="0">
                <a:latin typeface="Century Gothic"/>
                <a:cs typeface="Century Gothic"/>
              </a:rPr>
              <a:t>: </a:t>
            </a:r>
            <a:r>
              <a:rPr lang="en-GB" sz="1800" i="1" dirty="0" err="1" smtClean="0">
                <a:latin typeface="Century Gothic"/>
                <a:cs typeface="Century Gothic"/>
              </a:rPr>
              <a:t>Rinaldi</a:t>
            </a:r>
            <a:r>
              <a:rPr lang="en-GB" sz="1800" i="1" dirty="0" smtClean="0">
                <a:latin typeface="Century Gothic"/>
                <a:cs typeface="Century Gothic"/>
              </a:rPr>
              <a:t> et al., 2018</a:t>
            </a:r>
            <a:r>
              <a:rPr lang="en-GB" sz="1800" dirty="0" smtClean="0">
                <a:latin typeface="Century Gothic"/>
                <a:cs typeface="Century Gothic"/>
              </a:rPr>
              <a:t>)</a:t>
            </a:r>
            <a:endParaRPr lang="en-GB" dirty="0">
              <a:latin typeface="Century Gothic"/>
              <a:cs typeface="Century Gothic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15193"/>
            <a:ext cx="9144000" cy="1143000"/>
          </a:xfrm>
          <a:prstGeom prst="rect">
            <a:avLst/>
          </a:prstGeom>
          <a:solidFill>
            <a:srgbClr val="1025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2"/>
                </a:solidFill>
                <a:latin typeface="Arial Rounded MT Bold"/>
                <a:cs typeface="Arial Rounded MT Bold"/>
              </a:rPr>
              <a:t>Sign </a:t>
            </a:r>
            <a:r>
              <a:rPr lang="fr-FR" dirty="0" err="1">
                <a:solidFill>
                  <a:schemeClr val="bg2"/>
                </a:solidFill>
                <a:latin typeface="Arial Rounded MT Bold"/>
                <a:cs typeface="Arial Rounded MT Bold"/>
              </a:rPr>
              <a:t>language</a:t>
            </a:r>
            <a:r>
              <a:rPr lang="fr-FR" dirty="0">
                <a:solidFill>
                  <a:schemeClr val="bg2"/>
                </a:solidFill>
                <a:latin typeface="Arial Rounded MT Bold"/>
                <a:cs typeface="Arial Rounded MT Bold"/>
              </a:rPr>
              <a:t> SRT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3</a:t>
            </a:fld>
            <a:endParaRPr lang="fr-FR"/>
          </a:p>
        </p:txBody>
      </p:sp>
      <p:pic>
        <p:nvPicPr>
          <p:cNvPr id="5" name="Image 4" descr="logo-SignM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03" y="6213269"/>
            <a:ext cx="617542" cy="56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5" descr="logo-europ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4"/>
          <a:stretch>
            <a:fillRect/>
          </a:stretch>
        </p:blipFill>
        <p:spPr bwMode="auto">
          <a:xfrm>
            <a:off x="7911545" y="6373233"/>
            <a:ext cx="1232455" cy="34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73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12900"/>
            <a:ext cx="8229600" cy="4756150"/>
          </a:xfrm>
        </p:spPr>
        <p:txBody>
          <a:bodyPr>
            <a:normAutofit fontScale="92500" lnSpcReduction="10000"/>
          </a:bodyPr>
          <a:lstStyle/>
          <a:p>
            <a:r>
              <a:rPr lang="en-GB" sz="2100" b="1" dirty="0" smtClean="0">
                <a:latin typeface="Century Gothic"/>
                <a:cs typeface="Century Gothic"/>
              </a:rPr>
              <a:t>None of the existing tools are not used</a:t>
            </a:r>
          </a:p>
          <a:p>
            <a:pPr lvl="1">
              <a:spcBef>
                <a:spcPts val="1000"/>
              </a:spcBef>
            </a:pPr>
            <a:r>
              <a:rPr lang="en-GB" sz="1600" dirty="0" smtClean="0">
                <a:latin typeface="Century Gothic"/>
                <a:cs typeface="Century Gothic"/>
              </a:rPr>
              <a:t>TESLSF, </a:t>
            </a:r>
            <a:r>
              <a:rPr lang="en-GB" sz="1600" i="1" dirty="0" err="1" smtClean="0">
                <a:latin typeface="Century Gothic"/>
                <a:cs typeface="Century Gothic"/>
              </a:rPr>
              <a:t>Niederberger</a:t>
            </a:r>
            <a:r>
              <a:rPr lang="en-GB" sz="1600" i="1" dirty="0" smtClean="0">
                <a:latin typeface="Century Gothic"/>
                <a:cs typeface="Century Gothic"/>
              </a:rPr>
              <a:t> et al., 2001 </a:t>
            </a:r>
            <a:r>
              <a:rPr lang="en-GB" sz="1600" dirty="0" smtClean="0">
                <a:latin typeface="Century Gothic"/>
                <a:cs typeface="Century Gothic"/>
              </a:rPr>
              <a:t>(too long and difficult to score)</a:t>
            </a:r>
            <a:endParaRPr lang="en-GB" sz="1600" i="1" dirty="0" smtClean="0">
              <a:latin typeface="Century Gothic"/>
              <a:cs typeface="Century Gothic"/>
            </a:endParaRPr>
          </a:p>
          <a:p>
            <a:pPr lvl="1">
              <a:spcBef>
                <a:spcPts val="1000"/>
              </a:spcBef>
            </a:pPr>
            <a:r>
              <a:rPr lang="en-GB" sz="1600" dirty="0" smtClean="0">
                <a:latin typeface="Century Gothic"/>
                <a:cs typeface="Century Gothic"/>
              </a:rPr>
              <a:t>LSF </a:t>
            </a:r>
            <a:r>
              <a:rPr lang="en-GB" sz="1600" dirty="0">
                <a:latin typeface="Century Gothic"/>
                <a:cs typeface="Century Gothic"/>
              </a:rPr>
              <a:t>receptive skills tests, </a:t>
            </a:r>
            <a:r>
              <a:rPr lang="en-GB" sz="1600" i="1" dirty="0" err="1">
                <a:latin typeface="Century Gothic"/>
                <a:cs typeface="Century Gothic"/>
              </a:rPr>
              <a:t>Courtin</a:t>
            </a:r>
            <a:r>
              <a:rPr lang="en-GB" sz="1600" i="1" dirty="0">
                <a:latin typeface="Century Gothic"/>
                <a:cs typeface="Century Gothic"/>
              </a:rPr>
              <a:t> et al. </a:t>
            </a:r>
            <a:r>
              <a:rPr lang="en-GB" sz="1600" i="1" dirty="0" smtClean="0">
                <a:latin typeface="Century Gothic"/>
                <a:cs typeface="Century Gothic"/>
              </a:rPr>
              <a:t>2010 </a:t>
            </a:r>
            <a:r>
              <a:rPr lang="en-GB" sz="1600" dirty="0" smtClean="0">
                <a:latin typeface="Century Gothic"/>
                <a:cs typeface="Century Gothic"/>
              </a:rPr>
              <a:t>(adaptation to improve)</a:t>
            </a:r>
          </a:p>
          <a:p>
            <a:pPr lvl="1">
              <a:spcBef>
                <a:spcPts val="1000"/>
              </a:spcBef>
            </a:pPr>
            <a:r>
              <a:rPr lang="en-GB" sz="1600" dirty="0" smtClean="0">
                <a:latin typeface="Century Gothic"/>
                <a:cs typeface="Century Gothic"/>
              </a:rPr>
              <a:t>EVASIGNE: battery of LSF assessment (Bogliotti &amp; </a:t>
            </a:r>
            <a:r>
              <a:rPr lang="en-GB" sz="1600" dirty="0" err="1" smtClean="0">
                <a:latin typeface="Century Gothic"/>
                <a:cs typeface="Century Gothic"/>
              </a:rPr>
              <a:t>Blondel</a:t>
            </a:r>
            <a:r>
              <a:rPr lang="en-GB" sz="1600" dirty="0" smtClean="0">
                <a:latin typeface="Century Gothic"/>
                <a:cs typeface="Century Gothic"/>
              </a:rPr>
              <a:t>. </a:t>
            </a:r>
            <a:r>
              <a:rPr lang="en-GB" sz="1600" dirty="0">
                <a:latin typeface="Century Gothic"/>
                <a:cs typeface="Century Gothic"/>
              </a:rPr>
              <a:t>S</a:t>
            </a:r>
            <a:r>
              <a:rPr lang="en-GB" sz="1600" dirty="0" smtClean="0">
                <a:latin typeface="Century Gothic"/>
                <a:cs typeface="Century Gothic"/>
              </a:rPr>
              <a:t>ee Puissant-</a:t>
            </a:r>
            <a:r>
              <a:rPr lang="en-GB" sz="1600" dirty="0" err="1" smtClean="0">
                <a:latin typeface="Century Gothic"/>
                <a:cs typeface="Century Gothic"/>
              </a:rPr>
              <a:t>Schontz</a:t>
            </a:r>
            <a:r>
              <a:rPr lang="en-GB" sz="1600" dirty="0" smtClean="0">
                <a:latin typeface="Century Gothic"/>
                <a:cs typeface="Century Gothic"/>
              </a:rPr>
              <a:t> poster, 2018)</a:t>
            </a:r>
            <a:endParaRPr lang="en-GB" sz="1600" dirty="0">
              <a:latin typeface="Century Gothic"/>
              <a:cs typeface="Century Gothic"/>
            </a:endParaRPr>
          </a:p>
          <a:p>
            <a:pPr lvl="1">
              <a:spcBef>
                <a:spcPts val="1000"/>
              </a:spcBef>
            </a:pPr>
            <a:endParaRPr lang="en-GB" sz="1600" i="1" dirty="0">
              <a:latin typeface="Century Gothic"/>
              <a:cs typeface="Century Gothic"/>
            </a:endParaRPr>
          </a:p>
          <a:p>
            <a:pPr>
              <a:spcBef>
                <a:spcPts val="1000"/>
              </a:spcBef>
            </a:pPr>
            <a:r>
              <a:rPr lang="en-GB" sz="2000" b="1" dirty="0" smtClean="0">
                <a:latin typeface="Century Gothic"/>
                <a:cs typeface="Century Gothic"/>
              </a:rPr>
              <a:t>Here, our </a:t>
            </a:r>
            <a:r>
              <a:rPr lang="en-GB" sz="2000" b="1" dirty="0">
                <a:latin typeface="Century Gothic"/>
                <a:cs typeface="Century Gothic"/>
              </a:rPr>
              <a:t>goal is to fill this gap by providing </a:t>
            </a:r>
            <a:r>
              <a:rPr lang="en-GB" sz="2000" b="1" dirty="0" smtClean="0">
                <a:latin typeface="Century Gothic"/>
                <a:cs typeface="Century Gothic"/>
              </a:rPr>
              <a:t>a better screening </a:t>
            </a:r>
            <a:r>
              <a:rPr lang="en-GB" sz="2000" b="1" dirty="0">
                <a:latin typeface="Century Gothic"/>
                <a:cs typeface="Century Gothic"/>
              </a:rPr>
              <a:t>tool in LSF, </a:t>
            </a:r>
            <a:r>
              <a:rPr lang="en-GB" sz="2000" dirty="0" smtClean="0">
                <a:latin typeface="Century Gothic"/>
                <a:cs typeface="Century Gothic"/>
              </a:rPr>
              <a:t>for clinical</a:t>
            </a:r>
            <a:r>
              <a:rPr lang="en-GB" sz="2000" dirty="0">
                <a:latin typeface="Century Gothic"/>
                <a:cs typeface="Century Gothic"/>
              </a:rPr>
              <a:t>, educative and scientific </a:t>
            </a:r>
            <a:r>
              <a:rPr lang="en-GB" sz="2000" dirty="0" smtClean="0">
                <a:latin typeface="Century Gothic"/>
                <a:cs typeface="Century Gothic"/>
              </a:rPr>
              <a:t>communities.</a:t>
            </a:r>
            <a:endParaRPr lang="en-GB" sz="2000" dirty="0">
              <a:latin typeface="Century Gothic"/>
              <a:cs typeface="Century Gothic"/>
            </a:endParaRPr>
          </a:p>
          <a:p>
            <a:pPr>
              <a:spcBef>
                <a:spcPts val="1000"/>
              </a:spcBef>
            </a:pPr>
            <a:endParaRPr lang="en-GB" sz="2000" b="1" dirty="0">
              <a:latin typeface="Century Gothic"/>
              <a:cs typeface="Century Gothic"/>
            </a:endParaRPr>
          </a:p>
          <a:p>
            <a:pPr>
              <a:spcBef>
                <a:spcPts val="1000"/>
              </a:spcBef>
            </a:pPr>
            <a:r>
              <a:rPr lang="en-GB" sz="2000" b="1" dirty="0" smtClean="0">
                <a:latin typeface="Century Gothic"/>
                <a:cs typeface="Century Gothic"/>
              </a:rPr>
              <a:t>Our assessment will take into </a:t>
            </a:r>
            <a:r>
              <a:rPr lang="en-GB" sz="2000" b="1" dirty="0">
                <a:latin typeface="Century Gothic"/>
                <a:cs typeface="Century Gothic"/>
              </a:rPr>
              <a:t>account the specificities of deaf populations </a:t>
            </a:r>
            <a:r>
              <a:rPr lang="en-GB" sz="2000" dirty="0" smtClean="0">
                <a:latin typeface="Century Gothic"/>
                <a:cs typeface="Century Gothic"/>
              </a:rPr>
              <a:t>in terms of:</a:t>
            </a:r>
            <a:endParaRPr lang="en-GB" sz="2000" b="1" dirty="0" smtClean="0">
              <a:latin typeface="Century Gothic"/>
              <a:cs typeface="Century Gothic"/>
            </a:endParaRPr>
          </a:p>
          <a:p>
            <a:pPr lvl="1">
              <a:spcBef>
                <a:spcPts val="1000"/>
              </a:spcBef>
            </a:pPr>
            <a:r>
              <a:rPr lang="en-GB" sz="1600" dirty="0" smtClean="0">
                <a:latin typeface="Century Gothic"/>
                <a:cs typeface="Century Gothic"/>
              </a:rPr>
              <a:t>Age of acquisition</a:t>
            </a:r>
          </a:p>
          <a:p>
            <a:pPr lvl="1">
              <a:spcBef>
                <a:spcPts val="1000"/>
              </a:spcBef>
            </a:pPr>
            <a:r>
              <a:rPr lang="en-GB" sz="1600" dirty="0" smtClean="0">
                <a:latin typeface="Century Gothic"/>
                <a:cs typeface="Century Gothic"/>
              </a:rPr>
              <a:t>Length </a:t>
            </a:r>
            <a:r>
              <a:rPr lang="en-GB" sz="1600" dirty="0">
                <a:latin typeface="Century Gothic"/>
                <a:cs typeface="Century Gothic"/>
              </a:rPr>
              <a:t>of exposition</a:t>
            </a:r>
          </a:p>
          <a:p>
            <a:pPr lvl="1">
              <a:spcBef>
                <a:spcPts val="1000"/>
              </a:spcBef>
            </a:pPr>
            <a:r>
              <a:rPr lang="en-GB" sz="1600" dirty="0">
                <a:latin typeface="Century Gothic"/>
                <a:cs typeface="Century Gothic"/>
              </a:rPr>
              <a:t>Type of </a:t>
            </a:r>
            <a:r>
              <a:rPr lang="en-GB" sz="1600" dirty="0" smtClean="0">
                <a:latin typeface="Century Gothic"/>
                <a:cs typeface="Century Gothic"/>
              </a:rPr>
              <a:t>input</a:t>
            </a:r>
            <a:endParaRPr lang="en-GB" sz="1600" dirty="0">
              <a:latin typeface="Century Gothic"/>
              <a:cs typeface="Century Gothic"/>
            </a:endParaRPr>
          </a:p>
          <a:p>
            <a:pPr>
              <a:spcBef>
                <a:spcPts val="1000"/>
              </a:spcBef>
            </a:pPr>
            <a:endParaRPr lang="en-GB" sz="2000" dirty="0">
              <a:latin typeface="Century Gothic"/>
              <a:cs typeface="Century Gothic"/>
            </a:endParaRPr>
          </a:p>
          <a:p>
            <a:pPr lvl="1"/>
            <a:endParaRPr lang="en-GB" sz="1800" dirty="0">
              <a:latin typeface="Century Gothic"/>
              <a:cs typeface="Century Gothic"/>
            </a:endParaRPr>
          </a:p>
          <a:p>
            <a:pPr lvl="1"/>
            <a:endParaRPr lang="en-GB" sz="1800" dirty="0">
              <a:latin typeface="Century Gothic"/>
              <a:cs typeface="Century Gothic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15193"/>
            <a:ext cx="9144000" cy="1143000"/>
          </a:xfrm>
          <a:prstGeom prst="rect">
            <a:avLst/>
          </a:prstGeom>
          <a:solidFill>
            <a:srgbClr val="10253F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State of the art of LSF</a:t>
            </a:r>
          </a:p>
          <a:p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 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assessment</a:t>
            </a:r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 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tools</a:t>
            </a:r>
            <a:endParaRPr lang="fr-FR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4</a:t>
            </a:fld>
            <a:endParaRPr lang="fr-FR"/>
          </a:p>
        </p:txBody>
      </p:sp>
      <p:pic>
        <p:nvPicPr>
          <p:cNvPr id="5" name="Image 4" descr="logo-SignM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03" y="6213269"/>
            <a:ext cx="617542" cy="56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5" descr="logo-europ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4"/>
          <a:stretch>
            <a:fillRect/>
          </a:stretch>
        </p:blipFill>
        <p:spPr bwMode="auto">
          <a:xfrm>
            <a:off x="7911545" y="6373233"/>
            <a:ext cx="1232455" cy="34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903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0200"/>
            <a:ext cx="8338875" cy="4525963"/>
          </a:xfrm>
        </p:spPr>
        <p:txBody>
          <a:bodyPr>
            <a:noAutofit/>
          </a:bodyPr>
          <a:lstStyle/>
          <a:p>
            <a:pPr algn="just"/>
            <a:r>
              <a:rPr lang="en-GB" sz="2200" dirty="0" smtClean="0">
                <a:latin typeface="Century Gothic"/>
                <a:cs typeface="Century Gothic"/>
              </a:rPr>
              <a:t>Our </a:t>
            </a:r>
            <a:r>
              <a:rPr lang="en-GB" sz="2200" dirty="0">
                <a:latin typeface="Century Gothic"/>
                <a:cs typeface="Century Gothic"/>
              </a:rPr>
              <a:t>task is inspired by the BSL-SRT and </a:t>
            </a:r>
            <a:r>
              <a:rPr lang="en-GB" sz="2200" b="1" dirty="0">
                <a:latin typeface="Century Gothic"/>
                <a:cs typeface="Century Gothic"/>
              </a:rPr>
              <a:t>adapted to French Sign Language and French cultural constraints </a:t>
            </a:r>
            <a:r>
              <a:rPr lang="en-GB" sz="22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</a:rPr>
              <a:t>(European </a:t>
            </a:r>
            <a:r>
              <a:rPr lang="en-GB" sz="2200" dirty="0" err="1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</a:rPr>
              <a:t>SignMET</a:t>
            </a:r>
            <a:r>
              <a:rPr lang="en-GB" sz="22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</a:rPr>
              <a:t> project, Italian PI CNR Cristina Caselli and Pasquale </a:t>
            </a:r>
            <a:r>
              <a:rPr lang="en-GB" sz="2200" dirty="0" err="1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</a:rPr>
              <a:t>Rinaldi</a:t>
            </a:r>
            <a:r>
              <a:rPr lang="en-GB" sz="2200" dirty="0" smtClean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</a:rPr>
              <a:t>)</a:t>
            </a:r>
          </a:p>
          <a:p>
            <a:pPr algn="just"/>
            <a:endParaRPr lang="en-GB" sz="2200" dirty="0">
              <a:latin typeface="Century Gothic"/>
              <a:cs typeface="Century Gothic"/>
            </a:endParaRPr>
          </a:p>
          <a:p>
            <a:pPr algn="just"/>
            <a:r>
              <a:rPr lang="en-GB" sz="2200" dirty="0">
                <a:latin typeface="Century Gothic"/>
                <a:cs typeface="Century Gothic"/>
              </a:rPr>
              <a:t>Deaf people and SL linguists have discussed the syntactic elements and semantic interest of the </a:t>
            </a:r>
            <a:r>
              <a:rPr lang="en-GB" sz="2200" dirty="0" smtClean="0">
                <a:latin typeface="Century Gothic"/>
                <a:cs typeface="Century Gothic"/>
              </a:rPr>
              <a:t>sentences.</a:t>
            </a:r>
            <a:endParaRPr lang="en-GB" sz="2200" dirty="0">
              <a:latin typeface="Century Gothic"/>
              <a:cs typeface="Century Gothic"/>
            </a:endParaRPr>
          </a:p>
          <a:p>
            <a:pPr algn="just"/>
            <a:endParaRPr lang="en-GB" sz="2200" dirty="0">
              <a:latin typeface="Century Gothic"/>
              <a:cs typeface="Century Gothic"/>
            </a:endParaRPr>
          </a:p>
          <a:p>
            <a:pPr algn="just"/>
            <a:r>
              <a:rPr lang="en-GB" sz="2200" b="1" dirty="0">
                <a:latin typeface="Century Gothic"/>
                <a:cs typeface="Century Gothic"/>
              </a:rPr>
              <a:t>20 sentences</a:t>
            </a:r>
            <a:r>
              <a:rPr lang="en-GB" sz="2200" dirty="0">
                <a:latin typeface="Century Gothic"/>
                <a:cs typeface="Century Gothic"/>
              </a:rPr>
              <a:t>, varying in length and syntactic </a:t>
            </a:r>
            <a:r>
              <a:rPr lang="en-GB" sz="2200" dirty="0" smtClean="0">
                <a:latin typeface="Century Gothic"/>
                <a:cs typeface="Century Gothic"/>
              </a:rPr>
              <a:t>complexity.</a:t>
            </a:r>
            <a:endParaRPr lang="en-GB" sz="2200" dirty="0">
              <a:latin typeface="Century Gothic"/>
              <a:cs typeface="Century Gothic"/>
            </a:endParaRPr>
          </a:p>
          <a:p>
            <a:pPr algn="just"/>
            <a:r>
              <a:rPr lang="en-GB" sz="2200" b="1" dirty="0">
                <a:latin typeface="Century Gothic"/>
                <a:cs typeface="Century Gothic"/>
              </a:rPr>
              <a:t>10 minutes </a:t>
            </a:r>
            <a:r>
              <a:rPr lang="en-GB" sz="2200" b="1" dirty="0" smtClean="0">
                <a:latin typeface="Century Gothic"/>
                <a:cs typeface="Century Gothic"/>
              </a:rPr>
              <a:t>long</a:t>
            </a:r>
            <a:endParaRPr lang="en-GB" sz="2200" dirty="0">
              <a:latin typeface="Century Gothic"/>
              <a:cs typeface="Century Gothic"/>
            </a:endParaRPr>
          </a:p>
          <a:p>
            <a:pPr algn="just"/>
            <a:endParaRPr lang="en-GB" sz="2200" dirty="0">
              <a:latin typeface="Century Gothic"/>
              <a:cs typeface="Century Gothic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15193"/>
            <a:ext cx="9144000" cy="1143000"/>
          </a:xfrm>
          <a:prstGeom prst="rect">
            <a:avLst/>
          </a:prstGeom>
          <a:solidFill>
            <a:srgbClr val="1025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2"/>
                </a:solidFill>
                <a:latin typeface="Arial Rounded MT Bold"/>
                <a:cs typeface="Arial Rounded MT Bold"/>
              </a:rPr>
              <a:t>The </a:t>
            </a:r>
            <a:r>
              <a:rPr lang="fr-FR" dirty="0" err="1">
                <a:solidFill>
                  <a:schemeClr val="bg2"/>
                </a:solidFill>
                <a:latin typeface="Arial Rounded MT Bold"/>
                <a:cs typeface="Arial Rounded MT Bold"/>
              </a:rPr>
              <a:t>present</a:t>
            </a:r>
            <a:r>
              <a:rPr lang="fr-FR" dirty="0">
                <a:solidFill>
                  <a:schemeClr val="bg2"/>
                </a:solidFill>
                <a:latin typeface="Arial Rounded MT Bold"/>
                <a:cs typeface="Arial Rounded MT Bold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Arial Rounded MT Bold"/>
                <a:cs typeface="Arial Rounded MT Bold"/>
              </a:rPr>
              <a:t>study</a:t>
            </a:r>
            <a:endParaRPr lang="fr-FR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5</a:t>
            </a:fld>
            <a:endParaRPr lang="fr-FR"/>
          </a:p>
        </p:txBody>
      </p:sp>
      <p:pic>
        <p:nvPicPr>
          <p:cNvPr id="5" name="Image 4" descr="logo-SignM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03" y="6213269"/>
            <a:ext cx="617542" cy="56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5" descr="logo-europ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4"/>
          <a:stretch>
            <a:fillRect/>
          </a:stretch>
        </p:blipFill>
        <p:spPr bwMode="auto">
          <a:xfrm>
            <a:off x="7911545" y="6373233"/>
            <a:ext cx="1232455" cy="34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237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15193"/>
            <a:ext cx="9144000" cy="1143000"/>
          </a:xfrm>
          <a:prstGeom prst="rect">
            <a:avLst/>
          </a:prstGeom>
          <a:solidFill>
            <a:srgbClr val="1025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2"/>
                </a:solidFill>
                <a:latin typeface="Arial Rounded MT Bold"/>
                <a:cs typeface="Arial Rounded MT Bold"/>
              </a:rPr>
              <a:t>Stimuli</a:t>
            </a:r>
          </a:p>
        </p:txBody>
      </p:sp>
      <p:pic>
        <p:nvPicPr>
          <p:cNvPr id="6" name="itemSRT.png" descr="/Users/lula/Documents/Recherche/Conférences &amp; Séminaires/2018-SLAAC Haifa_2018/res &amp; graph commORal/itemSRT.png"/>
          <p:cNvPicPr>
            <a:picLocks noGrp="1" noChangeAspect="1"/>
          </p:cNvPicPr>
          <p:nvPr>
            <p:ph idx="1"/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19" b="-8619"/>
          <a:stretch>
            <a:fillRect/>
          </a:stretch>
        </p:blipFill>
        <p:spPr>
          <a:xfrm>
            <a:off x="1397000" y="1297893"/>
            <a:ext cx="6261100" cy="3443363"/>
          </a:xfr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6</a:t>
            </a:fld>
            <a:endParaRPr lang="fr-FR"/>
          </a:p>
        </p:txBody>
      </p:sp>
      <p:pic>
        <p:nvPicPr>
          <p:cNvPr id="2" name="3-amisserencontrer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0699" y="4610099"/>
            <a:ext cx="3753555" cy="2111375"/>
          </a:xfrm>
          <a:prstGeom prst="rect">
            <a:avLst/>
          </a:prstGeom>
        </p:spPr>
      </p:pic>
      <p:pic>
        <p:nvPicPr>
          <p:cNvPr id="3" name="16-bonbonyaplus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43967" y="4610098"/>
            <a:ext cx="3753559" cy="211137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0699" y="4635499"/>
            <a:ext cx="78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Item 3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73599" y="4624861"/>
            <a:ext cx="905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Item 16</a:t>
            </a:r>
          </a:p>
        </p:txBody>
      </p:sp>
      <p:pic>
        <p:nvPicPr>
          <p:cNvPr id="10" name="Image 9" descr="logo-SignMET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04" y="4635499"/>
            <a:ext cx="496750" cy="45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ogo-SignMET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776" y="4610099"/>
            <a:ext cx="496750" cy="45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08379" y="2094046"/>
            <a:ext cx="5472213" cy="445829"/>
          </a:xfrm>
          <a:prstGeom prst="rect">
            <a:avLst/>
          </a:pr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808379" y="3637973"/>
            <a:ext cx="5472213" cy="766278"/>
          </a:xfrm>
          <a:prstGeom prst="rect">
            <a:avLst/>
          </a:prstGeom>
          <a:solidFill>
            <a:srgbClr val="31859C">
              <a:alpha val="2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à angle droit 12"/>
          <p:cNvSpPr/>
          <p:nvPr/>
        </p:nvSpPr>
        <p:spPr>
          <a:xfrm rot="10800000">
            <a:off x="1304284" y="2269675"/>
            <a:ext cx="395998" cy="2080536"/>
          </a:xfrm>
          <a:prstGeom prst="bentUpArrow">
            <a:avLst/>
          </a:prstGeom>
          <a:solidFill>
            <a:srgbClr val="10253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Flèche à angle droit 13"/>
          <p:cNvSpPr/>
          <p:nvPr/>
        </p:nvSpPr>
        <p:spPr>
          <a:xfrm rot="10800000" flipH="1">
            <a:off x="7388274" y="3940375"/>
            <a:ext cx="377508" cy="558446"/>
          </a:xfrm>
          <a:prstGeom prst="bentUpArrow">
            <a:avLst/>
          </a:prstGeom>
          <a:solidFill>
            <a:srgbClr val="10253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6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oustous.tiff" descr="/Users/carolinebogliotti/Documents/Recherche/Projet Recherche/signMET *perso*en_cours/toulouse 28 juin/noustous.tiff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" y="5163057"/>
            <a:ext cx="2806429" cy="1578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ecane&amp;clem.tiff" descr="/Users/carolinebogliotti/Documents/Recherche/Projet Recherche/signMET *perso*en_cours/toulouse 28 juin/oecane&amp;clem.tiff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6" y="3334936"/>
            <a:ext cx="2808721" cy="1579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3044812" y="1491020"/>
            <a:ext cx="5831718" cy="4722249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sz="1800" b="1" dirty="0" smtClean="0">
                <a:latin typeface="Century Gothic"/>
                <a:cs typeface="Century Gothic"/>
              </a:rPr>
              <a:t>62 </a:t>
            </a:r>
            <a:r>
              <a:rPr lang="fr-FR" sz="1800" b="1" dirty="0" err="1">
                <a:latin typeface="Century Gothic"/>
                <a:cs typeface="Century Gothic"/>
              </a:rPr>
              <a:t>children</a:t>
            </a:r>
            <a:r>
              <a:rPr lang="fr-FR" sz="1800" dirty="0">
                <a:latin typeface="Century Gothic"/>
                <a:cs typeface="Century Gothic"/>
              </a:rPr>
              <a:t> (38 </a:t>
            </a:r>
            <a:r>
              <a:rPr lang="fr-FR" sz="1800" dirty="0" err="1" smtClean="0">
                <a:latin typeface="Century Gothic"/>
                <a:cs typeface="Century Gothic"/>
              </a:rPr>
              <a:t>female</a:t>
            </a:r>
            <a:r>
              <a:rPr lang="fr-FR" sz="1800" dirty="0" smtClean="0">
                <a:latin typeface="Century Gothic"/>
                <a:cs typeface="Century Gothic"/>
              </a:rPr>
              <a:t>) </a:t>
            </a:r>
          </a:p>
          <a:p>
            <a:pPr lvl="1" algn="just"/>
            <a:r>
              <a:rPr lang="fr-FR" sz="1800" dirty="0" smtClean="0">
                <a:latin typeface="Century Gothic"/>
                <a:cs typeface="Century Gothic"/>
              </a:rPr>
              <a:t>34 native </a:t>
            </a:r>
            <a:r>
              <a:rPr lang="fr-FR" sz="1800" dirty="0" err="1" smtClean="0">
                <a:latin typeface="Century Gothic"/>
                <a:cs typeface="Century Gothic"/>
              </a:rPr>
              <a:t>signers</a:t>
            </a:r>
            <a:r>
              <a:rPr lang="fr-FR" sz="1800" dirty="0" smtClean="0">
                <a:latin typeface="Century Gothic"/>
                <a:cs typeface="Century Gothic"/>
              </a:rPr>
              <a:t> </a:t>
            </a:r>
          </a:p>
          <a:p>
            <a:pPr lvl="1" algn="just"/>
            <a:r>
              <a:rPr lang="fr-FR" sz="1800" dirty="0" smtClean="0">
                <a:latin typeface="Century Gothic"/>
                <a:cs typeface="Century Gothic"/>
              </a:rPr>
              <a:t>28 </a:t>
            </a:r>
            <a:r>
              <a:rPr lang="fr-FR" sz="1800" dirty="0" err="1" smtClean="0">
                <a:latin typeface="Century Gothic"/>
                <a:cs typeface="Century Gothic"/>
              </a:rPr>
              <a:t>late</a:t>
            </a:r>
            <a:r>
              <a:rPr lang="fr-FR" sz="1800" dirty="0" smtClean="0">
                <a:latin typeface="Century Gothic"/>
                <a:cs typeface="Century Gothic"/>
              </a:rPr>
              <a:t> </a:t>
            </a:r>
            <a:r>
              <a:rPr lang="fr-FR" sz="1800" dirty="0" err="1" smtClean="0">
                <a:latin typeface="Century Gothic"/>
                <a:cs typeface="Century Gothic"/>
              </a:rPr>
              <a:t>signers</a:t>
            </a:r>
            <a:endParaRPr lang="fr-FR" sz="1800" dirty="0" smtClean="0">
              <a:latin typeface="Century Gothic"/>
              <a:cs typeface="Century Gothic"/>
            </a:endParaRPr>
          </a:p>
          <a:p>
            <a:pPr lvl="1" algn="just"/>
            <a:endParaRPr lang="fr-FR" sz="1800" dirty="0">
              <a:latin typeface="Century Gothic"/>
              <a:cs typeface="Century Gothic"/>
            </a:endParaRPr>
          </a:p>
          <a:p>
            <a:pPr algn="just"/>
            <a:r>
              <a:rPr lang="fr-FR" sz="1800" dirty="0" smtClean="0">
                <a:latin typeface="Century Gothic"/>
                <a:cs typeface="Century Gothic"/>
              </a:rPr>
              <a:t>Age: </a:t>
            </a:r>
            <a:r>
              <a:rPr lang="fr-FR" sz="1800" b="1" dirty="0" smtClean="0">
                <a:latin typeface="Century Gothic"/>
                <a:cs typeface="Century Gothic"/>
              </a:rPr>
              <a:t>6;01 </a:t>
            </a:r>
            <a:r>
              <a:rPr lang="fr-FR" sz="1800" b="1" dirty="0">
                <a:latin typeface="Century Gothic"/>
                <a:cs typeface="Century Gothic"/>
              </a:rPr>
              <a:t>to 12;09 </a:t>
            </a:r>
            <a:r>
              <a:rPr lang="fr-FR" sz="1800" b="1" dirty="0" err="1" smtClean="0">
                <a:latin typeface="Century Gothic"/>
                <a:cs typeface="Century Gothic"/>
              </a:rPr>
              <a:t>years</a:t>
            </a:r>
            <a:r>
              <a:rPr lang="fr-FR" sz="1800" b="1" dirty="0" smtClean="0">
                <a:latin typeface="Century Gothic"/>
                <a:cs typeface="Century Gothic"/>
              </a:rPr>
              <a:t>.</a:t>
            </a:r>
          </a:p>
          <a:p>
            <a:pPr algn="just"/>
            <a:endParaRPr lang="fr-FR" sz="1800" dirty="0">
              <a:latin typeface="Century Gothic"/>
              <a:cs typeface="Century Gothic"/>
            </a:endParaRPr>
          </a:p>
          <a:p>
            <a:pPr algn="just"/>
            <a:r>
              <a:rPr lang="fr-FR" sz="1800" dirty="0">
                <a:latin typeface="Century Gothic"/>
                <a:cs typeface="Century Gothic"/>
              </a:rPr>
              <a:t>All </a:t>
            </a:r>
            <a:r>
              <a:rPr lang="fr-FR" sz="1800" dirty="0" err="1">
                <a:latin typeface="Century Gothic"/>
                <a:cs typeface="Century Gothic"/>
              </a:rPr>
              <a:t>children</a:t>
            </a:r>
            <a:r>
              <a:rPr lang="fr-FR" sz="1800" dirty="0">
                <a:latin typeface="Century Gothic"/>
                <a:cs typeface="Century Gothic"/>
              </a:rPr>
              <a:t> </a:t>
            </a:r>
            <a:r>
              <a:rPr lang="fr-FR" sz="1800" dirty="0" err="1">
                <a:latin typeface="Century Gothic"/>
                <a:cs typeface="Century Gothic"/>
              </a:rPr>
              <a:t>received</a:t>
            </a:r>
            <a:r>
              <a:rPr lang="fr-FR" sz="1800" dirty="0">
                <a:latin typeface="Century Gothic"/>
                <a:cs typeface="Century Gothic"/>
              </a:rPr>
              <a:t> a </a:t>
            </a:r>
            <a:r>
              <a:rPr lang="fr-FR" sz="1800" dirty="0" err="1">
                <a:latin typeface="Century Gothic"/>
                <a:cs typeface="Century Gothic"/>
              </a:rPr>
              <a:t>bilingual</a:t>
            </a:r>
            <a:r>
              <a:rPr lang="fr-FR" sz="1800" dirty="0">
                <a:latin typeface="Century Gothic"/>
                <a:cs typeface="Century Gothic"/>
              </a:rPr>
              <a:t> </a:t>
            </a:r>
            <a:r>
              <a:rPr lang="fr-FR" sz="1800" dirty="0" err="1">
                <a:latin typeface="Century Gothic"/>
                <a:cs typeface="Century Gothic"/>
              </a:rPr>
              <a:t>education</a:t>
            </a:r>
            <a:r>
              <a:rPr lang="fr-FR" sz="1800" dirty="0">
                <a:latin typeface="Century Gothic"/>
                <a:cs typeface="Century Gothic"/>
              </a:rPr>
              <a:t> and </a:t>
            </a:r>
            <a:r>
              <a:rPr lang="fr-FR" sz="1800" dirty="0" err="1">
                <a:latin typeface="Century Gothic"/>
                <a:cs typeface="Century Gothic"/>
              </a:rPr>
              <a:t>used</a:t>
            </a:r>
            <a:r>
              <a:rPr lang="fr-FR" sz="1800" b="1" dirty="0">
                <a:latin typeface="Century Gothic"/>
                <a:cs typeface="Century Gothic"/>
              </a:rPr>
              <a:t> LSF </a:t>
            </a:r>
            <a:r>
              <a:rPr lang="fr-FR" sz="1800" dirty="0">
                <a:latin typeface="Century Gothic"/>
                <a:cs typeface="Century Gothic"/>
              </a:rPr>
              <a:t>as </a:t>
            </a:r>
            <a:r>
              <a:rPr lang="fr-FR" sz="1800" dirty="0" err="1">
                <a:latin typeface="Century Gothic"/>
                <a:cs typeface="Century Gothic"/>
              </a:rPr>
              <a:t>their</a:t>
            </a:r>
            <a:r>
              <a:rPr lang="fr-FR" sz="1800" dirty="0">
                <a:latin typeface="Century Gothic"/>
                <a:cs typeface="Century Gothic"/>
              </a:rPr>
              <a:t> </a:t>
            </a:r>
            <a:r>
              <a:rPr lang="fr-FR" sz="1800" b="1" dirty="0" err="1">
                <a:latin typeface="Century Gothic"/>
                <a:cs typeface="Century Gothic"/>
              </a:rPr>
              <a:t>preferred</a:t>
            </a:r>
            <a:r>
              <a:rPr lang="fr-FR" sz="1800" b="1" dirty="0">
                <a:latin typeface="Century Gothic"/>
                <a:cs typeface="Century Gothic"/>
              </a:rPr>
              <a:t> </a:t>
            </a:r>
            <a:r>
              <a:rPr lang="fr-FR" sz="1800" b="1" dirty="0" err="1" smtClean="0">
                <a:latin typeface="Century Gothic"/>
                <a:cs typeface="Century Gothic"/>
              </a:rPr>
              <a:t>language</a:t>
            </a:r>
            <a:endParaRPr lang="fr-FR" sz="1800" b="1" dirty="0" smtClean="0">
              <a:latin typeface="Century Gothic"/>
              <a:cs typeface="Century Gothic"/>
            </a:endParaRPr>
          </a:p>
          <a:p>
            <a:pPr algn="just"/>
            <a:endParaRPr lang="fr-FR" sz="1800" b="1" dirty="0">
              <a:latin typeface="Century Gothic"/>
              <a:cs typeface="Century Gothic"/>
            </a:endParaRPr>
          </a:p>
          <a:p>
            <a:pPr algn="just"/>
            <a:r>
              <a:rPr lang="fr-FR" sz="1800" dirty="0">
                <a:latin typeface="Century Gothic"/>
                <a:cs typeface="Century Gothic"/>
              </a:rPr>
              <a:t>None of the </a:t>
            </a:r>
            <a:r>
              <a:rPr lang="fr-FR" sz="1800" dirty="0" err="1">
                <a:latin typeface="Century Gothic"/>
                <a:cs typeface="Century Gothic"/>
              </a:rPr>
              <a:t>children</a:t>
            </a:r>
            <a:r>
              <a:rPr lang="fr-FR" sz="1800" dirty="0">
                <a:latin typeface="Century Gothic"/>
                <a:cs typeface="Century Gothic"/>
              </a:rPr>
              <a:t> </a:t>
            </a:r>
            <a:r>
              <a:rPr lang="fr-FR" sz="1800" dirty="0" err="1">
                <a:latin typeface="Century Gothic"/>
                <a:cs typeface="Century Gothic"/>
              </a:rPr>
              <a:t>had</a:t>
            </a:r>
            <a:r>
              <a:rPr lang="fr-FR" sz="1800" dirty="0">
                <a:latin typeface="Century Gothic"/>
                <a:cs typeface="Century Gothic"/>
              </a:rPr>
              <a:t> </a:t>
            </a:r>
            <a:r>
              <a:rPr lang="fr-FR" sz="1800" dirty="0" err="1">
                <a:latin typeface="Century Gothic"/>
                <a:cs typeface="Century Gothic"/>
              </a:rPr>
              <a:t>other</a:t>
            </a:r>
            <a:r>
              <a:rPr lang="fr-FR" sz="1800" dirty="0">
                <a:latin typeface="Century Gothic"/>
                <a:cs typeface="Century Gothic"/>
              </a:rPr>
              <a:t> cognitive and / or social </a:t>
            </a:r>
            <a:r>
              <a:rPr lang="fr-FR" sz="1800" dirty="0" err="1">
                <a:latin typeface="Century Gothic"/>
                <a:cs typeface="Century Gothic"/>
              </a:rPr>
              <a:t>impairments</a:t>
            </a:r>
            <a:r>
              <a:rPr lang="fr-FR" sz="1800" dirty="0">
                <a:latin typeface="Century Gothic"/>
                <a:cs typeface="Century Gothic"/>
              </a:rPr>
              <a:t>.</a:t>
            </a:r>
          </a:p>
          <a:p>
            <a:pPr marL="457200" lvl="1" indent="0" algn="just">
              <a:buNone/>
            </a:pPr>
            <a:endParaRPr lang="fr-FR" sz="1600" dirty="0" smtClean="0">
              <a:latin typeface="Century Gothic"/>
              <a:cs typeface="Century Gothic"/>
            </a:endParaRPr>
          </a:p>
          <a:p>
            <a:pPr algn="just"/>
            <a:r>
              <a:rPr lang="en-GB" sz="1800" dirty="0">
                <a:latin typeface="Century Gothic"/>
                <a:cs typeface="Century Gothic"/>
              </a:rPr>
              <a:t>I</a:t>
            </a:r>
            <a:r>
              <a:rPr lang="en-GB" sz="1800" dirty="0" smtClean="0">
                <a:latin typeface="Century Gothic"/>
                <a:cs typeface="Century Gothic"/>
              </a:rPr>
              <a:t>nstruction: </a:t>
            </a:r>
            <a:r>
              <a:rPr lang="en-GB" sz="1800" b="1" dirty="0">
                <a:latin typeface="Century Gothic"/>
                <a:cs typeface="Century Gothic"/>
              </a:rPr>
              <a:t>to repeat the sentences exactly as </a:t>
            </a:r>
            <a:r>
              <a:rPr lang="en-GB" sz="1800" b="1" dirty="0" smtClean="0">
                <a:latin typeface="Century Gothic"/>
                <a:cs typeface="Century Gothic"/>
              </a:rPr>
              <a:t>the signer in the video.</a:t>
            </a:r>
            <a:endParaRPr lang="en-GB" sz="1800" b="1" dirty="0">
              <a:latin typeface="Century Gothic"/>
              <a:cs typeface="Century Gothic"/>
            </a:endParaRPr>
          </a:p>
          <a:p>
            <a:pPr algn="just"/>
            <a:r>
              <a:rPr lang="en-GB" sz="1800" dirty="0">
                <a:latin typeface="Century Gothic"/>
                <a:cs typeface="Century Gothic"/>
              </a:rPr>
              <a:t>The children’s repetition were video-</a:t>
            </a:r>
            <a:r>
              <a:rPr lang="en-GB" sz="1800" dirty="0" smtClean="0">
                <a:latin typeface="Century Gothic"/>
                <a:cs typeface="Century Gothic"/>
              </a:rPr>
              <a:t>recorded in order to score their repetition abilities.</a:t>
            </a:r>
            <a:endParaRPr lang="en-GB" sz="1800" dirty="0">
              <a:latin typeface="Century Gothic"/>
              <a:cs typeface="Century Gothic"/>
            </a:endParaRPr>
          </a:p>
          <a:p>
            <a:pPr marL="457200" lvl="1" indent="0" algn="just">
              <a:buNone/>
            </a:pPr>
            <a:endParaRPr lang="fr-FR" sz="1600" dirty="0">
              <a:latin typeface="Century Gothic"/>
              <a:cs typeface="Century Gothic"/>
            </a:endParaRPr>
          </a:p>
          <a:p>
            <a:pPr algn="just"/>
            <a:endParaRPr lang="fr-FR" sz="2800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15193"/>
            <a:ext cx="9144000" cy="1143000"/>
          </a:xfrm>
          <a:prstGeom prst="rect">
            <a:avLst/>
          </a:prstGeom>
          <a:solidFill>
            <a:srgbClr val="1025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Participants and </a:t>
            </a:r>
            <a:r>
              <a:rPr lang="fr-FR" dirty="0" err="1" smtClean="0">
                <a:solidFill>
                  <a:schemeClr val="bg2"/>
                </a:solidFill>
                <a:latin typeface="Arial Rounded MT Bold"/>
                <a:cs typeface="Arial Rounded MT Bold"/>
              </a:rPr>
              <a:t>procedure</a:t>
            </a:r>
            <a:endParaRPr lang="fr-FR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9" name="diego &amp; celine.tiff" descr="/Users/carolinebogliotti/Documents/Recherche/Projet Recherche/signMET *perso*en_cours/toulouse 28 juin/diego &amp; celine.tiff"/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" y="1377596"/>
            <a:ext cx="2806429" cy="1578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7</a:t>
            </a:fld>
            <a:endParaRPr lang="fr-FR"/>
          </a:p>
        </p:txBody>
      </p:sp>
      <p:pic>
        <p:nvPicPr>
          <p:cNvPr id="11" name="Image 10" descr="logo-SignME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03" y="6213269"/>
            <a:ext cx="617542" cy="56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5" descr="logo-europe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4"/>
          <a:stretch>
            <a:fillRect/>
          </a:stretch>
        </p:blipFill>
        <p:spPr bwMode="auto">
          <a:xfrm>
            <a:off x="7911545" y="6373233"/>
            <a:ext cx="1232455" cy="34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646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eaf_SRT_native&amp;lat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495613"/>
            <a:ext cx="8045450" cy="4525963"/>
          </a:xfr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8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15193"/>
            <a:ext cx="9144000" cy="1143000"/>
          </a:xfrm>
          <a:prstGeom prst="rect">
            <a:avLst/>
          </a:prstGeom>
          <a:solidFill>
            <a:srgbClr val="1025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chemeClr val="bg2"/>
                </a:solidFill>
                <a:latin typeface="Arial Rounded MT Bold"/>
                <a:cs typeface="Arial Rounded MT Bold"/>
              </a:rPr>
              <a:t>Some</a:t>
            </a:r>
            <a:r>
              <a:rPr lang="fr-FR" dirty="0">
                <a:solidFill>
                  <a:schemeClr val="bg2"/>
                </a:solidFill>
                <a:latin typeface="Arial Rounded MT Bold"/>
                <a:cs typeface="Arial Rounded MT Bold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Arial Rounded MT Bold"/>
                <a:cs typeface="Arial Rounded MT Bold"/>
              </a:rPr>
              <a:t>repetitions</a:t>
            </a:r>
            <a:endParaRPr lang="fr-FR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" name="Image 4" descr="logo-SignM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034" y="1555377"/>
            <a:ext cx="496750" cy="45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474191" y="6242446"/>
            <a:ext cx="6339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>
                <a:latin typeface="Century Gothic"/>
                <a:cs typeface="Century Gothic"/>
              </a:rPr>
              <a:t>« I </a:t>
            </a:r>
            <a:r>
              <a:rPr lang="fr-FR" sz="1400" b="1" i="1" dirty="0" err="1" smtClean="0">
                <a:latin typeface="Century Gothic"/>
                <a:cs typeface="Century Gothic"/>
              </a:rPr>
              <a:t>take</a:t>
            </a:r>
            <a:r>
              <a:rPr lang="fr-FR" sz="1400" b="1" i="1" dirty="0" smtClean="0">
                <a:latin typeface="Century Gothic"/>
                <a:cs typeface="Century Gothic"/>
              </a:rPr>
              <a:t> the </a:t>
            </a:r>
            <a:r>
              <a:rPr lang="fr-FR" sz="1400" b="1" i="1" dirty="0" err="1" smtClean="0">
                <a:latin typeface="Century Gothic"/>
                <a:cs typeface="Century Gothic"/>
              </a:rPr>
              <a:t>hat</a:t>
            </a:r>
            <a:r>
              <a:rPr lang="fr-FR" sz="1400" b="1" i="1" dirty="0" smtClean="0">
                <a:latin typeface="Century Gothic"/>
                <a:cs typeface="Century Gothic"/>
              </a:rPr>
              <a:t> </a:t>
            </a:r>
            <a:r>
              <a:rPr lang="fr-FR" sz="1400" b="1" i="1" dirty="0" err="1" smtClean="0">
                <a:latin typeface="Century Gothic"/>
                <a:cs typeface="Century Gothic"/>
              </a:rPr>
              <a:t>that</a:t>
            </a:r>
            <a:r>
              <a:rPr lang="fr-FR" sz="1400" b="1" i="1" dirty="0" smtClean="0">
                <a:latin typeface="Century Gothic"/>
                <a:cs typeface="Century Gothic"/>
              </a:rPr>
              <a:t> I have on </a:t>
            </a:r>
            <a:r>
              <a:rPr lang="fr-FR" sz="1400" b="1" i="1" dirty="0" err="1" smtClean="0">
                <a:latin typeface="Century Gothic"/>
                <a:cs typeface="Century Gothic"/>
              </a:rPr>
              <a:t>my</a:t>
            </a:r>
            <a:r>
              <a:rPr lang="fr-FR" sz="1400" b="1" i="1" dirty="0" smtClean="0">
                <a:latin typeface="Century Gothic"/>
                <a:cs typeface="Century Gothic"/>
              </a:rPr>
              <a:t> </a:t>
            </a:r>
            <a:r>
              <a:rPr lang="fr-FR" sz="1400" b="1" i="1" dirty="0" err="1" smtClean="0">
                <a:latin typeface="Century Gothic"/>
                <a:cs typeface="Century Gothic"/>
              </a:rPr>
              <a:t>head</a:t>
            </a:r>
            <a:r>
              <a:rPr lang="fr-FR" sz="1400" b="1" i="1" dirty="0" smtClean="0">
                <a:latin typeface="Century Gothic"/>
                <a:cs typeface="Century Gothic"/>
              </a:rPr>
              <a:t> and I put in on the </a:t>
            </a:r>
            <a:r>
              <a:rPr lang="fr-FR" sz="1400" b="1" i="1" dirty="0" err="1" smtClean="0">
                <a:latin typeface="Century Gothic"/>
                <a:cs typeface="Century Gothic"/>
              </a:rPr>
              <a:t>child</a:t>
            </a:r>
            <a:r>
              <a:rPr lang="fr-FR" sz="1400" b="1" i="1" dirty="0" smtClean="0">
                <a:latin typeface="Century Gothic"/>
                <a:cs typeface="Century Gothic"/>
              </a:rPr>
              <a:t> </a:t>
            </a:r>
            <a:r>
              <a:rPr lang="fr-FR" sz="1400" b="1" i="1" dirty="0" err="1" smtClean="0">
                <a:latin typeface="Century Gothic"/>
                <a:cs typeface="Century Gothic"/>
              </a:rPr>
              <a:t>head</a:t>
            </a:r>
            <a:r>
              <a:rPr lang="fr-FR" sz="1400" b="1" i="1" dirty="0" smtClean="0">
                <a:latin typeface="Century Gothic"/>
                <a:cs typeface="Century Gothic"/>
              </a:rPr>
              <a:t> »</a:t>
            </a:r>
            <a:endParaRPr lang="fr-FR" sz="1400" b="1" i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0443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15193"/>
            <a:ext cx="9144000" cy="1143000"/>
          </a:xfrm>
          <a:prstGeom prst="rect">
            <a:avLst/>
          </a:prstGeom>
          <a:solidFill>
            <a:srgbClr val="10253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chemeClr val="bg2"/>
                </a:solidFill>
                <a:latin typeface="Arial Rounded MT Bold"/>
                <a:cs typeface="Arial Rounded MT Bold"/>
              </a:rPr>
              <a:t>Scoring</a:t>
            </a:r>
            <a:endParaRPr lang="fr-FR" dirty="0">
              <a:solidFill>
                <a:schemeClr val="bg2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E504-4055-E244-BCAC-838CC2C1BED8}" type="slidenum">
              <a:rPr lang="fr-FR" smtClean="0"/>
              <a:t>9</a:t>
            </a:fld>
            <a:endParaRPr lang="fr-FR"/>
          </a:p>
        </p:txBody>
      </p:sp>
      <p:pic>
        <p:nvPicPr>
          <p:cNvPr id="6" name="Image 5" descr="logo-SignM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03" y="6213269"/>
            <a:ext cx="617542" cy="56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5" descr="logo-europ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4"/>
          <a:stretch>
            <a:fillRect/>
          </a:stretch>
        </p:blipFill>
        <p:spPr bwMode="auto">
          <a:xfrm>
            <a:off x="7911545" y="6373233"/>
            <a:ext cx="1232455" cy="34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apture d’écran 2018-11-19 à 18.31.12.png" descr="/Users/lula/Documents/Recherche/Conférences &amp; Séminaires/2018-SLAAC Haifa_2018/pres_video-bogliottiSLAAC/AAAfigure/Capture d’écran 2018-11-19 à 18.31.12.png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592"/>
            <a:ext cx="9144000" cy="508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3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16399</TotalTime>
  <Words>2487</Words>
  <Application>Microsoft Macintosh PowerPoint</Application>
  <PresentationFormat>Présentation à l'écran (4:3)</PresentationFormat>
  <Paragraphs>384</Paragraphs>
  <Slides>19</Slides>
  <Notes>19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Thème Office</vt:lpstr>
      <vt:lpstr>Designing a Sentence Repetition Task in LSF   A new approach to assess LSF abilities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Modyco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Caroline Bogliotti</dc:creator>
  <cp:lastModifiedBy>Caroline Bogliotti</cp:lastModifiedBy>
  <cp:revision>451</cp:revision>
  <cp:lastPrinted>2018-11-20T09:21:52Z</cp:lastPrinted>
  <dcterms:created xsi:type="dcterms:W3CDTF">2018-10-17T15:01:12Z</dcterms:created>
  <dcterms:modified xsi:type="dcterms:W3CDTF">2018-11-20T10:24:41Z</dcterms:modified>
</cp:coreProperties>
</file>