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91" r:id="rId8"/>
    <p:sldId id="268" r:id="rId9"/>
    <p:sldId id="272" r:id="rId10"/>
    <p:sldId id="273" r:id="rId11"/>
    <p:sldId id="287" r:id="rId12"/>
    <p:sldId id="290" r:id="rId13"/>
    <p:sldId id="289" r:id="rId14"/>
    <p:sldId id="288" r:id="rId15"/>
    <p:sldId id="277" r:id="rId16"/>
    <p:sldId id="279" r:id="rId17"/>
    <p:sldId id="280" r:id="rId18"/>
    <p:sldId id="292" r:id="rId19"/>
    <p:sldId id="296" r:id="rId20"/>
    <p:sldId id="286" r:id="rId21"/>
    <p:sldId id="278" r:id="rId22"/>
    <p:sldId id="281" r:id="rId23"/>
    <p:sldId id="282" r:id="rId24"/>
    <p:sldId id="270" r:id="rId25"/>
    <p:sldId id="284" r:id="rId26"/>
    <p:sldId id="283" r:id="rId27"/>
    <p:sldId id="285" r:id="rId28"/>
    <p:sldId id="271" r:id="rId29"/>
    <p:sldId id="274" r:id="rId30"/>
    <p:sldId id="293" r:id="rId31"/>
    <p:sldId id="294" r:id="rId32"/>
    <p:sldId id="295" r:id="rId33"/>
    <p:sldId id="265" r:id="rId34"/>
  </p:sldIdLst>
  <p:sldSz cx="15125700" cy="10693400"/>
  <p:notesSz cx="151257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955"/>
    <a:srgbClr val="E9521E"/>
    <a:srgbClr val="000000"/>
    <a:srgbClr val="00AE9B"/>
    <a:srgbClr val="BCD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8B95D-EE02-4355-A3BF-267F6F16067F}" v="146" dt="2022-11-21T08:10:41.9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0"/>
    <p:restoredTop sz="96327"/>
  </p:normalViewPr>
  <p:slideViewPr>
    <p:cSldViewPr>
      <p:cViewPr varScale="1">
        <p:scale>
          <a:sx n="50" d="100"/>
          <a:sy n="50" d="100"/>
        </p:scale>
        <p:origin x="1195"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11/21/2022</a:t>
            </a:fld>
            <a:endParaRPr lang="en-US"/>
          </a:p>
        </p:txBody>
      </p:sp>
      <p:sp>
        <p:nvSpPr>
          <p:cNvPr id="6" name="Holder 6"/>
          <p:cNvSpPr>
            <a:spLocks noGrp="1"/>
          </p:cNvSpPr>
          <p:nvPr>
            <p:ph type="sldNum" sz="quarter" idx="7"/>
          </p:nvPr>
        </p:nvSpPr>
        <p:spPr/>
        <p:txBody>
          <a:bodyPr lIns="0" tIns="0" rIns="0" bIns="0"/>
          <a:lstStyle>
            <a:lvl1pPr>
              <a:defRPr sz="1200" b="1" i="0">
                <a:solidFill>
                  <a:srgbClr val="E9521E"/>
                </a:solidFill>
                <a:latin typeface="Arial"/>
                <a:cs typeface="Arial"/>
              </a:defRPr>
            </a:lvl1pPr>
          </a:lstStyle>
          <a:p>
            <a:pPr marL="12700">
              <a:lnSpc>
                <a:spcPct val="100000"/>
              </a:lnSpc>
              <a:spcBef>
                <a:spcPts val="180"/>
              </a:spcBef>
            </a:pPr>
            <a:r>
              <a:rPr spc="-5" dirty="0"/>
              <a:t>Page</a:t>
            </a:r>
            <a:r>
              <a:rPr spc="-60" dirty="0"/>
              <a:t> </a:t>
            </a:r>
            <a:fld id="{81D60167-4931-47E6-BA6A-407CBD079E47}" type="slidenum">
              <a:rPr spc="15" dirty="0"/>
              <a:t>‹N°›</a:t>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E9521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11/21/2022</a:t>
            </a:fld>
            <a:endParaRPr lang="en-US"/>
          </a:p>
        </p:txBody>
      </p:sp>
      <p:sp>
        <p:nvSpPr>
          <p:cNvPr id="6" name="Holder 6"/>
          <p:cNvSpPr>
            <a:spLocks noGrp="1"/>
          </p:cNvSpPr>
          <p:nvPr>
            <p:ph type="sldNum" sz="quarter" idx="7"/>
          </p:nvPr>
        </p:nvSpPr>
        <p:spPr/>
        <p:txBody>
          <a:bodyPr lIns="0" tIns="0" rIns="0" bIns="0"/>
          <a:lstStyle>
            <a:lvl1pPr>
              <a:defRPr sz="1200" b="1" i="0">
                <a:solidFill>
                  <a:srgbClr val="E9521E"/>
                </a:solidFill>
                <a:latin typeface="Arial"/>
                <a:cs typeface="Arial"/>
              </a:defRPr>
            </a:lvl1pPr>
          </a:lstStyle>
          <a:p>
            <a:pPr marL="12700">
              <a:lnSpc>
                <a:spcPct val="100000"/>
              </a:lnSpc>
              <a:spcBef>
                <a:spcPts val="180"/>
              </a:spcBef>
            </a:pPr>
            <a:r>
              <a:rPr spc="-5" dirty="0"/>
              <a:t>Page</a:t>
            </a:r>
            <a:r>
              <a:rPr spc="-60" dirty="0"/>
              <a:t> </a:t>
            </a:r>
            <a:fld id="{81D60167-4931-47E6-BA6A-407CBD079E47}" type="slidenum">
              <a:rPr spc="15" dirty="0"/>
              <a:t>‹N°›</a:t>
            </a:fld>
            <a:endParaRP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E9521E"/>
                </a:solidFill>
                <a:latin typeface="Calibri"/>
                <a:cs typeface="Calibri"/>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11/21/2022</a:t>
            </a:fld>
            <a:endParaRPr lang="en-US"/>
          </a:p>
        </p:txBody>
      </p:sp>
      <p:sp>
        <p:nvSpPr>
          <p:cNvPr id="7" name="Holder 7"/>
          <p:cNvSpPr>
            <a:spLocks noGrp="1"/>
          </p:cNvSpPr>
          <p:nvPr>
            <p:ph type="sldNum" sz="quarter" idx="7"/>
          </p:nvPr>
        </p:nvSpPr>
        <p:spPr/>
        <p:txBody>
          <a:bodyPr lIns="0" tIns="0" rIns="0" bIns="0"/>
          <a:lstStyle>
            <a:lvl1pPr>
              <a:defRPr sz="1200" b="1" i="0">
                <a:solidFill>
                  <a:srgbClr val="E9521E"/>
                </a:solidFill>
                <a:latin typeface="Arial"/>
                <a:cs typeface="Arial"/>
              </a:defRPr>
            </a:lvl1pPr>
          </a:lstStyle>
          <a:p>
            <a:pPr marL="12700">
              <a:lnSpc>
                <a:spcPct val="100000"/>
              </a:lnSpc>
              <a:spcBef>
                <a:spcPts val="180"/>
              </a:spcBef>
            </a:pPr>
            <a:r>
              <a:rPr spc="-5" dirty="0"/>
              <a:t>Page</a:t>
            </a:r>
            <a:r>
              <a:rPr spc="-60" dirty="0"/>
              <a:t> </a:t>
            </a:r>
            <a:fld id="{81D60167-4931-47E6-BA6A-407CBD079E47}" type="slidenum">
              <a:rPr spc="15" dirty="0"/>
              <a:t>‹N°›</a:t>
            </a:fld>
            <a:endParaRPr spc="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50" y="6362"/>
            <a:ext cx="15107919" cy="10679430"/>
          </a:xfrm>
          <a:custGeom>
            <a:avLst/>
            <a:gdLst/>
            <a:ahLst/>
            <a:cxnLst/>
            <a:rect l="l" t="t" r="r" b="b"/>
            <a:pathLst>
              <a:path w="15107919" h="10679430">
                <a:moveTo>
                  <a:pt x="15107297" y="0"/>
                </a:moveTo>
                <a:lnTo>
                  <a:pt x="0" y="0"/>
                </a:lnTo>
                <a:lnTo>
                  <a:pt x="0" y="10679290"/>
                </a:lnTo>
                <a:lnTo>
                  <a:pt x="15107297" y="10679290"/>
                </a:lnTo>
                <a:lnTo>
                  <a:pt x="15107297" y="0"/>
                </a:lnTo>
                <a:close/>
              </a:path>
            </a:pathLst>
          </a:custGeom>
          <a:solidFill>
            <a:srgbClr val="1D195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50" b="0" i="0">
                <a:solidFill>
                  <a:srgbClr val="E9521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11/21/2022</a:t>
            </a:fld>
            <a:endParaRPr lang="en-US"/>
          </a:p>
        </p:txBody>
      </p:sp>
      <p:sp>
        <p:nvSpPr>
          <p:cNvPr id="5" name="Holder 5"/>
          <p:cNvSpPr>
            <a:spLocks noGrp="1"/>
          </p:cNvSpPr>
          <p:nvPr>
            <p:ph type="sldNum" sz="quarter" idx="7"/>
          </p:nvPr>
        </p:nvSpPr>
        <p:spPr/>
        <p:txBody>
          <a:bodyPr lIns="0" tIns="0" rIns="0" bIns="0"/>
          <a:lstStyle>
            <a:lvl1pPr>
              <a:defRPr sz="1200" b="1" i="0">
                <a:solidFill>
                  <a:srgbClr val="E9521E"/>
                </a:solidFill>
                <a:latin typeface="Arial"/>
                <a:cs typeface="Arial"/>
              </a:defRPr>
            </a:lvl1pPr>
          </a:lstStyle>
          <a:p>
            <a:pPr marL="12700">
              <a:lnSpc>
                <a:spcPct val="100000"/>
              </a:lnSpc>
              <a:spcBef>
                <a:spcPts val="180"/>
              </a:spcBef>
            </a:pPr>
            <a:r>
              <a:rPr spc="-5" dirty="0"/>
              <a:t>Page</a:t>
            </a:r>
            <a:r>
              <a:rPr spc="-60" dirty="0"/>
              <a:t> </a:t>
            </a:r>
            <a:fld id="{81D60167-4931-47E6-BA6A-407CBD079E47}" type="slidenum">
              <a:rPr spc="15" dirty="0"/>
              <a:t>‹N°›</a:t>
            </a:fld>
            <a:endParaRPr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11/21/2022</a:t>
            </a:fld>
            <a:endParaRPr lang="en-US"/>
          </a:p>
        </p:txBody>
      </p:sp>
      <p:sp>
        <p:nvSpPr>
          <p:cNvPr id="4" name="Holder 4"/>
          <p:cNvSpPr>
            <a:spLocks noGrp="1"/>
          </p:cNvSpPr>
          <p:nvPr>
            <p:ph type="sldNum" sz="quarter" idx="7"/>
          </p:nvPr>
        </p:nvSpPr>
        <p:spPr/>
        <p:txBody>
          <a:bodyPr lIns="0" tIns="0" rIns="0" bIns="0"/>
          <a:lstStyle>
            <a:lvl1pPr>
              <a:defRPr sz="1200" b="1" i="0">
                <a:solidFill>
                  <a:srgbClr val="E9521E"/>
                </a:solidFill>
                <a:latin typeface="Arial"/>
                <a:cs typeface="Arial"/>
              </a:defRPr>
            </a:lvl1pPr>
          </a:lstStyle>
          <a:p>
            <a:pPr marL="12700">
              <a:lnSpc>
                <a:spcPct val="100000"/>
              </a:lnSpc>
              <a:spcBef>
                <a:spcPts val="180"/>
              </a:spcBef>
            </a:pPr>
            <a:r>
              <a:rPr spc="-5" dirty="0"/>
              <a:t>Page</a:t>
            </a:r>
            <a:r>
              <a:rPr spc="-60" dirty="0"/>
              <a:t> </a:t>
            </a:r>
            <a:fld id="{81D60167-4931-47E6-BA6A-407CBD079E47}" type="slidenum">
              <a:rPr spc="15" dirty="0"/>
              <a:t>‹N°›</a:t>
            </a:fld>
            <a:endParaRPr spc="1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47430" y="1242741"/>
            <a:ext cx="11230838" cy="964564"/>
          </a:xfrm>
          <a:prstGeom prst="rect">
            <a:avLst/>
          </a:prstGeom>
        </p:spPr>
        <p:txBody>
          <a:bodyPr wrap="square" lIns="0" tIns="0" rIns="0" bIns="0">
            <a:spAutoFit/>
          </a:bodyPr>
          <a:lstStyle>
            <a:lvl1pPr>
              <a:defRPr sz="3050" b="0" i="0">
                <a:solidFill>
                  <a:srgbClr val="E9521E"/>
                </a:solidFill>
                <a:latin typeface="Calibri"/>
                <a:cs typeface="Calibri"/>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11/21/2022</a:t>
            </a:fld>
            <a:endParaRPr lang="en-US"/>
          </a:p>
        </p:txBody>
      </p:sp>
      <p:sp>
        <p:nvSpPr>
          <p:cNvPr id="6" name="Holder 6"/>
          <p:cNvSpPr>
            <a:spLocks noGrp="1"/>
          </p:cNvSpPr>
          <p:nvPr>
            <p:ph type="sldNum" sz="quarter" idx="7"/>
          </p:nvPr>
        </p:nvSpPr>
        <p:spPr>
          <a:xfrm>
            <a:off x="7302066" y="10319284"/>
            <a:ext cx="554354" cy="233045"/>
          </a:xfrm>
          <a:prstGeom prst="rect">
            <a:avLst/>
          </a:prstGeom>
        </p:spPr>
        <p:txBody>
          <a:bodyPr wrap="square" lIns="0" tIns="0" rIns="0" bIns="0">
            <a:spAutoFit/>
          </a:bodyPr>
          <a:lstStyle>
            <a:lvl1pPr>
              <a:defRPr sz="1200" b="1" i="0">
                <a:solidFill>
                  <a:srgbClr val="E9521E"/>
                </a:solidFill>
                <a:latin typeface="Arial"/>
                <a:cs typeface="Arial"/>
              </a:defRPr>
            </a:lvl1pPr>
          </a:lstStyle>
          <a:p>
            <a:pPr marL="12700">
              <a:lnSpc>
                <a:spcPct val="100000"/>
              </a:lnSpc>
              <a:spcBef>
                <a:spcPts val="180"/>
              </a:spcBef>
            </a:pPr>
            <a:r>
              <a:rPr spc="-5" dirty="0"/>
              <a:t>Page</a:t>
            </a:r>
            <a:r>
              <a:rPr spc="-60" dirty="0"/>
              <a:t> </a:t>
            </a:r>
            <a:fld id="{81D60167-4931-47E6-BA6A-407CBD079E47}" type="slidenum">
              <a:rPr spc="15" dirty="0"/>
              <a:t>‹N°›</a:t>
            </a:fld>
            <a:endParaRPr spc="1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9650" y="3948775"/>
            <a:ext cx="13030200" cy="2875146"/>
          </a:xfrm>
          <a:prstGeom prst="rect">
            <a:avLst/>
          </a:prstGeom>
        </p:spPr>
        <p:txBody>
          <a:bodyPr vert="horz" wrap="square" lIns="0" tIns="12700" rIns="0" bIns="0" rtlCol="0">
            <a:spAutoFit/>
          </a:bodyPr>
          <a:lstStyle/>
          <a:p>
            <a:pPr marL="12700" algn="ctr">
              <a:lnSpc>
                <a:spcPct val="100000"/>
              </a:lnSpc>
              <a:spcBef>
                <a:spcPts val="100"/>
              </a:spcBef>
            </a:pPr>
            <a:r>
              <a:rPr lang="fr-FR" sz="9300" dirty="0">
                <a:latin typeface="Anton" pitchFamily="2" charset="77"/>
              </a:rPr>
              <a:t>OBSTACLES À L’ACCÈS AUX SOINS À MAYOTTE</a:t>
            </a:r>
            <a:endParaRPr sz="9300" dirty="0">
              <a:latin typeface="Anton" pitchFamily="2" charset="77"/>
            </a:endParaRPr>
          </a:p>
        </p:txBody>
      </p:sp>
      <p:pic>
        <p:nvPicPr>
          <p:cNvPr id="4" name="object 4"/>
          <p:cNvPicPr/>
          <p:nvPr/>
        </p:nvPicPr>
        <p:blipFill>
          <a:blip r:embed="rId2" cstate="print"/>
          <a:stretch>
            <a:fillRect/>
          </a:stretch>
        </p:blipFill>
        <p:spPr>
          <a:xfrm>
            <a:off x="12592050" y="2984500"/>
            <a:ext cx="1280284" cy="1279512"/>
          </a:xfrm>
          <a:prstGeom prst="rect">
            <a:avLst/>
          </a:prstGeom>
        </p:spPr>
      </p:pic>
      <p:sp>
        <p:nvSpPr>
          <p:cNvPr id="6" name="object 6"/>
          <p:cNvSpPr/>
          <p:nvPr/>
        </p:nvSpPr>
        <p:spPr>
          <a:xfrm>
            <a:off x="3725545" y="6702806"/>
            <a:ext cx="7604125" cy="581660"/>
          </a:xfrm>
          <a:custGeom>
            <a:avLst/>
            <a:gdLst/>
            <a:ahLst/>
            <a:cxnLst/>
            <a:rect l="l" t="t" r="r" b="b"/>
            <a:pathLst>
              <a:path w="7604125" h="581659">
                <a:moveTo>
                  <a:pt x="7603655" y="0"/>
                </a:moveTo>
                <a:lnTo>
                  <a:pt x="0" y="0"/>
                </a:lnTo>
                <a:lnTo>
                  <a:pt x="0" y="581469"/>
                </a:lnTo>
                <a:lnTo>
                  <a:pt x="7603655" y="581469"/>
                </a:lnTo>
                <a:lnTo>
                  <a:pt x="7603655" y="0"/>
                </a:lnTo>
                <a:close/>
              </a:path>
            </a:pathLst>
          </a:custGeom>
          <a:solidFill>
            <a:srgbClr val="E9521E"/>
          </a:solidFill>
        </p:spPr>
        <p:txBody>
          <a:bodyPr wrap="square" lIns="0" tIns="0" rIns="0" bIns="0" rtlCol="0"/>
          <a:lstStyle/>
          <a:p>
            <a:endParaRPr/>
          </a:p>
        </p:txBody>
      </p:sp>
      <p:sp>
        <p:nvSpPr>
          <p:cNvPr id="9" name="ZoneTexte 8">
            <a:extLst>
              <a:ext uri="{FF2B5EF4-FFF2-40B4-BE49-F238E27FC236}">
                <a16:creationId xmlns:a16="http://schemas.microsoft.com/office/drawing/2014/main" id="{2EB7410B-A090-C147-AEBE-DDFDB2503BDB}"/>
              </a:ext>
            </a:extLst>
          </p:cNvPr>
          <p:cNvSpPr txBox="1"/>
          <p:nvPr/>
        </p:nvSpPr>
        <p:spPr>
          <a:xfrm>
            <a:off x="3737230" y="6703154"/>
            <a:ext cx="7580753" cy="646331"/>
          </a:xfrm>
          <a:prstGeom prst="rect">
            <a:avLst/>
          </a:prstGeom>
          <a:noFill/>
        </p:spPr>
        <p:txBody>
          <a:bodyPr wrap="square">
            <a:spAutoFit/>
          </a:bodyPr>
          <a:lstStyle/>
          <a:p>
            <a:pPr algn="ctr"/>
            <a:r>
              <a:rPr lang="fr-FR" sz="3600" dirty="0">
                <a:solidFill>
                  <a:schemeClr val="bg1"/>
                </a:solidFill>
                <a:latin typeface="Anton" pitchFamily="2" charset="77"/>
              </a:rPr>
              <a:t>ÉTUDE SOCIO-ANTHROPOLOGIQUE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38975" y="1552862"/>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RÉSULTATS PRINCIPAUX</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5"/>
            <a:ext cx="79418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10</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e 11">
            <a:extLst>
              <a:ext uri="{FF2B5EF4-FFF2-40B4-BE49-F238E27FC236}">
                <a16:creationId xmlns:a16="http://schemas.microsoft.com/office/drawing/2014/main" id="{0650C65B-86E5-402F-B383-BCF17A45888A}"/>
              </a:ext>
            </a:extLst>
          </p:cNvPr>
          <p:cNvGrpSpPr/>
          <p:nvPr/>
        </p:nvGrpSpPr>
        <p:grpSpPr>
          <a:xfrm>
            <a:off x="5553116" y="2684754"/>
            <a:ext cx="4052253" cy="587651"/>
            <a:chOff x="5553116" y="2684754"/>
            <a:chExt cx="4052253" cy="587651"/>
          </a:xfrm>
        </p:grpSpPr>
        <p:sp>
          <p:nvSpPr>
            <p:cNvPr id="15" name="object 4">
              <a:extLst>
                <a:ext uri="{FF2B5EF4-FFF2-40B4-BE49-F238E27FC236}">
                  <a16:creationId xmlns:a16="http://schemas.microsoft.com/office/drawing/2014/main" id="{1981A1AA-D46F-4DA1-BFE6-A9908D147396}"/>
                </a:ext>
              </a:extLst>
            </p:cNvPr>
            <p:cNvSpPr/>
            <p:nvPr/>
          </p:nvSpPr>
          <p:spPr>
            <a:xfrm>
              <a:off x="5577116" y="2684754"/>
              <a:ext cx="3968750" cy="484505"/>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a:p>
          </p:txBody>
        </p:sp>
        <p:sp>
          <p:nvSpPr>
            <p:cNvPr id="18" name="ZoneTexte 17">
              <a:extLst>
                <a:ext uri="{FF2B5EF4-FFF2-40B4-BE49-F238E27FC236}">
                  <a16:creationId xmlns:a16="http://schemas.microsoft.com/office/drawing/2014/main" id="{0711970D-42C6-425A-B229-A05E82771A3C}"/>
                </a:ext>
              </a:extLst>
            </p:cNvPr>
            <p:cNvSpPr txBox="1"/>
            <p:nvPr/>
          </p:nvSpPr>
          <p:spPr>
            <a:xfrm>
              <a:off x="5553116" y="2687630"/>
              <a:ext cx="4052253" cy="584775"/>
            </a:xfrm>
            <a:prstGeom prst="rect">
              <a:avLst/>
            </a:prstGeom>
            <a:noFill/>
          </p:spPr>
          <p:txBody>
            <a:bodyPr wrap="square">
              <a:spAutoFit/>
            </a:bodyPr>
            <a:lstStyle/>
            <a:p>
              <a:pPr algn="ctr"/>
              <a:r>
                <a:rPr lang="fr-FR" sz="3200" dirty="0">
                  <a:solidFill>
                    <a:schemeClr val="bg1"/>
                  </a:solidFill>
                  <a:latin typeface="Anton" pitchFamily="2" charset="77"/>
                </a:rPr>
                <a:t>LES OBSTACLES</a:t>
              </a:r>
              <a:endParaRPr lang="fr-FR" sz="3200" dirty="0">
                <a:solidFill>
                  <a:schemeClr val="bg1"/>
                </a:solidFill>
              </a:endParaRPr>
            </a:p>
          </p:txBody>
        </p:sp>
      </p:grpSp>
      <p:sp>
        <p:nvSpPr>
          <p:cNvPr id="27" name="object 4">
            <a:extLst>
              <a:ext uri="{FF2B5EF4-FFF2-40B4-BE49-F238E27FC236}">
                <a16:creationId xmlns:a16="http://schemas.microsoft.com/office/drawing/2014/main" id="{EB1E2F4E-A9FB-4BE0-8DE2-3541ADF8C3B4}"/>
              </a:ext>
            </a:extLst>
          </p:cNvPr>
          <p:cNvSpPr txBox="1"/>
          <p:nvPr/>
        </p:nvSpPr>
        <p:spPr>
          <a:xfrm>
            <a:off x="4894940" y="5399843"/>
            <a:ext cx="2173092" cy="257956"/>
          </a:xfrm>
          <a:prstGeom prst="rect">
            <a:avLst/>
          </a:prstGeom>
        </p:spPr>
        <p:txBody>
          <a:bodyPr vert="horz" wrap="square" lIns="0" tIns="12700" rIns="0" bIns="0" rtlCol="0">
            <a:spAutoFit/>
          </a:bodyPr>
          <a:lstStyle/>
          <a:p>
            <a:pPr marL="95250" marR="91440" indent="-635" algn="ctr">
              <a:lnSpc>
                <a:spcPct val="103600"/>
              </a:lnSpc>
              <a:spcBef>
                <a:spcPts val="40"/>
              </a:spcBef>
            </a:pP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36" name="Groupe 35">
            <a:extLst>
              <a:ext uri="{FF2B5EF4-FFF2-40B4-BE49-F238E27FC236}">
                <a16:creationId xmlns:a16="http://schemas.microsoft.com/office/drawing/2014/main" id="{BF999B81-D1C3-4181-A642-A1E1F331B366}"/>
              </a:ext>
            </a:extLst>
          </p:cNvPr>
          <p:cNvGrpSpPr/>
          <p:nvPr/>
        </p:nvGrpSpPr>
        <p:grpSpPr>
          <a:xfrm>
            <a:off x="4495103" y="4250063"/>
            <a:ext cx="2772510" cy="3581401"/>
            <a:chOff x="1361340" y="4219779"/>
            <a:chExt cx="3733800" cy="3581400"/>
          </a:xfrm>
          <a:solidFill>
            <a:srgbClr val="E9521E"/>
          </a:solidFill>
        </p:grpSpPr>
        <p:sp>
          <p:nvSpPr>
            <p:cNvPr id="37" name="Rectangle 36">
              <a:extLst>
                <a:ext uri="{FF2B5EF4-FFF2-40B4-BE49-F238E27FC236}">
                  <a16:creationId xmlns:a16="http://schemas.microsoft.com/office/drawing/2014/main" id="{F5C4F1CD-8FD7-42DA-8711-128988D5E343}"/>
                </a:ext>
              </a:extLst>
            </p:cNvPr>
            <p:cNvSpPr/>
            <p:nvPr/>
          </p:nvSpPr>
          <p:spPr>
            <a:xfrm>
              <a:off x="1361340" y="4219779"/>
              <a:ext cx="3733800" cy="3581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bject 4">
              <a:extLst>
                <a:ext uri="{FF2B5EF4-FFF2-40B4-BE49-F238E27FC236}">
                  <a16:creationId xmlns:a16="http://schemas.microsoft.com/office/drawing/2014/main" id="{43B76100-4EC5-41F4-9C50-73BA053AE742}"/>
                </a:ext>
              </a:extLst>
            </p:cNvPr>
            <p:cNvSpPr txBox="1"/>
            <p:nvPr/>
          </p:nvSpPr>
          <p:spPr>
            <a:xfrm>
              <a:off x="1847849" y="5077814"/>
              <a:ext cx="2760781" cy="1982593"/>
            </a:xfrm>
            <a:prstGeom prst="rect">
              <a:avLst/>
            </a:prstGeom>
            <a:grpFill/>
          </p:spPr>
          <p:txBody>
            <a:bodyPr vert="horz" wrap="square" lIns="0" tIns="12700" rIns="0" bIns="0" rtlCol="0">
              <a:spAutoFit/>
            </a:bodyPr>
            <a:lstStyle/>
            <a:p>
              <a:pPr algn="ctr">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AUX </a:t>
              </a: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DEMARCHES ADMINISTRATIVES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EMPÊCHANT LA POPULATION D’EXCERCER LEURS DROITS EN SANTÉ</a:t>
              </a:r>
              <a:endParaRP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grpSp>
        <p:nvGrpSpPr>
          <p:cNvPr id="23" name="Groupe 22">
            <a:extLst>
              <a:ext uri="{FF2B5EF4-FFF2-40B4-BE49-F238E27FC236}">
                <a16:creationId xmlns:a16="http://schemas.microsoft.com/office/drawing/2014/main" id="{01F2FA2B-F9CF-4D3F-821E-9C1862FF7C72}"/>
              </a:ext>
            </a:extLst>
          </p:cNvPr>
          <p:cNvGrpSpPr/>
          <p:nvPr/>
        </p:nvGrpSpPr>
        <p:grpSpPr>
          <a:xfrm>
            <a:off x="1361340" y="4219778"/>
            <a:ext cx="2772510" cy="3581401"/>
            <a:chOff x="1361340" y="4219779"/>
            <a:chExt cx="3733800" cy="3581400"/>
          </a:xfrm>
        </p:grpSpPr>
        <p:sp>
          <p:nvSpPr>
            <p:cNvPr id="25" name="Rectangle 24">
              <a:extLst>
                <a:ext uri="{FF2B5EF4-FFF2-40B4-BE49-F238E27FC236}">
                  <a16:creationId xmlns:a16="http://schemas.microsoft.com/office/drawing/2014/main" id="{16ED59D5-03F7-4F60-91B8-B81988BCD14D}"/>
                </a:ext>
              </a:extLst>
            </p:cNvPr>
            <p:cNvSpPr/>
            <p:nvPr/>
          </p:nvSpPr>
          <p:spPr>
            <a:xfrm>
              <a:off x="1361340" y="4219779"/>
              <a:ext cx="3733800" cy="3581400"/>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bject 4">
              <a:extLst>
                <a:ext uri="{FF2B5EF4-FFF2-40B4-BE49-F238E27FC236}">
                  <a16:creationId xmlns:a16="http://schemas.microsoft.com/office/drawing/2014/main" id="{A7B73B8A-2CE4-411D-8145-E6BEF809C7F6}"/>
                </a:ext>
              </a:extLst>
            </p:cNvPr>
            <p:cNvSpPr txBox="1"/>
            <p:nvPr/>
          </p:nvSpPr>
          <p:spPr>
            <a:xfrm>
              <a:off x="1847849" y="5172576"/>
              <a:ext cx="2760781" cy="1736373"/>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À </a:t>
              </a:r>
              <a:r>
                <a:rPr lang="fr-FR" sz="16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L’INSUFISSANCE DE RESSOURCES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FINANCIÉRES MATÉRIELS ET HUMAINES</a:t>
              </a:r>
              <a:endParaRPr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9779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5"/>
            <a:ext cx="964946"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11</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ZoneTexte 17">
            <a:extLst>
              <a:ext uri="{FF2B5EF4-FFF2-40B4-BE49-F238E27FC236}">
                <a16:creationId xmlns:a16="http://schemas.microsoft.com/office/drawing/2014/main" id="{CDB72EEE-49C0-4855-95A5-46699DB97A3A}"/>
              </a:ext>
            </a:extLst>
          </p:cNvPr>
          <p:cNvSpPr txBox="1"/>
          <p:nvPr/>
        </p:nvSpPr>
        <p:spPr>
          <a:xfrm>
            <a:off x="5276850" y="1344318"/>
            <a:ext cx="4724400" cy="369332"/>
          </a:xfrm>
          <a:prstGeom prst="rect">
            <a:avLst/>
          </a:prstGeom>
          <a:noFill/>
        </p:spPr>
        <p:txBody>
          <a:bodyPr wrap="square">
            <a:spAutoFit/>
          </a:bodyPr>
          <a:lstStyle/>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D’ORDRE ADMINISTRATIF </a:t>
            </a:r>
            <a:endParaRPr lang="fr-FR" dirty="0">
              <a:solidFill>
                <a:srgbClr val="E9521E"/>
              </a:solidFill>
            </a:endParaRPr>
          </a:p>
        </p:txBody>
      </p:sp>
      <p:grpSp>
        <p:nvGrpSpPr>
          <p:cNvPr id="4" name="Groupe 3">
            <a:extLst>
              <a:ext uri="{FF2B5EF4-FFF2-40B4-BE49-F238E27FC236}">
                <a16:creationId xmlns:a16="http://schemas.microsoft.com/office/drawing/2014/main" id="{C9A0527E-119B-4F0B-888C-6B0EB9761525}"/>
              </a:ext>
            </a:extLst>
          </p:cNvPr>
          <p:cNvGrpSpPr/>
          <p:nvPr/>
        </p:nvGrpSpPr>
        <p:grpSpPr>
          <a:xfrm>
            <a:off x="5399556" y="3082175"/>
            <a:ext cx="4583230" cy="979164"/>
            <a:chOff x="5581650" y="4610938"/>
            <a:chExt cx="4876800" cy="566867"/>
          </a:xfrm>
        </p:grpSpPr>
        <p:sp>
          <p:nvSpPr>
            <p:cNvPr id="3" name="Rectangle 2">
              <a:extLst>
                <a:ext uri="{FF2B5EF4-FFF2-40B4-BE49-F238E27FC236}">
                  <a16:creationId xmlns:a16="http://schemas.microsoft.com/office/drawing/2014/main" id="{16E77D52-AF5A-40A6-A2FF-DCD465FFE9AC}"/>
                </a:ext>
              </a:extLst>
            </p:cNvPr>
            <p:cNvSpPr/>
            <p:nvPr/>
          </p:nvSpPr>
          <p:spPr>
            <a:xfrm>
              <a:off x="5581650" y="4610938"/>
              <a:ext cx="4876800" cy="566867"/>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DAB44316-E516-41E5-BD60-67DFB48A2720}"/>
                </a:ext>
              </a:extLst>
            </p:cNvPr>
            <p:cNvSpPr txBox="1"/>
            <p:nvPr/>
          </p:nvSpPr>
          <p:spPr>
            <a:xfrm>
              <a:off x="5837120" y="4706035"/>
              <a:ext cx="4621330" cy="343442"/>
            </a:xfrm>
            <a:prstGeom prst="rect">
              <a:avLst/>
            </a:prstGeom>
            <a:noFill/>
          </p:spPr>
          <p:txBody>
            <a:bodyPr wrap="square">
              <a:spAutoFit/>
            </a:bodyPr>
            <a:lstStyle/>
            <a:p>
              <a:pPr algn="ctr"/>
              <a:r>
                <a:rPr lang="fr-FR" sz="1800" b="1" dirty="0">
                  <a:solidFill>
                    <a:schemeClr val="bg1"/>
                  </a:solidFill>
                  <a:latin typeface="Open Sans ExtraBold" pitchFamily="2" charset="0"/>
                  <a:ea typeface="Open Sans ExtraBold" pitchFamily="2" charset="0"/>
                  <a:cs typeface="Open Sans ExtraBold" pitchFamily="2" charset="0"/>
                </a:rPr>
                <a:t>CONDITIONS D’AFFILIATION A LA SÉCURITÉ SOCIALE</a:t>
              </a:r>
              <a:endParaRPr lang="fr-FR" b="1" dirty="0">
                <a:solidFill>
                  <a:schemeClr val="bg1"/>
                </a:solidFill>
                <a:latin typeface="Open Sans ExtraBold" pitchFamily="2" charset="0"/>
                <a:ea typeface="Open Sans ExtraBold" pitchFamily="2" charset="0"/>
                <a:cs typeface="Open Sans ExtraBold" pitchFamily="2" charset="0"/>
              </a:endParaRPr>
            </a:p>
          </p:txBody>
        </p:sp>
      </p:grpSp>
      <p:pic>
        <p:nvPicPr>
          <p:cNvPr id="1026" name="Picture 2" descr="Ligne circulaire avec l'âge des mots au centre - Icônes gratuites">
            <a:extLst>
              <a:ext uri="{FF2B5EF4-FFF2-40B4-BE49-F238E27FC236}">
                <a16:creationId xmlns:a16="http://schemas.microsoft.com/office/drawing/2014/main" id="{9B67DBBA-C848-4363-85B4-879F2EC853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650" y="299453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que 5" descr="Maison avec un remplissage uni">
            <a:extLst>
              <a:ext uri="{FF2B5EF4-FFF2-40B4-BE49-F238E27FC236}">
                <a16:creationId xmlns:a16="http://schemas.microsoft.com/office/drawing/2014/main" id="{8DFEE336-11AA-4C8D-99A9-B226B02DA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01450" y="2954778"/>
            <a:ext cx="1146322" cy="1146322"/>
          </a:xfrm>
          <a:prstGeom prst="rect">
            <a:avLst/>
          </a:prstGeom>
        </p:spPr>
      </p:pic>
      <p:pic>
        <p:nvPicPr>
          <p:cNvPr id="8" name="Graphique 7" descr="Carnet d'adresses avec un remplissage uni">
            <a:extLst>
              <a:ext uri="{FF2B5EF4-FFF2-40B4-BE49-F238E27FC236}">
                <a16:creationId xmlns:a16="http://schemas.microsoft.com/office/drawing/2014/main" id="{45BEDFA6-39A3-43A9-A310-6C16BA5511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5329" y="4915961"/>
            <a:ext cx="1151683" cy="1151683"/>
          </a:xfrm>
          <a:prstGeom prst="rect">
            <a:avLst/>
          </a:prstGeom>
        </p:spPr>
      </p:pic>
      <p:sp>
        <p:nvSpPr>
          <p:cNvPr id="20" name="object 4">
            <a:extLst>
              <a:ext uri="{FF2B5EF4-FFF2-40B4-BE49-F238E27FC236}">
                <a16:creationId xmlns:a16="http://schemas.microsoft.com/office/drawing/2014/main" id="{D0A80C30-59CD-4348-8FB2-2D4CDCD0A5BB}"/>
              </a:ext>
            </a:extLst>
          </p:cNvPr>
          <p:cNvSpPr txBox="1"/>
          <p:nvPr/>
        </p:nvSpPr>
        <p:spPr>
          <a:xfrm>
            <a:off x="742459" y="4518502"/>
            <a:ext cx="3842184" cy="3375283"/>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AFFILIATION DIRECTE DE MINEURS INDÉPENDAMENT DE LEUR SITUATION ADMINISTRATIVE</a:t>
            </a:r>
          </a:p>
          <a:p>
            <a:pPr>
              <a:lnSpc>
                <a:spcPct val="100000"/>
              </a:lnSpc>
              <a:spcBef>
                <a:spcPts val="100"/>
              </a:spcBef>
            </a:pPr>
            <a:r>
              <a:rPr lang="fr-FR" dirty="0">
                <a:latin typeface="Open Sans" pitchFamily="2" charset="0"/>
                <a:ea typeface="Open Sans" pitchFamily="2" charset="0"/>
                <a:cs typeface="Open Sans" pitchFamily="2" charset="0"/>
              </a:rPr>
              <a:t>Cependant les personnes ont des difficultés à apporter la preuve du statut mineur. </a:t>
            </a:r>
          </a:p>
          <a:p>
            <a:pPr>
              <a:lnSpc>
                <a:spcPct val="100000"/>
              </a:lnSpc>
              <a:spcBef>
                <a:spcPts val="100"/>
              </a:spcBef>
            </a:pPr>
            <a:endParaRPr lang="fr-FR" dirty="0">
              <a:latin typeface="Open Sans" pitchFamily="2" charset="0"/>
              <a:ea typeface="Open Sans" pitchFamily="2" charset="0"/>
              <a:cs typeface="Open Sans" pitchFamily="2" charset="0"/>
            </a:endParaRPr>
          </a:p>
          <a:p>
            <a:pPr>
              <a:lnSpc>
                <a:spcPct val="100000"/>
              </a:lnSpc>
              <a:spcBef>
                <a:spcPts val="100"/>
              </a:spcBef>
            </a:pPr>
            <a:r>
              <a:rPr lang="fr-FR" dirty="0">
                <a:latin typeface="Open Sans" pitchFamily="2" charset="0"/>
                <a:ea typeface="Open Sans" pitchFamily="2" charset="0"/>
                <a:cs typeface="Open Sans" pitchFamily="2" charset="0"/>
              </a:rPr>
              <a:t>Souvent, après l’expulsion de leurs parents, les mineurs sont dépassés par la complexité administrative à laquelle ils se trouvent confrontés. </a:t>
            </a:r>
          </a:p>
        </p:txBody>
      </p:sp>
      <p:sp>
        <p:nvSpPr>
          <p:cNvPr id="21" name="object 4">
            <a:extLst>
              <a:ext uri="{FF2B5EF4-FFF2-40B4-BE49-F238E27FC236}">
                <a16:creationId xmlns:a16="http://schemas.microsoft.com/office/drawing/2014/main" id="{5A7C0375-7034-44DA-BD76-2285D7199095}"/>
              </a:ext>
            </a:extLst>
          </p:cNvPr>
          <p:cNvSpPr txBox="1"/>
          <p:nvPr/>
        </p:nvSpPr>
        <p:spPr>
          <a:xfrm>
            <a:off x="5418020" y="6376134"/>
            <a:ext cx="4583230" cy="2834109"/>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PRÉSENTATION D’UN TITRE DE SÉJOUR EN COURS DE VALIDITÉ OU D’UNE PIÈCE JUSTIFIANT LA NATIONALITÉ</a:t>
            </a:r>
          </a:p>
          <a:p>
            <a:pPr algn="ctr">
              <a:lnSpc>
                <a:spcPct val="100000"/>
              </a:lnSpc>
              <a:spcBef>
                <a:spcPts val="100"/>
              </a:spcBef>
            </a:pPr>
            <a:endPar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ct val="100000"/>
              </a:lnSpc>
              <a:spcBef>
                <a:spcPts val="100"/>
              </a:spcBef>
            </a:pPr>
            <a:r>
              <a:rPr lang="fr-FR" dirty="0">
                <a:latin typeface="Open Sans" pitchFamily="2" charset="0"/>
                <a:ea typeface="Open Sans" pitchFamily="2" charset="0"/>
                <a:cs typeface="Open Sans" pitchFamily="2" charset="0"/>
              </a:rPr>
              <a:t>Complexité et diversité du statut « </a:t>
            </a:r>
            <a:r>
              <a:rPr lang="fr-FR" dirty="0" err="1">
                <a:latin typeface="Open Sans" pitchFamily="2" charset="0"/>
                <a:ea typeface="Open Sans" pitchFamily="2" charset="0"/>
                <a:cs typeface="Open Sans" pitchFamily="2" charset="0"/>
              </a:rPr>
              <a:t>irrégulièr</a:t>
            </a:r>
            <a:r>
              <a:rPr lang="fr-FR" dirty="0">
                <a:latin typeface="Open Sans" pitchFamily="2" charset="0"/>
                <a:ea typeface="Open Sans" pitchFamily="2" charset="0"/>
                <a:cs typeface="Open Sans" pitchFamily="2" charset="0"/>
              </a:rPr>
              <a:t>/régulier »</a:t>
            </a:r>
            <a:r>
              <a:rPr lang="fr-FR" b="1" dirty="0">
                <a:latin typeface="Open Sans" pitchFamily="2" charset="0"/>
                <a:ea typeface="Open Sans" pitchFamily="2" charset="0"/>
                <a:cs typeface="Open Sans" pitchFamily="2" charset="0"/>
              </a:rPr>
              <a:t>. </a:t>
            </a:r>
          </a:p>
          <a:p>
            <a:pPr>
              <a:lnSpc>
                <a:spcPct val="100000"/>
              </a:lnSpc>
              <a:spcBef>
                <a:spcPts val="100"/>
              </a:spcBef>
            </a:pPr>
            <a:endParaRPr lang="fr-FR" b="1" dirty="0">
              <a:latin typeface="Open Sans" pitchFamily="2" charset="0"/>
              <a:ea typeface="Open Sans" pitchFamily="2" charset="0"/>
              <a:cs typeface="Open Sans" pitchFamily="2" charset="0"/>
            </a:endParaRPr>
          </a:p>
          <a:p>
            <a:pPr>
              <a:lnSpc>
                <a:spcPct val="100000"/>
              </a:lnSpc>
              <a:spcBef>
                <a:spcPts val="100"/>
              </a:spcBef>
            </a:pPr>
            <a:r>
              <a:rPr lang="fr-FR" dirty="0">
                <a:latin typeface="Open Sans" pitchFamily="2" charset="0"/>
                <a:ea typeface="Open Sans" pitchFamily="2" charset="0"/>
                <a:cs typeface="Open Sans" pitchFamily="2" charset="0"/>
              </a:rPr>
              <a:t>Difficultés </a:t>
            </a:r>
            <a:r>
              <a:rPr lang="fr-FR" dirty="0" err="1">
                <a:latin typeface="Open Sans" pitchFamily="2" charset="0"/>
                <a:ea typeface="Open Sans" pitchFamily="2" charset="0"/>
                <a:cs typeface="Open Sans" pitchFamily="2" charset="0"/>
              </a:rPr>
              <a:t>mulltiples</a:t>
            </a:r>
            <a:r>
              <a:rPr lang="fr-FR" dirty="0">
                <a:latin typeface="Open Sans" pitchFamily="2" charset="0"/>
                <a:ea typeface="Open Sans" pitchFamily="2" charset="0"/>
                <a:cs typeface="Open Sans" pitchFamily="2" charset="0"/>
              </a:rPr>
              <a:t> et effet de boucle interminable dans les démarches administratives. </a:t>
            </a:r>
          </a:p>
        </p:txBody>
      </p:sp>
      <p:sp>
        <p:nvSpPr>
          <p:cNvPr id="22" name="object 4">
            <a:extLst>
              <a:ext uri="{FF2B5EF4-FFF2-40B4-BE49-F238E27FC236}">
                <a16:creationId xmlns:a16="http://schemas.microsoft.com/office/drawing/2014/main" id="{0CA0D18C-12B2-424D-AFD2-AD2E53F8ABBC}"/>
              </a:ext>
            </a:extLst>
          </p:cNvPr>
          <p:cNvSpPr txBox="1"/>
          <p:nvPr/>
        </p:nvSpPr>
        <p:spPr>
          <a:xfrm>
            <a:off x="10577092" y="4423815"/>
            <a:ext cx="3683531" cy="2531462"/>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RÉSIDENCE « HABITUELLE »</a:t>
            </a:r>
          </a:p>
          <a:p>
            <a:pPr algn="ctr">
              <a:lnSpc>
                <a:spcPct val="100000"/>
              </a:lnSpc>
              <a:spcBef>
                <a:spcPts val="100"/>
              </a:spcBef>
            </a:pPr>
            <a:endParaRPr lang="fr-FR" dirty="0">
              <a:latin typeface="Open Sans" pitchFamily="2" charset="0"/>
              <a:ea typeface="Open Sans" pitchFamily="2" charset="0"/>
              <a:cs typeface="Open Sans" pitchFamily="2" charset="0"/>
            </a:endParaRPr>
          </a:p>
          <a:p>
            <a:pPr>
              <a:lnSpc>
                <a:spcPct val="100000"/>
              </a:lnSpc>
              <a:spcBef>
                <a:spcPts val="100"/>
              </a:spcBef>
            </a:pPr>
            <a:r>
              <a:rPr lang="fr-FR" dirty="0">
                <a:latin typeface="Open Sans" pitchFamily="2" charset="0"/>
                <a:ea typeface="Open Sans" pitchFamily="2" charset="0"/>
                <a:cs typeface="Open Sans" pitchFamily="2" charset="0"/>
              </a:rPr>
              <a:t>Pour attester de leur résidence sur le territoire mahorais, les personnes doivent non seulement fournir un justificatif de logement ou d’hébergement mais également prouver une certaine stabilité</a:t>
            </a:r>
          </a:p>
        </p:txBody>
      </p:sp>
      <p:cxnSp>
        <p:nvCxnSpPr>
          <p:cNvPr id="10" name="Connecteur droit 9">
            <a:extLst>
              <a:ext uri="{FF2B5EF4-FFF2-40B4-BE49-F238E27FC236}">
                <a16:creationId xmlns:a16="http://schemas.microsoft.com/office/drawing/2014/main" id="{A8BDB825-A694-42CC-8880-13D45A81E675}"/>
              </a:ext>
            </a:extLst>
          </p:cNvPr>
          <p:cNvCxnSpPr>
            <a:stCxn id="3" idx="1"/>
          </p:cNvCxnSpPr>
          <p:nvPr/>
        </p:nvCxnSpPr>
        <p:spPr>
          <a:xfrm flipH="1">
            <a:off x="3524250" y="3571757"/>
            <a:ext cx="1875306" cy="0"/>
          </a:xfrm>
          <a:prstGeom prst="line">
            <a:avLst/>
          </a:prstGeom>
          <a:ln w="38100">
            <a:solidFill>
              <a:srgbClr val="1D1955"/>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AEC8526-1805-4837-82A4-3309E25A9999}"/>
              </a:ext>
            </a:extLst>
          </p:cNvPr>
          <p:cNvCxnSpPr>
            <a:cxnSpLocks/>
            <a:stCxn id="3" idx="2"/>
            <a:endCxn id="8" idx="0"/>
          </p:cNvCxnSpPr>
          <p:nvPr/>
        </p:nvCxnSpPr>
        <p:spPr>
          <a:xfrm>
            <a:off x="7691171" y="4061339"/>
            <a:ext cx="0" cy="854622"/>
          </a:xfrm>
          <a:prstGeom prst="line">
            <a:avLst/>
          </a:prstGeom>
          <a:ln w="38100">
            <a:solidFill>
              <a:srgbClr val="1D1955"/>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430AB9A-5428-4BA8-9B44-A3849E0EB3E6}"/>
              </a:ext>
            </a:extLst>
          </p:cNvPr>
          <p:cNvCxnSpPr>
            <a:cxnSpLocks/>
            <a:stCxn id="6" idx="1"/>
            <a:endCxn id="19" idx="3"/>
          </p:cNvCxnSpPr>
          <p:nvPr/>
        </p:nvCxnSpPr>
        <p:spPr>
          <a:xfrm flipH="1">
            <a:off x="9982786" y="3527939"/>
            <a:ext cx="1618664" cy="15118"/>
          </a:xfrm>
          <a:prstGeom prst="line">
            <a:avLst/>
          </a:prstGeom>
          <a:ln w="38100">
            <a:solidFill>
              <a:srgbClr val="1D195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1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 name="Image 56">
            <a:extLst>
              <a:ext uri="{FF2B5EF4-FFF2-40B4-BE49-F238E27FC236}">
                <a16:creationId xmlns:a16="http://schemas.microsoft.com/office/drawing/2014/main" id="{A0756658-18A2-4562-91DF-B2D7540F1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49" y="1072104"/>
            <a:ext cx="12526849" cy="9390552"/>
          </a:xfrm>
          <a:prstGeom prst="rect">
            <a:avLst/>
          </a:prstGeom>
        </p:spPr>
      </p:pic>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12</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E938824A-6E6F-4E87-B013-62D0E6AB18C1}"/>
              </a:ext>
            </a:extLst>
          </p:cNvPr>
          <p:cNvSpPr txBox="1"/>
          <p:nvPr/>
        </p:nvSpPr>
        <p:spPr>
          <a:xfrm>
            <a:off x="5494220" y="1155700"/>
            <a:ext cx="4724400" cy="369332"/>
          </a:xfrm>
          <a:prstGeom prst="rect">
            <a:avLst/>
          </a:prstGeom>
          <a:noFill/>
        </p:spPr>
        <p:txBody>
          <a:bodyPr wrap="square">
            <a:spAutoFit/>
          </a:bodyPr>
          <a:lstStyle/>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D’ORDRE ADMINISTRATIF </a:t>
            </a:r>
            <a:endParaRPr lang="fr-FR" dirty="0">
              <a:solidFill>
                <a:srgbClr val="E9521E"/>
              </a:solidFill>
            </a:endParaRPr>
          </a:p>
        </p:txBody>
      </p:sp>
      <p:sp>
        <p:nvSpPr>
          <p:cNvPr id="19" name="ZoneTexte 18">
            <a:extLst>
              <a:ext uri="{FF2B5EF4-FFF2-40B4-BE49-F238E27FC236}">
                <a16:creationId xmlns:a16="http://schemas.microsoft.com/office/drawing/2014/main" id="{5D224431-212F-4046-BCB6-873EC2E96C92}"/>
              </a:ext>
            </a:extLst>
          </p:cNvPr>
          <p:cNvSpPr txBox="1"/>
          <p:nvPr/>
        </p:nvSpPr>
        <p:spPr>
          <a:xfrm>
            <a:off x="8629650" y="9659096"/>
            <a:ext cx="6843874" cy="369332"/>
          </a:xfrm>
          <a:prstGeom prst="rect">
            <a:avLst/>
          </a:prstGeom>
          <a:noFill/>
        </p:spPr>
        <p:txBody>
          <a:bodyPr wrap="square" rtlCol="0">
            <a:spAutoFit/>
          </a:bodyPr>
          <a:lstStyle/>
          <a:p>
            <a:r>
              <a:rPr lang="fr-FR" dirty="0"/>
              <a:t>* Rendue non obligatoire depuis 2019 grâce au plaidoyer associatif.</a:t>
            </a:r>
          </a:p>
        </p:txBody>
      </p:sp>
      <p:grpSp>
        <p:nvGrpSpPr>
          <p:cNvPr id="21" name="Groupe 20">
            <a:extLst>
              <a:ext uri="{FF2B5EF4-FFF2-40B4-BE49-F238E27FC236}">
                <a16:creationId xmlns:a16="http://schemas.microsoft.com/office/drawing/2014/main" id="{04455833-BBAB-4ACB-9510-D92A4493579B}"/>
              </a:ext>
            </a:extLst>
          </p:cNvPr>
          <p:cNvGrpSpPr/>
          <p:nvPr/>
        </p:nvGrpSpPr>
        <p:grpSpPr>
          <a:xfrm>
            <a:off x="1390650" y="1612900"/>
            <a:ext cx="2895600" cy="979164"/>
            <a:chOff x="5581651" y="4609692"/>
            <a:chExt cx="3081072" cy="566867"/>
          </a:xfrm>
        </p:grpSpPr>
        <p:sp>
          <p:nvSpPr>
            <p:cNvPr id="22" name="Rectangle 21">
              <a:extLst>
                <a:ext uri="{FF2B5EF4-FFF2-40B4-BE49-F238E27FC236}">
                  <a16:creationId xmlns:a16="http://schemas.microsoft.com/office/drawing/2014/main" id="{CCC925F1-E6EC-463E-A9E1-3A92AE90EE1B}"/>
                </a:ext>
              </a:extLst>
            </p:cNvPr>
            <p:cNvSpPr/>
            <p:nvPr/>
          </p:nvSpPr>
          <p:spPr>
            <a:xfrm>
              <a:off x="5581651" y="4609692"/>
              <a:ext cx="3081072" cy="566867"/>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AEC8AD9-8374-4237-A4D8-BF4D6EFEF11F}"/>
                </a:ext>
              </a:extLst>
            </p:cNvPr>
            <p:cNvSpPr txBox="1"/>
            <p:nvPr/>
          </p:nvSpPr>
          <p:spPr>
            <a:xfrm>
              <a:off x="5709385" y="4706035"/>
              <a:ext cx="2825604" cy="374180"/>
            </a:xfrm>
            <a:prstGeom prst="rect">
              <a:avLst/>
            </a:prstGeom>
            <a:noFill/>
          </p:spPr>
          <p:txBody>
            <a:bodyPr wrap="square">
              <a:spAutoFit/>
            </a:bodyPr>
            <a:lstStyle/>
            <a:p>
              <a:pPr algn="ctr"/>
              <a:r>
                <a:rPr lang="fr-FR" sz="1800" b="1" dirty="0">
                  <a:solidFill>
                    <a:schemeClr val="bg1"/>
                  </a:solidFill>
                  <a:latin typeface="Open Sans ExtraBold" pitchFamily="2" charset="0"/>
                  <a:ea typeface="Open Sans ExtraBold" pitchFamily="2" charset="0"/>
                  <a:cs typeface="Open Sans ExtraBold" pitchFamily="2" charset="0"/>
                </a:rPr>
                <a:t>AFFILIATION A LA SÉCURITÉ SOCIALE</a:t>
              </a:r>
              <a:endParaRPr lang="fr-FR" b="1" dirty="0">
                <a:solidFill>
                  <a:schemeClr val="bg1"/>
                </a:solidFill>
                <a:latin typeface="Open Sans ExtraBold" pitchFamily="2" charset="0"/>
                <a:ea typeface="Open Sans ExtraBold" pitchFamily="2" charset="0"/>
                <a:cs typeface="Open Sans ExtraBold" pitchFamily="2" charset="0"/>
              </a:endParaRPr>
            </a:p>
          </p:txBody>
        </p:sp>
      </p:grpSp>
    </p:spTree>
    <p:extLst>
      <p:ext uri="{BB962C8B-B14F-4D97-AF65-F5344CB8AC3E}">
        <p14:creationId xmlns:p14="http://schemas.microsoft.com/office/powerpoint/2010/main" val="360824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13</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ZoneTexte 12">
            <a:extLst>
              <a:ext uri="{FF2B5EF4-FFF2-40B4-BE49-F238E27FC236}">
                <a16:creationId xmlns:a16="http://schemas.microsoft.com/office/drawing/2014/main" id="{C322B94F-8C5F-4357-A148-91DF35D9A2BE}"/>
              </a:ext>
            </a:extLst>
          </p:cNvPr>
          <p:cNvSpPr txBox="1"/>
          <p:nvPr/>
        </p:nvSpPr>
        <p:spPr>
          <a:xfrm>
            <a:off x="1174952" y="4316456"/>
            <a:ext cx="5092498" cy="3693319"/>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 Comment vous savez que ces personnes viennent de M’</a:t>
            </a:r>
            <a:r>
              <a:rPr lang="fr-FR" i="1" dirty="0" err="1">
                <a:latin typeface="Open Sans" pitchFamily="2" charset="0"/>
                <a:ea typeface="Open Sans" pitchFamily="2" charset="0"/>
                <a:cs typeface="Open Sans" pitchFamily="2" charset="0"/>
              </a:rPr>
              <a:t>tsaperer</a:t>
            </a:r>
            <a:r>
              <a:rPr lang="fr-FR" i="1" dirty="0">
                <a:latin typeface="Open Sans" pitchFamily="2" charset="0"/>
                <a:ea typeface="Open Sans" pitchFamily="2" charset="0"/>
                <a:cs typeface="Open Sans" pitchFamily="2" charset="0"/>
              </a:rPr>
              <a:t>, Mamoudzou ou </a:t>
            </a:r>
            <a:r>
              <a:rPr lang="fr-FR" i="1" dirty="0" err="1">
                <a:latin typeface="Open Sans" pitchFamily="2" charset="0"/>
                <a:ea typeface="Open Sans" pitchFamily="2" charset="0"/>
                <a:cs typeface="Open Sans" pitchFamily="2" charset="0"/>
              </a:rPr>
              <a:t>Kawéni</a:t>
            </a:r>
            <a:r>
              <a:rPr lang="fr-FR" i="1" dirty="0">
                <a:latin typeface="Open Sans" pitchFamily="2" charset="0"/>
                <a:ea typeface="Open Sans" pitchFamily="2" charset="0"/>
                <a:cs typeface="Open Sans" pitchFamily="2" charset="0"/>
              </a:rPr>
              <a:t> ? On leur demande. On demande à la maman « tu viens d’où̀ ? » On leur dit d'amener une facture parce que des fois ils viennent ici. Ils sortent d’</a:t>
            </a:r>
            <a:r>
              <a:rPr lang="fr-FR" i="1" dirty="0" err="1">
                <a:latin typeface="Open Sans" pitchFamily="2" charset="0"/>
                <a:ea typeface="Open Sans" pitchFamily="2" charset="0"/>
                <a:cs typeface="Open Sans" pitchFamily="2" charset="0"/>
              </a:rPr>
              <a:t>Hajangoua</a:t>
            </a:r>
            <a:r>
              <a:rPr lang="fr-FR" i="1" dirty="0">
                <a:latin typeface="Open Sans" pitchFamily="2" charset="0"/>
                <a:ea typeface="Open Sans" pitchFamily="2" charset="0"/>
                <a:cs typeface="Open Sans" pitchFamily="2" charset="0"/>
              </a:rPr>
              <a:t> et ils viennent nous dire qu'ils sortent de Mamoudzou. </a:t>
            </a:r>
            <a:r>
              <a:rPr lang="fr-FR" b="1" i="1" dirty="0">
                <a:latin typeface="Open Sans" pitchFamily="2" charset="0"/>
                <a:ea typeface="Open Sans" pitchFamily="2" charset="0"/>
                <a:cs typeface="Open Sans" pitchFamily="2" charset="0"/>
              </a:rPr>
              <a:t>Donc on leur dit des fois d'amener une facture pour voir l’adresse. Chacun va dans son secteur. On ne peut pas habiter à M’</a:t>
            </a:r>
            <a:r>
              <a:rPr lang="fr-FR" b="1" i="1" dirty="0" err="1">
                <a:latin typeface="Open Sans" pitchFamily="2" charset="0"/>
                <a:ea typeface="Open Sans" pitchFamily="2" charset="0"/>
                <a:cs typeface="Open Sans" pitchFamily="2" charset="0"/>
              </a:rPr>
              <a:t>tsaperer</a:t>
            </a:r>
            <a:r>
              <a:rPr lang="fr-FR" b="1" i="1" dirty="0">
                <a:latin typeface="Open Sans" pitchFamily="2" charset="0"/>
                <a:ea typeface="Open Sans" pitchFamily="2" charset="0"/>
                <a:cs typeface="Open Sans" pitchFamily="2" charset="0"/>
              </a:rPr>
              <a:t> et venir à </a:t>
            </a:r>
            <a:r>
              <a:rPr lang="fr-FR" b="1" i="1" dirty="0" err="1">
                <a:latin typeface="Open Sans" pitchFamily="2" charset="0"/>
                <a:ea typeface="Open Sans" pitchFamily="2" charset="0"/>
                <a:cs typeface="Open Sans" pitchFamily="2" charset="0"/>
              </a:rPr>
              <a:t>Kawéni</a:t>
            </a:r>
            <a:r>
              <a:rPr lang="fr-FR" b="1" i="1" dirty="0">
                <a:latin typeface="Open Sans" pitchFamily="2" charset="0"/>
                <a:ea typeface="Open Sans" pitchFamily="2" charset="0"/>
                <a:cs typeface="Open Sans" pitchFamily="2" charset="0"/>
              </a:rPr>
              <a:t>. </a:t>
            </a:r>
            <a:r>
              <a:rPr lang="fr-FR" i="1" dirty="0">
                <a:latin typeface="Open Sans" pitchFamily="2" charset="0"/>
                <a:ea typeface="Open Sans" pitchFamily="2" charset="0"/>
                <a:cs typeface="Open Sans" pitchFamily="2" charset="0"/>
              </a:rPr>
              <a:t>C'est pour cela que je demande à la maman tu habites où (agent d’accueil d’une PMI).</a:t>
            </a:r>
          </a:p>
        </p:txBody>
      </p:sp>
      <p:sp>
        <p:nvSpPr>
          <p:cNvPr id="14" name="ZoneTexte 13">
            <a:extLst>
              <a:ext uri="{FF2B5EF4-FFF2-40B4-BE49-F238E27FC236}">
                <a16:creationId xmlns:a16="http://schemas.microsoft.com/office/drawing/2014/main" id="{CD805A47-508A-482D-AF9A-67F1ACCC5B99}"/>
              </a:ext>
            </a:extLst>
          </p:cNvPr>
          <p:cNvSpPr txBox="1"/>
          <p:nvPr/>
        </p:nvSpPr>
        <p:spPr>
          <a:xfrm>
            <a:off x="7854368" y="3936638"/>
            <a:ext cx="6465962" cy="5412444"/>
          </a:xfrm>
          <a:prstGeom prst="rect">
            <a:avLst/>
          </a:prstGeom>
          <a:noFill/>
        </p:spPr>
        <p:txBody>
          <a:bodyPr wrap="square">
            <a:spAutoFit/>
          </a:bodyPr>
          <a:lstStyle/>
          <a:p>
            <a:pPr>
              <a:lnSpc>
                <a:spcPct val="107000"/>
              </a:lnSpc>
            </a:pPr>
            <a:r>
              <a:rPr lang="fr-FR" sz="1800" b="1" i="1" dirty="0">
                <a:effectLst/>
                <a:latin typeface="Open Sans" pitchFamily="2" charset="0"/>
                <a:ea typeface="Open Sans" pitchFamily="2" charset="0"/>
                <a:cs typeface="Open Sans" pitchFamily="2" charset="0"/>
              </a:rPr>
              <a:t>Mes enfants ne bénéficient même pas de la scolarité. </a:t>
            </a:r>
            <a:r>
              <a:rPr lang="fr-FR" sz="1800" i="1" dirty="0">
                <a:effectLst/>
                <a:latin typeface="Open Sans" pitchFamily="2" charset="0"/>
                <a:ea typeface="Open Sans" pitchFamily="2" charset="0"/>
                <a:cs typeface="Open Sans" pitchFamily="2" charset="0"/>
              </a:rPr>
              <a:t>Pourquoi ? Suite aux complications avec mon [avis d’] impôt. Maintenant ils disent pour un avoir un [avis d’] impôt il faut avoir une place, un terrain je ne comprends pas. Moi qui vient des Comores où ai-je un terrain ici ? Même le fait d’être locataire ici cela n’arrange rien. </a:t>
            </a:r>
            <a:r>
              <a:rPr lang="fr-FR" sz="1800" b="1" i="1" dirty="0">
                <a:effectLst/>
                <a:latin typeface="Open Sans" pitchFamily="2" charset="0"/>
                <a:ea typeface="Open Sans" pitchFamily="2" charset="0"/>
                <a:cs typeface="Open Sans" pitchFamily="2" charset="0"/>
              </a:rPr>
              <a:t>J’ai un loyer de 100 € à payer, des factures de 50 € et pourtant ils ne m’accordent pas une adresse </a:t>
            </a:r>
            <a:r>
              <a:rPr lang="fr-FR" sz="1800" i="1" dirty="0">
                <a:effectLst/>
                <a:latin typeface="Open Sans" pitchFamily="2" charset="0"/>
                <a:ea typeface="Open Sans" pitchFamily="2" charset="0"/>
                <a:cs typeface="Open Sans" pitchFamily="2" charset="0"/>
              </a:rPr>
              <a:t>[…] On est beaucoup à souffrir surtout pour la scolarité de nos enfants (femme).</a:t>
            </a:r>
          </a:p>
          <a:p>
            <a:pPr>
              <a:lnSpc>
                <a:spcPct val="107000"/>
              </a:lnSpc>
            </a:pPr>
            <a:endParaRPr lang="fr-FR" i="1" dirty="0">
              <a:latin typeface="Open Sans" pitchFamily="2" charset="0"/>
              <a:ea typeface="Open Sans" pitchFamily="2" charset="0"/>
              <a:cs typeface="Open Sans" pitchFamily="2" charset="0"/>
            </a:endParaRPr>
          </a:p>
          <a:p>
            <a:pPr>
              <a:lnSpc>
                <a:spcPct val="107000"/>
              </a:lnSpc>
            </a:pPr>
            <a:r>
              <a:rPr lang="fr-FR" sz="1800" b="1" i="1" dirty="0">
                <a:effectLst/>
                <a:latin typeface="Open Sans" pitchFamily="2" charset="0"/>
                <a:ea typeface="Open Sans" pitchFamily="2" charset="0"/>
                <a:cs typeface="Open Sans" pitchFamily="2" charset="0"/>
              </a:rPr>
              <a:t>On a des disparités entre différentes mairies, </a:t>
            </a:r>
            <a:r>
              <a:rPr lang="fr-FR" sz="1800" i="1" dirty="0">
                <a:effectLst/>
                <a:latin typeface="Open Sans" pitchFamily="2" charset="0"/>
                <a:ea typeface="Open Sans" pitchFamily="2" charset="0"/>
                <a:cs typeface="Open Sans" pitchFamily="2" charset="0"/>
              </a:rPr>
              <a:t>où, dans certaines mairies, on va demander tels documents, dans d’autres on va demander d’autres… un peu moins. Il n’y a pas un même traitement […] aujourd’hui y a une politique d’immigration qui s’est vraiment intensifiée, qui s’est accrue. Et donc du coup </a:t>
            </a:r>
            <a:r>
              <a:rPr lang="fr-FR" sz="1800" b="1" i="1" dirty="0">
                <a:effectLst/>
                <a:latin typeface="Open Sans" pitchFamily="2" charset="0"/>
                <a:ea typeface="Open Sans" pitchFamily="2" charset="0"/>
                <a:cs typeface="Open Sans" pitchFamily="2" charset="0"/>
              </a:rPr>
              <a:t>on a essayé de pas forcément faciliter l’accès à l’école à des populations qui n’sont pas mahoraises </a:t>
            </a:r>
            <a:r>
              <a:rPr lang="fr-FR" sz="1800" i="1" dirty="0">
                <a:effectLst/>
                <a:latin typeface="Open Sans" pitchFamily="2" charset="0"/>
                <a:ea typeface="Open Sans" pitchFamily="2" charset="0"/>
                <a:cs typeface="Open Sans" pitchFamily="2" charset="0"/>
              </a:rPr>
              <a:t>(acteur associatif).</a:t>
            </a:r>
          </a:p>
        </p:txBody>
      </p:sp>
      <p:sp>
        <p:nvSpPr>
          <p:cNvPr id="18" name="ZoneTexte 17">
            <a:extLst>
              <a:ext uri="{FF2B5EF4-FFF2-40B4-BE49-F238E27FC236}">
                <a16:creationId xmlns:a16="http://schemas.microsoft.com/office/drawing/2014/main" id="{CDB72EEE-49C0-4855-95A5-46699DB97A3A}"/>
              </a:ext>
            </a:extLst>
          </p:cNvPr>
          <p:cNvSpPr txBox="1"/>
          <p:nvPr/>
        </p:nvSpPr>
        <p:spPr>
          <a:xfrm>
            <a:off x="5276850" y="1344318"/>
            <a:ext cx="4724400" cy="923330"/>
          </a:xfrm>
          <a:prstGeom prst="rect">
            <a:avLst/>
          </a:prstGeom>
          <a:noFill/>
        </p:spPr>
        <p:txBody>
          <a:bodyPr wrap="square">
            <a:spAutoFit/>
          </a:bodyPr>
          <a:lstStyle/>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D’ORDRE ADMINISTRATIF</a:t>
            </a:r>
          </a:p>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 </a:t>
            </a:r>
          </a:p>
          <a:p>
            <a:pPr algn="ct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LE JUSTIFICATIF DE DOMICILIATION</a:t>
            </a:r>
            <a:r>
              <a:rPr lang="fr-FR" sz="18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fr-FR" dirty="0">
              <a:solidFill>
                <a:srgbClr val="1D1955"/>
              </a:solidFill>
            </a:endParaRPr>
          </a:p>
        </p:txBody>
      </p:sp>
      <p:sp>
        <p:nvSpPr>
          <p:cNvPr id="19" name="ZoneTexte 18">
            <a:extLst>
              <a:ext uri="{FF2B5EF4-FFF2-40B4-BE49-F238E27FC236}">
                <a16:creationId xmlns:a16="http://schemas.microsoft.com/office/drawing/2014/main" id="{DAB44316-E516-41E5-BD60-67DFB48A2720}"/>
              </a:ext>
            </a:extLst>
          </p:cNvPr>
          <p:cNvSpPr txBox="1"/>
          <p:nvPr/>
        </p:nvSpPr>
        <p:spPr>
          <a:xfrm>
            <a:off x="1090440" y="2519268"/>
            <a:ext cx="5710410" cy="1477328"/>
          </a:xfrm>
          <a:prstGeom prst="rect">
            <a:avLst/>
          </a:prstGeom>
          <a:noFill/>
        </p:spPr>
        <p:txBody>
          <a:bodyPr wrap="square">
            <a:spAutoFit/>
          </a:bodyPr>
          <a:lstStyle/>
          <a:p>
            <a:r>
              <a:rPr lang="fr-FR" sz="1800" dirty="0">
                <a:latin typeface="Open Sans" pitchFamily="2" charset="0"/>
                <a:ea typeface="Open Sans" pitchFamily="2" charset="0"/>
                <a:cs typeface="Open Sans" pitchFamily="2" charset="0"/>
              </a:rPr>
              <a:t>Face à la saturation des services de soins, la domiciliation serait même demandée par les agents d’accueil de certaines PMI pour faire le tri des patients et donner la priorité aux habitants de la localité.</a:t>
            </a:r>
            <a:endParaRPr lang="fr-FR" dirty="0">
              <a:latin typeface="Open Sans" pitchFamily="2" charset="0"/>
              <a:ea typeface="Open Sans" pitchFamily="2" charset="0"/>
              <a:cs typeface="Open Sans" pitchFamily="2" charset="0"/>
            </a:endParaRPr>
          </a:p>
        </p:txBody>
      </p:sp>
      <p:sp>
        <p:nvSpPr>
          <p:cNvPr id="20" name="ZoneTexte 19">
            <a:extLst>
              <a:ext uri="{FF2B5EF4-FFF2-40B4-BE49-F238E27FC236}">
                <a16:creationId xmlns:a16="http://schemas.microsoft.com/office/drawing/2014/main" id="{04B7430F-8472-4E57-9D9F-13B463E01972}"/>
              </a:ext>
            </a:extLst>
          </p:cNvPr>
          <p:cNvSpPr txBox="1"/>
          <p:nvPr/>
        </p:nvSpPr>
        <p:spPr>
          <a:xfrm>
            <a:off x="7715250" y="2519268"/>
            <a:ext cx="6118965" cy="1200329"/>
          </a:xfrm>
          <a:prstGeom prst="rect">
            <a:avLst/>
          </a:prstGeom>
          <a:noFill/>
        </p:spPr>
        <p:txBody>
          <a:bodyPr wrap="square">
            <a:spAutoFit/>
          </a:bodyPr>
          <a:lstStyle/>
          <a:p>
            <a:r>
              <a:rPr lang="fr-FR" sz="1800" dirty="0">
                <a:latin typeface="Open Sans" pitchFamily="2" charset="0"/>
                <a:ea typeface="Open Sans" pitchFamily="2" charset="0"/>
                <a:cs typeface="Open Sans" pitchFamily="2" charset="0"/>
              </a:rPr>
              <a:t>Malgré le </a:t>
            </a:r>
            <a:r>
              <a:rPr lang="fr-FR" sz="1800" dirty="0" err="1">
                <a:latin typeface="Open Sans" pitchFamily="2" charset="0"/>
                <a:ea typeface="Open Sans" pitchFamily="2" charset="0"/>
                <a:cs typeface="Open Sans" pitchFamily="2" charset="0"/>
              </a:rPr>
              <a:t>decret</a:t>
            </a:r>
            <a:r>
              <a:rPr lang="fr-FR" sz="1800" dirty="0">
                <a:latin typeface="Open Sans" pitchFamily="2" charset="0"/>
                <a:ea typeface="Open Sans" pitchFamily="2" charset="0"/>
                <a:cs typeface="Open Sans" pitchFamily="2" charset="0"/>
              </a:rPr>
              <a:t> n°202-811 de 2020, excluant la domiciliation comme un </a:t>
            </a:r>
            <a:r>
              <a:rPr lang="fr-FR" sz="1800" dirty="0" err="1">
                <a:latin typeface="Open Sans" pitchFamily="2" charset="0"/>
                <a:ea typeface="Open Sans" pitchFamily="2" charset="0"/>
                <a:cs typeface="Open Sans" pitchFamily="2" charset="0"/>
              </a:rPr>
              <a:t>pré-requis</a:t>
            </a:r>
            <a:r>
              <a:rPr lang="fr-FR" sz="1800" dirty="0">
                <a:latin typeface="Open Sans" pitchFamily="2" charset="0"/>
                <a:ea typeface="Open Sans" pitchFamily="2" charset="0"/>
                <a:cs typeface="Open Sans" pitchFamily="2" charset="0"/>
              </a:rPr>
              <a:t> à la scolarité des enfants, celle-ci serait toujours demandée par certaines mairies</a:t>
            </a:r>
            <a:endParaRPr lang="fr-FR"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4669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14</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ZoneTexte 17">
            <a:extLst>
              <a:ext uri="{FF2B5EF4-FFF2-40B4-BE49-F238E27FC236}">
                <a16:creationId xmlns:a16="http://schemas.microsoft.com/office/drawing/2014/main" id="{CDB72EEE-49C0-4855-95A5-46699DB97A3A}"/>
              </a:ext>
            </a:extLst>
          </p:cNvPr>
          <p:cNvSpPr txBox="1"/>
          <p:nvPr/>
        </p:nvSpPr>
        <p:spPr>
          <a:xfrm>
            <a:off x="5276850" y="1344318"/>
            <a:ext cx="4724400" cy="923330"/>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D’ORDRE ADMINISTRATIF</a:t>
            </a:r>
          </a:p>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 </a:t>
            </a:r>
          </a:p>
          <a:p>
            <a:pPr algn="ct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L’OBTENTION D’UN TITRE DE SÉJOUR</a:t>
            </a:r>
            <a:r>
              <a:rPr lang="fr-FR" sz="18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fr-FR" dirty="0">
              <a:solidFill>
                <a:srgbClr val="1D1955"/>
              </a:solidFill>
            </a:endParaRPr>
          </a:p>
        </p:txBody>
      </p:sp>
      <p:sp>
        <p:nvSpPr>
          <p:cNvPr id="10" name="ZoneTexte 9">
            <a:extLst>
              <a:ext uri="{FF2B5EF4-FFF2-40B4-BE49-F238E27FC236}">
                <a16:creationId xmlns:a16="http://schemas.microsoft.com/office/drawing/2014/main" id="{2C42E0E9-E605-474C-ABD2-C80BA5B67535}"/>
              </a:ext>
            </a:extLst>
          </p:cNvPr>
          <p:cNvSpPr txBox="1"/>
          <p:nvPr/>
        </p:nvSpPr>
        <p:spPr>
          <a:xfrm>
            <a:off x="4863666" y="3956928"/>
            <a:ext cx="4876799" cy="5412444"/>
          </a:xfrm>
          <a:prstGeom prst="rect">
            <a:avLst/>
          </a:prstGeom>
          <a:noFill/>
        </p:spPr>
        <p:txBody>
          <a:bodyPr wrap="square">
            <a:spAutoFit/>
          </a:bodyPr>
          <a:lstStyle/>
          <a:p>
            <a:pPr marL="449580">
              <a:lnSpc>
                <a:spcPct val="107000"/>
              </a:lnSpc>
            </a:pPr>
            <a:r>
              <a:rPr lang="fr-FR" sz="1800" i="1" dirty="0">
                <a:effectLst/>
                <a:latin typeface="Open Sans" pitchFamily="2" charset="0"/>
                <a:ea typeface="Open Sans" pitchFamily="2" charset="0"/>
                <a:cs typeface="Open Sans" pitchFamily="2" charset="0"/>
              </a:rPr>
              <a:t>On reçoit ici </a:t>
            </a:r>
            <a:r>
              <a:rPr lang="fr-FR" sz="1800" b="1" i="1" dirty="0">
                <a:effectLst/>
                <a:latin typeface="Open Sans" pitchFamily="2" charset="0"/>
                <a:ea typeface="Open Sans" pitchFamily="2" charset="0"/>
                <a:cs typeface="Open Sans" pitchFamily="2" charset="0"/>
              </a:rPr>
              <a:t>certains qui sont en situation régulière mais qui n'ont droit à rien.</a:t>
            </a:r>
            <a:r>
              <a:rPr lang="fr-FR" sz="1800" i="1" dirty="0">
                <a:effectLst/>
                <a:latin typeface="Open Sans" pitchFamily="2" charset="0"/>
                <a:ea typeface="Open Sans" pitchFamily="2" charset="0"/>
                <a:cs typeface="Open Sans" pitchFamily="2" charset="0"/>
              </a:rPr>
              <a:t> Ils sont là, ils ont leur carte de séjour d’un an mais ça ouvre aucun droit cette carte d’un an. Je ne sais pas comment la préfecture se débrouille de leur donner une carte d’un an car ces personnes ne peuvent rien faire, ils ne peuvent même pas travailler parce qu’il faut que cette carte soit d’un an, renouvelable un an. Quand on les appelle pour aller récupérer leur carte, ça a déjà périmé 2 mois. Alors comment ça peut couvrir un contrat d’un an ? Finalement ils ne peuvent pas trouver des contrats dans l'administration, à part un peu de ménage à gauche à droite (acteur du CCAS).</a:t>
            </a:r>
          </a:p>
        </p:txBody>
      </p:sp>
      <p:sp>
        <p:nvSpPr>
          <p:cNvPr id="12" name="ZoneTexte 11">
            <a:extLst>
              <a:ext uri="{FF2B5EF4-FFF2-40B4-BE49-F238E27FC236}">
                <a16:creationId xmlns:a16="http://schemas.microsoft.com/office/drawing/2014/main" id="{28A8F82E-0860-4B79-A369-3DA79D593D15}"/>
              </a:ext>
            </a:extLst>
          </p:cNvPr>
          <p:cNvSpPr txBox="1"/>
          <p:nvPr/>
        </p:nvSpPr>
        <p:spPr>
          <a:xfrm>
            <a:off x="1446682" y="3956928"/>
            <a:ext cx="3035984" cy="3337901"/>
          </a:xfrm>
          <a:prstGeom prst="rect">
            <a:avLst/>
          </a:prstGeom>
          <a:noFill/>
        </p:spPr>
        <p:txBody>
          <a:bodyPr wrap="square">
            <a:spAutoFit/>
          </a:bodyPr>
          <a:lstStyle/>
          <a:p>
            <a:pPr>
              <a:lnSpc>
                <a:spcPct val="107000"/>
              </a:lnSpc>
            </a:pPr>
            <a:r>
              <a:rPr lang="fr-FR" sz="1800" i="1" dirty="0">
                <a:effectLst/>
                <a:latin typeface="Open Sans" pitchFamily="2" charset="0"/>
                <a:ea typeface="Open Sans" pitchFamily="2" charset="0"/>
                <a:cs typeface="Open Sans" pitchFamily="2" charset="0"/>
              </a:rPr>
              <a:t>Avec le récépissé, ils voulaient également que j’ai la sécu pour ouvrir un compte. Sans oublier que les services des impôts demandent un RIB mais encore ils demandent des factures alors que j’ai pas d’adresse fixe […] </a:t>
            </a:r>
            <a:r>
              <a:rPr lang="fr-FR" sz="1800" b="1" i="1" dirty="0">
                <a:effectLst/>
                <a:latin typeface="Open Sans" pitchFamily="2" charset="0"/>
                <a:ea typeface="Open Sans" pitchFamily="2" charset="0"/>
                <a:cs typeface="Open Sans" pitchFamily="2" charset="0"/>
              </a:rPr>
              <a:t>au final tout ça ne sert à rien, ça ne m’avance pas</a:t>
            </a:r>
            <a:r>
              <a:rPr lang="fr-FR" sz="1800" i="1" dirty="0">
                <a:effectLst/>
                <a:latin typeface="Open Sans" pitchFamily="2" charset="0"/>
                <a:ea typeface="Open Sans" pitchFamily="2" charset="0"/>
                <a:cs typeface="Open Sans" pitchFamily="2" charset="0"/>
              </a:rPr>
              <a:t> (femme).</a:t>
            </a:r>
          </a:p>
        </p:txBody>
      </p:sp>
      <p:sp>
        <p:nvSpPr>
          <p:cNvPr id="15" name="ZoneTexte 14">
            <a:extLst>
              <a:ext uri="{FF2B5EF4-FFF2-40B4-BE49-F238E27FC236}">
                <a16:creationId xmlns:a16="http://schemas.microsoft.com/office/drawing/2014/main" id="{14A3E777-8905-4D81-ADF9-AC1D8A319210}"/>
              </a:ext>
            </a:extLst>
          </p:cNvPr>
          <p:cNvSpPr txBox="1"/>
          <p:nvPr/>
        </p:nvSpPr>
        <p:spPr>
          <a:xfrm>
            <a:off x="10197666" y="3927713"/>
            <a:ext cx="3962400" cy="4247317"/>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Je suis partie à la mairie avec les documents et me renseigner car je ne comprenais plus rien. […] On m’a dit que les extraits [d’acte de naissance] devaient également être envoyés en métropole, et pour ça on m’a dit de me rendre à Cyber et pour ça il fallait régler 10 €</a:t>
            </a:r>
            <a:r>
              <a:rPr lang="fr-FR" b="1" i="1" dirty="0">
                <a:latin typeface="Open Sans" pitchFamily="2" charset="0"/>
                <a:ea typeface="Open Sans" pitchFamily="2" charset="0"/>
                <a:cs typeface="Open Sans" pitchFamily="2" charset="0"/>
              </a:rPr>
              <a:t>. J’ai fait tout mon possible en allant de gauche à droite </a:t>
            </a:r>
            <a:r>
              <a:rPr lang="fr-FR" i="1" dirty="0">
                <a:latin typeface="Open Sans" pitchFamily="2" charset="0"/>
                <a:ea typeface="Open Sans" pitchFamily="2" charset="0"/>
                <a:cs typeface="Open Sans" pitchFamily="2" charset="0"/>
              </a:rPr>
              <a:t>afin d’obtenir de l’aide pour pouvoir faire avancer mes démarches</a:t>
            </a:r>
            <a:r>
              <a:rPr lang="fr-FR" b="1" i="1" dirty="0">
                <a:latin typeface="Open Sans" pitchFamily="2" charset="0"/>
                <a:ea typeface="Open Sans" pitchFamily="2" charset="0"/>
                <a:cs typeface="Open Sans" pitchFamily="2" charset="0"/>
              </a:rPr>
              <a:t>.</a:t>
            </a:r>
            <a:r>
              <a:rPr lang="fr-FR" i="1" dirty="0">
                <a:latin typeface="Open Sans" pitchFamily="2" charset="0"/>
                <a:ea typeface="Open Sans" pitchFamily="2" charset="0"/>
                <a:cs typeface="Open Sans" pitchFamily="2" charset="0"/>
              </a:rPr>
              <a:t> </a:t>
            </a:r>
            <a:r>
              <a:rPr lang="fr-FR" b="1" i="1" dirty="0">
                <a:latin typeface="Open Sans" pitchFamily="2" charset="0"/>
                <a:ea typeface="Open Sans" pitchFamily="2" charset="0"/>
                <a:cs typeface="Open Sans" pitchFamily="2" charset="0"/>
              </a:rPr>
              <a:t>Je suis seule avec les enfants et c’est très compliqué </a:t>
            </a:r>
            <a:r>
              <a:rPr lang="fr-FR" i="1" dirty="0">
                <a:latin typeface="Open Sans" pitchFamily="2" charset="0"/>
                <a:ea typeface="Open Sans" pitchFamily="2" charset="0"/>
                <a:cs typeface="Open Sans" pitchFamily="2" charset="0"/>
              </a:rPr>
              <a:t>d’autant plus que leur père est à la Réunion car il est malade (femme).</a:t>
            </a:r>
          </a:p>
        </p:txBody>
      </p:sp>
      <p:sp>
        <p:nvSpPr>
          <p:cNvPr id="20" name="ZoneTexte 19">
            <a:extLst>
              <a:ext uri="{FF2B5EF4-FFF2-40B4-BE49-F238E27FC236}">
                <a16:creationId xmlns:a16="http://schemas.microsoft.com/office/drawing/2014/main" id="{EF3BAD41-F350-40BA-9C3A-E77614B173C2}"/>
              </a:ext>
            </a:extLst>
          </p:cNvPr>
          <p:cNvSpPr txBox="1"/>
          <p:nvPr/>
        </p:nvSpPr>
        <p:spPr>
          <a:xfrm>
            <a:off x="1456885" y="2650623"/>
            <a:ext cx="13220700" cy="923330"/>
          </a:xfrm>
          <a:prstGeom prst="rect">
            <a:avLst/>
          </a:prstGeom>
          <a:noFill/>
        </p:spPr>
        <p:txBody>
          <a:bodyPr wrap="square">
            <a:spAutoFit/>
          </a:bodyPr>
          <a:lstStyle/>
          <a:p>
            <a:r>
              <a:rPr lang="fr-FR" dirty="0">
                <a:latin typeface="Open Sans" pitchFamily="2" charset="0"/>
                <a:ea typeface="Open Sans" pitchFamily="2" charset="0"/>
                <a:cs typeface="Open Sans" pitchFamily="2" charset="0"/>
              </a:rPr>
              <a:t>L’affiliation à la sécurité sociale des personnes est aussi conditionnée, de manière dérogatoire, par </a:t>
            </a:r>
            <a:r>
              <a:rPr lang="fr-FR" b="1" dirty="0">
                <a:latin typeface="Open Sans" pitchFamily="2" charset="0"/>
                <a:ea typeface="Open Sans" pitchFamily="2" charset="0"/>
                <a:cs typeface="Open Sans" pitchFamily="2" charset="0"/>
              </a:rPr>
              <a:t>la situation régulière sur le territoire,</a:t>
            </a:r>
            <a:r>
              <a:rPr lang="fr-FR" dirty="0">
                <a:latin typeface="Open Sans" pitchFamily="2" charset="0"/>
                <a:ea typeface="Open Sans" pitchFamily="2" charset="0"/>
                <a:cs typeface="Open Sans" pitchFamily="2" charset="0"/>
              </a:rPr>
              <a:t> c’est-à-dire par la présentation </a:t>
            </a:r>
            <a:r>
              <a:rPr lang="fr-FR" b="1" dirty="0">
                <a:latin typeface="Open Sans" pitchFamily="2" charset="0"/>
                <a:ea typeface="Open Sans" pitchFamily="2" charset="0"/>
                <a:cs typeface="Open Sans" pitchFamily="2" charset="0"/>
              </a:rPr>
              <a:t>d’un titre de séjour en cours de validité ou d’une pièce justifiant la nationalité.</a:t>
            </a:r>
          </a:p>
        </p:txBody>
      </p:sp>
    </p:spTree>
    <p:extLst>
      <p:ext uri="{BB962C8B-B14F-4D97-AF65-F5344CB8AC3E}">
        <p14:creationId xmlns:p14="http://schemas.microsoft.com/office/powerpoint/2010/main" val="240693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15</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ZoneTexte 17">
            <a:extLst>
              <a:ext uri="{FF2B5EF4-FFF2-40B4-BE49-F238E27FC236}">
                <a16:creationId xmlns:a16="http://schemas.microsoft.com/office/drawing/2014/main" id="{CDB72EEE-49C0-4855-95A5-46699DB97A3A}"/>
              </a:ext>
            </a:extLst>
          </p:cNvPr>
          <p:cNvSpPr txBox="1"/>
          <p:nvPr/>
        </p:nvSpPr>
        <p:spPr>
          <a:xfrm>
            <a:off x="5276850" y="1344318"/>
            <a:ext cx="4724400" cy="923330"/>
          </a:xfrm>
          <a:prstGeom prst="rect">
            <a:avLst/>
          </a:prstGeom>
          <a:noFill/>
        </p:spPr>
        <p:txBody>
          <a:bodyPr wrap="square">
            <a:spAutoFit/>
          </a:bodyPr>
          <a:lstStyle/>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D’ORDRE ADMINISTRATIF</a:t>
            </a:r>
          </a:p>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 </a:t>
            </a:r>
          </a:p>
          <a:p>
            <a:pPr algn="ct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LES CONTRÔLES D’IDENTITÉ</a:t>
            </a:r>
            <a:endParaRPr lang="fr-FR" dirty="0">
              <a:solidFill>
                <a:srgbClr val="1D1955"/>
              </a:solidFill>
            </a:endParaRPr>
          </a:p>
        </p:txBody>
      </p:sp>
      <p:sp>
        <p:nvSpPr>
          <p:cNvPr id="19" name="ZoneTexte 18">
            <a:extLst>
              <a:ext uri="{FF2B5EF4-FFF2-40B4-BE49-F238E27FC236}">
                <a16:creationId xmlns:a16="http://schemas.microsoft.com/office/drawing/2014/main" id="{DAB44316-E516-41E5-BD60-67DFB48A2720}"/>
              </a:ext>
            </a:extLst>
          </p:cNvPr>
          <p:cNvSpPr txBox="1"/>
          <p:nvPr/>
        </p:nvSpPr>
        <p:spPr>
          <a:xfrm>
            <a:off x="1275366" y="2763571"/>
            <a:ext cx="5710410" cy="6740307"/>
          </a:xfrm>
          <a:prstGeom prst="rect">
            <a:avLst/>
          </a:prstGeom>
          <a:noFill/>
        </p:spPr>
        <p:txBody>
          <a:bodyPr wrap="square">
            <a:spAutoFit/>
          </a:bodyPr>
          <a:lstStyle/>
          <a:p>
            <a:pPr marL="285750" indent="-285750">
              <a:buFont typeface="Arial" panose="020B0604020202020204" pitchFamily="34" charset="0"/>
              <a:buChar char="•"/>
            </a:pPr>
            <a:r>
              <a:rPr lang="fr-FR" sz="1800" dirty="0">
                <a:latin typeface="Open Sans" pitchFamily="2" charset="0"/>
                <a:ea typeface="Open Sans" pitchFamily="2" charset="0"/>
                <a:cs typeface="Open Sans" pitchFamily="2" charset="0"/>
              </a:rPr>
              <a:t>Les politiques migratoires à Mayotte sont de plus en plus orientées vers la réduction d’une migration considérée comme « clandestine ». </a:t>
            </a:r>
          </a:p>
          <a:p>
            <a:pPr marL="285750" indent="-285750">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b="1" dirty="0">
                <a:latin typeface="Open Sans" pitchFamily="2" charset="0"/>
                <a:ea typeface="Open Sans" pitchFamily="2" charset="0"/>
                <a:cs typeface="Open Sans" pitchFamily="2" charset="0"/>
              </a:rPr>
              <a:t>Les contrôles d’identité menés par la Police Aux Frontières (PAF) </a:t>
            </a:r>
            <a:r>
              <a:rPr lang="fr-FR" dirty="0">
                <a:latin typeface="Open Sans" pitchFamily="2" charset="0"/>
                <a:ea typeface="Open Sans" pitchFamily="2" charset="0"/>
                <a:cs typeface="Open Sans" pitchFamily="2" charset="0"/>
              </a:rPr>
              <a:t>sont l’un des moyens par lesquels cette politique migratoire se concrétise dans la vie quotidienne de la population.</a:t>
            </a:r>
          </a:p>
          <a:p>
            <a:pPr marL="285750" indent="-285750">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dirty="0">
                <a:latin typeface="Open Sans" pitchFamily="2" charset="0"/>
                <a:ea typeface="Open Sans" pitchFamily="2" charset="0"/>
                <a:cs typeface="Open Sans" pitchFamily="2" charset="0"/>
              </a:rPr>
              <a:t>Ils se soldent souvent par le placement en </a:t>
            </a:r>
            <a:r>
              <a:rPr lang="fr-FR" b="1" dirty="0">
                <a:latin typeface="Open Sans" pitchFamily="2" charset="0"/>
                <a:ea typeface="Open Sans" pitchFamily="2" charset="0"/>
                <a:cs typeface="Open Sans" pitchFamily="2" charset="0"/>
              </a:rPr>
              <a:t>rétention des personnes </a:t>
            </a:r>
            <a:r>
              <a:rPr lang="fr-FR" dirty="0">
                <a:latin typeface="Open Sans" pitchFamily="2" charset="0"/>
                <a:ea typeface="Open Sans" pitchFamily="2" charset="0"/>
                <a:cs typeface="Open Sans" pitchFamily="2" charset="0"/>
              </a:rPr>
              <a:t>qui ne sont pas en mesure de justifier leur régularité, puis par leur </a:t>
            </a:r>
            <a:r>
              <a:rPr lang="fr-FR" b="1" dirty="0">
                <a:latin typeface="Open Sans" pitchFamily="2" charset="0"/>
                <a:ea typeface="Open Sans" pitchFamily="2" charset="0"/>
                <a:cs typeface="Open Sans" pitchFamily="2" charset="0"/>
              </a:rPr>
              <a:t>expulsion du territoire</a:t>
            </a:r>
            <a:r>
              <a:rPr lang="fr-FR" dirty="0">
                <a:latin typeface="Open Sans" pitchFamily="2" charset="0"/>
                <a:ea typeface="Open Sans" pitchFamily="2" charset="0"/>
                <a:cs typeface="Open Sans" pitchFamily="2" charset="0"/>
              </a:rPr>
              <a:t>. </a:t>
            </a:r>
          </a:p>
          <a:p>
            <a:pPr marL="285750" indent="-285750">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dirty="0">
                <a:latin typeface="Open Sans" pitchFamily="2" charset="0"/>
                <a:ea typeface="Open Sans" pitchFamily="2" charset="0"/>
                <a:cs typeface="Open Sans" pitchFamily="2" charset="0"/>
              </a:rPr>
              <a:t>D’après les </a:t>
            </a:r>
            <a:r>
              <a:rPr lang="fr-FR" dirty="0" err="1">
                <a:latin typeface="Open Sans" pitchFamily="2" charset="0"/>
                <a:ea typeface="Open Sans" pitchFamily="2" charset="0"/>
                <a:cs typeface="Open Sans" pitchFamily="2" charset="0"/>
              </a:rPr>
              <a:t>interviewé.e.s</a:t>
            </a:r>
            <a:r>
              <a:rPr lang="fr-FR" dirty="0">
                <a:latin typeface="Open Sans" pitchFamily="2" charset="0"/>
                <a:ea typeface="Open Sans" pitchFamily="2" charset="0"/>
                <a:cs typeface="Open Sans" pitchFamily="2" charset="0"/>
              </a:rPr>
              <a:t>, </a:t>
            </a:r>
            <a:r>
              <a:rPr lang="fr-FR" b="1" dirty="0">
                <a:latin typeface="Open Sans" pitchFamily="2" charset="0"/>
                <a:ea typeface="Open Sans" pitchFamily="2" charset="0"/>
                <a:cs typeface="Open Sans" pitchFamily="2" charset="0"/>
              </a:rPr>
              <a:t>ces contrôles sont effectués sur divers lieux de vie </a:t>
            </a:r>
            <a:r>
              <a:rPr lang="fr-FR" dirty="0">
                <a:latin typeface="Open Sans" pitchFamily="2" charset="0"/>
                <a:ea typeface="Open Sans" pitchFamily="2" charset="0"/>
                <a:cs typeface="Open Sans" pitchFamily="2" charset="0"/>
              </a:rPr>
              <a:t>: sur la voie publique, dans les quartiers, au sein de certaines entreprises et même au domicile des personnes.</a:t>
            </a:r>
          </a:p>
          <a:p>
            <a:pPr marL="285750" indent="-285750">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dirty="0">
                <a:latin typeface="Open Sans" pitchFamily="2" charset="0"/>
                <a:ea typeface="Open Sans" pitchFamily="2" charset="0"/>
                <a:cs typeface="Open Sans" pitchFamily="2" charset="0"/>
              </a:rPr>
              <a:t>Il est également fait mention de contrôles d’identité opérés </a:t>
            </a:r>
            <a:r>
              <a:rPr lang="fr-FR" b="1" dirty="0">
                <a:latin typeface="Open Sans" pitchFamily="2" charset="0"/>
                <a:ea typeface="Open Sans" pitchFamily="2" charset="0"/>
                <a:cs typeface="Open Sans" pitchFamily="2" charset="0"/>
              </a:rPr>
              <a:t>dans les lieux de soins et les structures associatives dédiés à l’accompagnement des personnes issues de la migration. </a:t>
            </a:r>
          </a:p>
        </p:txBody>
      </p:sp>
      <p:sp>
        <p:nvSpPr>
          <p:cNvPr id="11" name="ZoneTexte 10">
            <a:extLst>
              <a:ext uri="{FF2B5EF4-FFF2-40B4-BE49-F238E27FC236}">
                <a16:creationId xmlns:a16="http://schemas.microsoft.com/office/drawing/2014/main" id="{BAEE9CF2-8D44-438F-B893-C1663D570CE6}"/>
              </a:ext>
            </a:extLst>
          </p:cNvPr>
          <p:cNvSpPr txBox="1"/>
          <p:nvPr/>
        </p:nvSpPr>
        <p:spPr>
          <a:xfrm>
            <a:off x="8477250" y="3228469"/>
            <a:ext cx="5710410" cy="2308324"/>
          </a:xfrm>
          <a:prstGeom prst="rect">
            <a:avLst/>
          </a:prstGeom>
          <a:noFill/>
        </p:spPr>
        <p:txBody>
          <a:bodyPr wrap="square">
            <a:spAutoFit/>
          </a:bodyPr>
          <a:lstStyle/>
          <a:p>
            <a:r>
              <a:rPr lang="fr-FR" b="1" i="1" dirty="0">
                <a:latin typeface="Open Sans" pitchFamily="2" charset="0"/>
                <a:ea typeface="Open Sans" pitchFamily="2" charset="0"/>
                <a:cs typeface="Open Sans" pitchFamily="2" charset="0"/>
              </a:rPr>
              <a:t>Des fois ils [la PAF] passent au dispensaire ils ramassent. </a:t>
            </a:r>
            <a:r>
              <a:rPr lang="fr-FR" i="1" dirty="0">
                <a:latin typeface="Open Sans" pitchFamily="2" charset="0"/>
                <a:ea typeface="Open Sans" pitchFamily="2" charset="0"/>
                <a:cs typeface="Open Sans" pitchFamily="2" charset="0"/>
              </a:rPr>
              <a:t>C’est-à-dire, la PAF, les flics, ne devraient pas aller au dispensaire ramasser des malades. Ils devraient être sur la route chercher ceux qui font des va-et-vient, chercher du boulot, sans papier, sans machin. </a:t>
            </a:r>
            <a:r>
              <a:rPr lang="fr-FR" b="1" i="1" dirty="0">
                <a:latin typeface="Open Sans" pitchFamily="2" charset="0"/>
                <a:ea typeface="Open Sans" pitchFamily="2" charset="0"/>
                <a:cs typeface="Open Sans" pitchFamily="2" charset="0"/>
              </a:rPr>
              <a:t>En plus même eux qui cherchent du travail on ne devrait pas les prendre. Parce qu’ils ne volent pas ! Ils cherchent à vivre </a:t>
            </a:r>
            <a:r>
              <a:rPr lang="fr-FR" i="1" dirty="0">
                <a:latin typeface="Open Sans" pitchFamily="2" charset="0"/>
                <a:ea typeface="Open Sans" pitchFamily="2" charset="0"/>
                <a:cs typeface="Open Sans" pitchFamily="2" charset="0"/>
              </a:rPr>
              <a:t>(homme). </a:t>
            </a:r>
          </a:p>
        </p:txBody>
      </p:sp>
      <p:sp>
        <p:nvSpPr>
          <p:cNvPr id="15" name="ZoneTexte 14">
            <a:extLst>
              <a:ext uri="{FF2B5EF4-FFF2-40B4-BE49-F238E27FC236}">
                <a16:creationId xmlns:a16="http://schemas.microsoft.com/office/drawing/2014/main" id="{6A1E23D0-C9D9-424A-BB1A-16218AD12E25}"/>
              </a:ext>
            </a:extLst>
          </p:cNvPr>
          <p:cNvSpPr txBox="1"/>
          <p:nvPr/>
        </p:nvSpPr>
        <p:spPr>
          <a:xfrm>
            <a:off x="8450580" y="5956300"/>
            <a:ext cx="5399754" cy="2585323"/>
          </a:xfrm>
          <a:prstGeom prst="rect">
            <a:avLst/>
          </a:prstGeom>
          <a:noFill/>
        </p:spPr>
        <p:txBody>
          <a:bodyPr wrap="square">
            <a:spAutoFit/>
          </a:bodyPr>
          <a:lstStyle/>
          <a:p>
            <a:r>
              <a:rPr lang="fr-FR" b="1" i="1" dirty="0">
                <a:latin typeface="Open Sans" pitchFamily="2" charset="0"/>
                <a:ea typeface="Open Sans" pitchFamily="2" charset="0"/>
                <a:cs typeface="Open Sans" pitchFamily="2" charset="0"/>
              </a:rPr>
              <a:t>Les petites et moyennes entreprises avaient protesté aussi contre les agissements de la PAF </a:t>
            </a:r>
            <a:r>
              <a:rPr lang="fr-FR" i="1" dirty="0">
                <a:latin typeface="Open Sans" pitchFamily="2" charset="0"/>
                <a:ea typeface="Open Sans" pitchFamily="2" charset="0"/>
                <a:cs typeface="Open Sans" pitchFamily="2" charset="0"/>
              </a:rPr>
              <a:t>parce qu'on allait contrôler dans leur structure, dans les magasins, chez eux  on enlève on prend la maman on laisse le... le petit dans le magasin etc. Et même eux </a:t>
            </a:r>
            <a:r>
              <a:rPr lang="fr-FR" i="1" dirty="0" err="1">
                <a:latin typeface="Open Sans" pitchFamily="2" charset="0"/>
                <a:ea typeface="Open Sans" pitchFamily="2" charset="0"/>
                <a:cs typeface="Open Sans" pitchFamily="2" charset="0"/>
              </a:rPr>
              <a:t>fonc</a:t>
            </a:r>
            <a:r>
              <a:rPr lang="fr-FR" i="1" dirty="0">
                <a:latin typeface="Open Sans" pitchFamily="2" charset="0"/>
                <a:ea typeface="Open Sans" pitchFamily="2" charset="0"/>
                <a:cs typeface="Open Sans" pitchFamily="2" charset="0"/>
              </a:rPr>
              <a:t> peut-être qu’il faudrait élargir alors pas seulement les associations mais à d'autres gens qui en ont marre de ça évidemment (acteur associatif).</a:t>
            </a:r>
          </a:p>
        </p:txBody>
      </p:sp>
    </p:spTree>
    <p:extLst>
      <p:ext uri="{BB962C8B-B14F-4D97-AF65-F5344CB8AC3E}">
        <p14:creationId xmlns:p14="http://schemas.microsoft.com/office/powerpoint/2010/main" val="246922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16</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ZoneTexte 17">
            <a:extLst>
              <a:ext uri="{FF2B5EF4-FFF2-40B4-BE49-F238E27FC236}">
                <a16:creationId xmlns:a16="http://schemas.microsoft.com/office/drawing/2014/main" id="{CDB72EEE-49C0-4855-95A5-46699DB97A3A}"/>
              </a:ext>
            </a:extLst>
          </p:cNvPr>
          <p:cNvSpPr txBox="1"/>
          <p:nvPr/>
        </p:nvSpPr>
        <p:spPr>
          <a:xfrm>
            <a:off x="5276850" y="1344318"/>
            <a:ext cx="4724400" cy="923330"/>
          </a:xfrm>
          <a:prstGeom prst="rect">
            <a:avLst/>
          </a:prstGeom>
          <a:noFill/>
        </p:spPr>
        <p:txBody>
          <a:bodyPr wrap="square">
            <a:spAutoFit/>
          </a:bodyPr>
          <a:lstStyle/>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D’ORDRE ADMINISTRATIF</a:t>
            </a:r>
          </a:p>
          <a:p>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 </a:t>
            </a:r>
          </a:p>
          <a:p>
            <a:pPr algn="ct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LES CONTRÔLES D’IDENTITÉ</a:t>
            </a:r>
            <a:endParaRPr lang="fr-FR" dirty="0">
              <a:solidFill>
                <a:srgbClr val="1D1955"/>
              </a:solidFill>
            </a:endParaRPr>
          </a:p>
        </p:txBody>
      </p:sp>
      <p:pic>
        <p:nvPicPr>
          <p:cNvPr id="4" name="Image 3">
            <a:extLst>
              <a:ext uri="{FF2B5EF4-FFF2-40B4-BE49-F238E27FC236}">
                <a16:creationId xmlns:a16="http://schemas.microsoft.com/office/drawing/2014/main" id="{6283D393-E932-40F2-BE4A-EF4C67424FE7}"/>
              </a:ext>
            </a:extLst>
          </p:cNvPr>
          <p:cNvPicPr>
            <a:picLocks noChangeAspect="1"/>
          </p:cNvPicPr>
          <p:nvPr/>
        </p:nvPicPr>
        <p:blipFill>
          <a:blip r:embed="rId2"/>
          <a:stretch>
            <a:fillRect/>
          </a:stretch>
        </p:blipFill>
        <p:spPr>
          <a:xfrm>
            <a:off x="224494" y="3136900"/>
            <a:ext cx="14676711" cy="5983582"/>
          </a:xfrm>
          <a:prstGeom prst="rect">
            <a:avLst/>
          </a:prstGeom>
        </p:spPr>
      </p:pic>
      <p:sp>
        <p:nvSpPr>
          <p:cNvPr id="5" name="ZoneTexte 4">
            <a:extLst>
              <a:ext uri="{FF2B5EF4-FFF2-40B4-BE49-F238E27FC236}">
                <a16:creationId xmlns:a16="http://schemas.microsoft.com/office/drawing/2014/main" id="{10E403BE-32A5-4F3D-9F6F-3FAE78D6FCFB}"/>
              </a:ext>
            </a:extLst>
          </p:cNvPr>
          <p:cNvSpPr txBox="1"/>
          <p:nvPr/>
        </p:nvSpPr>
        <p:spPr>
          <a:xfrm>
            <a:off x="1543050" y="9120482"/>
            <a:ext cx="9067800" cy="646331"/>
          </a:xfrm>
          <a:prstGeom prst="rect">
            <a:avLst/>
          </a:prstGeom>
          <a:noFill/>
        </p:spPr>
        <p:txBody>
          <a:bodyPr wrap="square" rtlCol="0">
            <a:spAutoFit/>
          </a:bodyPr>
          <a:lstStyle/>
          <a:p>
            <a:r>
              <a:rPr lang="fr-FR" dirty="0"/>
              <a:t>Extrait des planches illustrées élaborées par MDM en collaboration avec Eric La Branche et Camille Besse </a:t>
            </a:r>
          </a:p>
        </p:txBody>
      </p:sp>
    </p:spTree>
    <p:extLst>
      <p:ext uri="{BB962C8B-B14F-4D97-AF65-F5344CB8AC3E}">
        <p14:creationId xmlns:p14="http://schemas.microsoft.com/office/powerpoint/2010/main" val="40288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38975" y="1552862"/>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RÉSULTATS PRINCIPAUX</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17</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e 11">
            <a:extLst>
              <a:ext uri="{FF2B5EF4-FFF2-40B4-BE49-F238E27FC236}">
                <a16:creationId xmlns:a16="http://schemas.microsoft.com/office/drawing/2014/main" id="{0650C65B-86E5-402F-B383-BCF17A45888A}"/>
              </a:ext>
            </a:extLst>
          </p:cNvPr>
          <p:cNvGrpSpPr/>
          <p:nvPr/>
        </p:nvGrpSpPr>
        <p:grpSpPr>
          <a:xfrm>
            <a:off x="5553116" y="2684754"/>
            <a:ext cx="4052253" cy="587651"/>
            <a:chOff x="5553116" y="2684754"/>
            <a:chExt cx="4052253" cy="587651"/>
          </a:xfrm>
        </p:grpSpPr>
        <p:sp>
          <p:nvSpPr>
            <p:cNvPr id="15" name="object 4">
              <a:extLst>
                <a:ext uri="{FF2B5EF4-FFF2-40B4-BE49-F238E27FC236}">
                  <a16:creationId xmlns:a16="http://schemas.microsoft.com/office/drawing/2014/main" id="{1981A1AA-D46F-4DA1-BFE6-A9908D147396}"/>
                </a:ext>
              </a:extLst>
            </p:cNvPr>
            <p:cNvSpPr/>
            <p:nvPr/>
          </p:nvSpPr>
          <p:spPr>
            <a:xfrm>
              <a:off x="5577116" y="2684754"/>
              <a:ext cx="3968750" cy="484505"/>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a:p>
          </p:txBody>
        </p:sp>
        <p:sp>
          <p:nvSpPr>
            <p:cNvPr id="18" name="ZoneTexte 17">
              <a:extLst>
                <a:ext uri="{FF2B5EF4-FFF2-40B4-BE49-F238E27FC236}">
                  <a16:creationId xmlns:a16="http://schemas.microsoft.com/office/drawing/2014/main" id="{0711970D-42C6-425A-B229-A05E82771A3C}"/>
                </a:ext>
              </a:extLst>
            </p:cNvPr>
            <p:cNvSpPr txBox="1"/>
            <p:nvPr/>
          </p:nvSpPr>
          <p:spPr>
            <a:xfrm>
              <a:off x="5553116" y="2687630"/>
              <a:ext cx="4052253" cy="584775"/>
            </a:xfrm>
            <a:prstGeom prst="rect">
              <a:avLst/>
            </a:prstGeom>
            <a:noFill/>
          </p:spPr>
          <p:txBody>
            <a:bodyPr wrap="square">
              <a:spAutoFit/>
            </a:bodyPr>
            <a:lstStyle/>
            <a:p>
              <a:pPr algn="ctr"/>
              <a:r>
                <a:rPr lang="fr-FR" sz="3200" dirty="0">
                  <a:solidFill>
                    <a:schemeClr val="bg1"/>
                  </a:solidFill>
                  <a:latin typeface="Anton" pitchFamily="2" charset="77"/>
                </a:rPr>
                <a:t>LES OBSTACLES</a:t>
              </a:r>
              <a:endParaRPr lang="fr-FR" sz="3200" dirty="0">
                <a:solidFill>
                  <a:schemeClr val="bg1"/>
                </a:solidFill>
              </a:endParaRPr>
            </a:p>
          </p:txBody>
        </p:sp>
      </p:grpSp>
      <p:grpSp>
        <p:nvGrpSpPr>
          <p:cNvPr id="24" name="Groupe 23">
            <a:extLst>
              <a:ext uri="{FF2B5EF4-FFF2-40B4-BE49-F238E27FC236}">
                <a16:creationId xmlns:a16="http://schemas.microsoft.com/office/drawing/2014/main" id="{612DC85A-2498-4507-B99A-C5BD8B429A65}"/>
              </a:ext>
            </a:extLst>
          </p:cNvPr>
          <p:cNvGrpSpPr/>
          <p:nvPr/>
        </p:nvGrpSpPr>
        <p:grpSpPr>
          <a:xfrm>
            <a:off x="1361340" y="4219778"/>
            <a:ext cx="2772510" cy="3581401"/>
            <a:chOff x="1361340" y="4219779"/>
            <a:chExt cx="3733800" cy="3581400"/>
          </a:xfrm>
        </p:grpSpPr>
        <p:sp>
          <p:nvSpPr>
            <p:cNvPr id="13" name="Rectangle 12">
              <a:extLst>
                <a:ext uri="{FF2B5EF4-FFF2-40B4-BE49-F238E27FC236}">
                  <a16:creationId xmlns:a16="http://schemas.microsoft.com/office/drawing/2014/main" id="{AE759057-8240-4EEC-9FD0-93626F9BB3B8}"/>
                </a:ext>
              </a:extLst>
            </p:cNvPr>
            <p:cNvSpPr/>
            <p:nvPr/>
          </p:nvSpPr>
          <p:spPr>
            <a:xfrm>
              <a:off x="1361340" y="4219779"/>
              <a:ext cx="3733800" cy="3581400"/>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bject 4"/>
            <p:cNvSpPr txBox="1"/>
            <p:nvPr/>
          </p:nvSpPr>
          <p:spPr>
            <a:xfrm>
              <a:off x="1847849" y="5172576"/>
              <a:ext cx="2760781" cy="1736373"/>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À </a:t>
              </a:r>
              <a:r>
                <a:rPr lang="fr-FR" sz="16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L’INSUFISSANCE DE RESSOURCES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FINANCIÉRES MATÉRIELS ET HUMAINES</a:t>
              </a:r>
              <a:endParaRPr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object 4">
            <a:extLst>
              <a:ext uri="{FF2B5EF4-FFF2-40B4-BE49-F238E27FC236}">
                <a16:creationId xmlns:a16="http://schemas.microsoft.com/office/drawing/2014/main" id="{EB1E2F4E-A9FB-4BE0-8DE2-3541ADF8C3B4}"/>
              </a:ext>
            </a:extLst>
          </p:cNvPr>
          <p:cNvSpPr txBox="1"/>
          <p:nvPr/>
        </p:nvSpPr>
        <p:spPr>
          <a:xfrm>
            <a:off x="4894940" y="5399843"/>
            <a:ext cx="2173092" cy="257956"/>
          </a:xfrm>
          <a:prstGeom prst="rect">
            <a:avLst/>
          </a:prstGeom>
        </p:spPr>
        <p:txBody>
          <a:bodyPr vert="horz" wrap="square" lIns="0" tIns="12700" rIns="0" bIns="0" rtlCol="0">
            <a:spAutoFit/>
          </a:bodyPr>
          <a:lstStyle/>
          <a:p>
            <a:pPr marL="95250" marR="91440" indent="-635" algn="ctr">
              <a:lnSpc>
                <a:spcPct val="103600"/>
              </a:lnSpc>
              <a:spcBef>
                <a:spcPts val="40"/>
              </a:spcBef>
            </a:pP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28" name="Groupe 27">
            <a:extLst>
              <a:ext uri="{FF2B5EF4-FFF2-40B4-BE49-F238E27FC236}">
                <a16:creationId xmlns:a16="http://schemas.microsoft.com/office/drawing/2014/main" id="{C4ED1BAA-9C64-43F5-B81B-6689BD5E48C9}"/>
              </a:ext>
            </a:extLst>
          </p:cNvPr>
          <p:cNvGrpSpPr/>
          <p:nvPr/>
        </p:nvGrpSpPr>
        <p:grpSpPr>
          <a:xfrm>
            <a:off x="7628868" y="4237167"/>
            <a:ext cx="2772510" cy="3581401"/>
            <a:chOff x="1361340" y="4219779"/>
            <a:chExt cx="3733800" cy="3581400"/>
          </a:xfrm>
          <a:solidFill>
            <a:srgbClr val="E9521E"/>
          </a:solidFill>
        </p:grpSpPr>
        <p:sp>
          <p:nvSpPr>
            <p:cNvPr id="29" name="Rectangle 28">
              <a:extLst>
                <a:ext uri="{FF2B5EF4-FFF2-40B4-BE49-F238E27FC236}">
                  <a16:creationId xmlns:a16="http://schemas.microsoft.com/office/drawing/2014/main" id="{2F1A6FEE-A6EF-45FA-9C8D-A3ECA0A1BBAB}"/>
                </a:ext>
              </a:extLst>
            </p:cNvPr>
            <p:cNvSpPr/>
            <p:nvPr/>
          </p:nvSpPr>
          <p:spPr>
            <a:xfrm>
              <a:off x="1361340" y="4219779"/>
              <a:ext cx="3733800" cy="3581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bject 4">
              <a:extLst>
                <a:ext uri="{FF2B5EF4-FFF2-40B4-BE49-F238E27FC236}">
                  <a16:creationId xmlns:a16="http://schemas.microsoft.com/office/drawing/2014/main" id="{F68F2942-0ACB-418D-B62B-1EE0DD4BE9C5}"/>
                </a:ext>
              </a:extLst>
            </p:cNvPr>
            <p:cNvSpPr txBox="1"/>
            <p:nvPr/>
          </p:nvSpPr>
          <p:spPr>
            <a:xfrm>
              <a:off x="1835693" y="5355884"/>
              <a:ext cx="2760781" cy="1243930"/>
            </a:xfrm>
            <a:prstGeom prst="rect">
              <a:avLst/>
            </a:prstGeom>
            <a:grpFill/>
          </p:spPr>
          <p:txBody>
            <a:bodyPr vert="horz" wrap="square" lIns="0" tIns="12700" rIns="0" bIns="0" rtlCol="0">
              <a:spAutoFit/>
            </a:bodyPr>
            <a:lstStyle/>
            <a:p>
              <a:pPr algn="ctr">
                <a:lnSpc>
                  <a:spcPct val="100000"/>
                </a:lnSpc>
                <a:spcBef>
                  <a:spcPts val="100"/>
                </a:spcBef>
              </a:pPr>
              <a:r>
                <a:rPr lang="fr-FR"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LIEÉS À LA </a:t>
              </a: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COMMUNICATION ET L’ACCÈS À L’INFORMATION</a:t>
              </a:r>
            </a:p>
          </p:txBody>
        </p:sp>
      </p:grpSp>
      <p:grpSp>
        <p:nvGrpSpPr>
          <p:cNvPr id="36" name="Groupe 35">
            <a:extLst>
              <a:ext uri="{FF2B5EF4-FFF2-40B4-BE49-F238E27FC236}">
                <a16:creationId xmlns:a16="http://schemas.microsoft.com/office/drawing/2014/main" id="{BF999B81-D1C3-4181-A642-A1E1F331B366}"/>
              </a:ext>
            </a:extLst>
          </p:cNvPr>
          <p:cNvGrpSpPr/>
          <p:nvPr/>
        </p:nvGrpSpPr>
        <p:grpSpPr>
          <a:xfrm>
            <a:off x="4495103" y="4250063"/>
            <a:ext cx="2772510" cy="3581401"/>
            <a:chOff x="1361340" y="4219779"/>
            <a:chExt cx="3733800" cy="3581400"/>
          </a:xfrm>
        </p:grpSpPr>
        <p:sp>
          <p:nvSpPr>
            <p:cNvPr id="37" name="Rectangle 36">
              <a:extLst>
                <a:ext uri="{FF2B5EF4-FFF2-40B4-BE49-F238E27FC236}">
                  <a16:creationId xmlns:a16="http://schemas.microsoft.com/office/drawing/2014/main" id="{F5C4F1CD-8FD7-42DA-8711-128988D5E343}"/>
                </a:ext>
              </a:extLst>
            </p:cNvPr>
            <p:cNvSpPr/>
            <p:nvPr/>
          </p:nvSpPr>
          <p:spPr>
            <a:xfrm>
              <a:off x="1361340" y="4219779"/>
              <a:ext cx="3733800" cy="3581400"/>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bject 4">
              <a:extLst>
                <a:ext uri="{FF2B5EF4-FFF2-40B4-BE49-F238E27FC236}">
                  <a16:creationId xmlns:a16="http://schemas.microsoft.com/office/drawing/2014/main" id="{43B76100-4EC5-41F4-9C50-73BA053AE742}"/>
                </a:ext>
              </a:extLst>
            </p:cNvPr>
            <p:cNvSpPr txBox="1"/>
            <p:nvPr/>
          </p:nvSpPr>
          <p:spPr>
            <a:xfrm>
              <a:off x="1847849" y="5077814"/>
              <a:ext cx="2760781" cy="1982593"/>
            </a:xfrm>
            <a:prstGeom prst="rect">
              <a:avLst/>
            </a:prstGeom>
          </p:spPr>
          <p:txBody>
            <a:bodyPr vert="horz" wrap="square" lIns="0" tIns="12700" rIns="0" bIns="0" rtlCol="0">
              <a:spAutoFit/>
            </a:bodyPr>
            <a:lstStyle/>
            <a:p>
              <a:pPr algn="ctr">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AUX </a:t>
              </a:r>
              <a:r>
                <a:rPr lang="fr-FR" sz="16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DEMARCHES ADMINISTRATIVES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EMPÊCHANT LA POPULATION D’EXCERCER LEURS DROITS EN SANTÉ</a:t>
              </a:r>
              <a:endParaRP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163165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4" name="object 4"/>
          <p:cNvSpPr txBox="1"/>
          <p:nvPr/>
        </p:nvSpPr>
        <p:spPr>
          <a:xfrm>
            <a:off x="1434666" y="3289300"/>
            <a:ext cx="5518584" cy="4508927"/>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INFORMATION CONFUSE ET PEU ACCÉSSIBLE</a:t>
            </a:r>
          </a:p>
          <a:p>
            <a:pPr>
              <a:lnSpc>
                <a:spcPct val="100000"/>
              </a:lnSpc>
              <a:spcBef>
                <a:spcPts val="100"/>
              </a:spcBef>
            </a:pPr>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dirty="0">
                <a:latin typeface="Open Sans" pitchFamily="2" charset="0"/>
                <a:ea typeface="Open Sans" pitchFamily="2" charset="0"/>
                <a:cs typeface="Open Sans" pitchFamily="2" charset="0"/>
              </a:rPr>
              <a:t>L’information sur les différentes démarches à accomplir pour accéder aux soins est produite par les organismes institutionnels sous forme de décrets, guides, formulaires et communications publiques. D’après les </a:t>
            </a:r>
            <a:r>
              <a:rPr lang="fr-FR" dirty="0" err="1">
                <a:latin typeface="Open Sans" pitchFamily="2" charset="0"/>
                <a:ea typeface="Open Sans" pitchFamily="2" charset="0"/>
                <a:cs typeface="Open Sans" pitchFamily="2" charset="0"/>
              </a:rPr>
              <a:t>interviewé.e.s</a:t>
            </a:r>
            <a:r>
              <a:rPr lang="fr-FR" dirty="0">
                <a:latin typeface="Open Sans" pitchFamily="2" charset="0"/>
                <a:ea typeface="Open Sans" pitchFamily="2" charset="0"/>
                <a:cs typeface="Open Sans" pitchFamily="2" charset="0"/>
              </a:rPr>
              <a:t>, cette information n’arrive pas toujours à atteindre le public cible, constat confirmé par des études sur le sujet (Florence et al., 2010). </a:t>
            </a:r>
          </a:p>
          <a:p>
            <a:pPr marL="285750" indent="-285750">
              <a:lnSpc>
                <a:spcPct val="100000"/>
              </a:lnSpc>
              <a:spcBef>
                <a:spcPts val="100"/>
              </a:spcBef>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La dématérialisation des moyens et supports de communication est envisagée par l’État comme un moyen de « faciliter l’accès à l’information » semble plutôt constituer une barrière. </a:t>
            </a:r>
          </a:p>
          <a:p>
            <a:pPr marL="285750" indent="-285750">
              <a:lnSpc>
                <a:spcPct val="100000"/>
              </a:lnSpc>
              <a:spcBef>
                <a:spcPts val="100"/>
              </a:spcBef>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18</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D9D65878-22E8-4501-B0CB-9840DA402325}"/>
              </a:ext>
            </a:extLst>
          </p:cNvPr>
          <p:cNvSpPr txBox="1"/>
          <p:nvPr/>
        </p:nvSpPr>
        <p:spPr>
          <a:xfrm>
            <a:off x="5276850" y="1344318"/>
            <a:ext cx="4724400" cy="923330"/>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LIEÉS À LA COMMUNICATION ET L’ACCÈS À L’INFORMATION</a:t>
            </a:r>
            <a:endParaRPr lang="fr-FR" dirty="0">
              <a:solidFill>
                <a:srgbClr val="E9521E"/>
              </a:solidFill>
            </a:endParaRPr>
          </a:p>
        </p:txBody>
      </p:sp>
      <p:sp>
        <p:nvSpPr>
          <p:cNvPr id="18" name="ZoneTexte 17">
            <a:extLst>
              <a:ext uri="{FF2B5EF4-FFF2-40B4-BE49-F238E27FC236}">
                <a16:creationId xmlns:a16="http://schemas.microsoft.com/office/drawing/2014/main" id="{3E911C22-8903-44EF-8948-531D02FB4185}"/>
              </a:ext>
            </a:extLst>
          </p:cNvPr>
          <p:cNvSpPr txBox="1"/>
          <p:nvPr/>
        </p:nvSpPr>
        <p:spPr>
          <a:xfrm>
            <a:off x="8172452" y="4112602"/>
            <a:ext cx="6248398" cy="3139321"/>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Je pense juste que c’est </a:t>
            </a:r>
            <a:r>
              <a:rPr lang="fr-FR" b="1" i="1" dirty="0">
                <a:latin typeface="Open Sans" pitchFamily="2" charset="0"/>
                <a:ea typeface="Open Sans" pitchFamily="2" charset="0"/>
                <a:cs typeface="Open Sans" pitchFamily="2" charset="0"/>
              </a:rPr>
              <a:t>un manque d’information. Les gens n’ont pas connaissance du système, de comment marche la Sécurité sociale. </a:t>
            </a:r>
            <a:r>
              <a:rPr lang="fr-FR" i="1" dirty="0">
                <a:latin typeface="Open Sans" pitchFamily="2" charset="0"/>
                <a:ea typeface="Open Sans" pitchFamily="2" charset="0"/>
                <a:cs typeface="Open Sans" pitchFamily="2" charset="0"/>
              </a:rPr>
              <a:t>Il y en a qui viennent pour prendre un médicament ils nous donnent la carte vitale et ils veulent prendre un médicament, donc on explique que non, que si tu veux faire passer la carte vitale déjà il faut passer par le médecin, il faut avoir une ordonnance, il faut que nous on ait un justificatif de délivrance pour qu’il y ait un remboursement du médicament, donc ça ils ne le savent pas. </a:t>
            </a:r>
            <a:r>
              <a:rPr lang="fr-FR" b="1" i="1" dirty="0">
                <a:latin typeface="Open Sans" pitchFamily="2" charset="0"/>
                <a:ea typeface="Open Sans" pitchFamily="2" charset="0"/>
                <a:cs typeface="Open Sans" pitchFamily="2" charset="0"/>
              </a:rPr>
              <a:t>On passe beaucoup de temps à donner des conseils, à expliquer, à former</a:t>
            </a:r>
            <a:r>
              <a:rPr lang="fr-FR" i="1" dirty="0">
                <a:latin typeface="Open Sans" pitchFamily="2" charset="0"/>
                <a:ea typeface="Open Sans" pitchFamily="2" charset="0"/>
                <a:cs typeface="Open Sans" pitchFamily="2" charset="0"/>
              </a:rPr>
              <a:t> (pharmacienne).</a:t>
            </a:r>
          </a:p>
        </p:txBody>
      </p:sp>
    </p:spTree>
    <p:extLst>
      <p:ext uri="{BB962C8B-B14F-4D97-AF65-F5344CB8AC3E}">
        <p14:creationId xmlns:p14="http://schemas.microsoft.com/office/powerpoint/2010/main" val="109497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4" name="object 4"/>
          <p:cNvSpPr txBox="1"/>
          <p:nvPr/>
        </p:nvSpPr>
        <p:spPr>
          <a:xfrm>
            <a:off x="3133074" y="3230736"/>
            <a:ext cx="8337984" cy="4231928"/>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RECOURS AUX SOINS CONDITIONNÉ PAR LA MAÎTRISE DE LA LANGUE FRANÇAISE</a:t>
            </a:r>
          </a:p>
          <a:p>
            <a:pPr algn="ctr">
              <a:lnSpc>
                <a:spcPct val="100000"/>
              </a:lnSpc>
              <a:spcBef>
                <a:spcPts val="100"/>
              </a:spcBef>
            </a:pPr>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dirty="0">
                <a:latin typeface="Open Sans" pitchFamily="2" charset="0"/>
                <a:ea typeface="Open Sans" pitchFamily="2" charset="0"/>
                <a:cs typeface="Open Sans" pitchFamily="2" charset="0"/>
              </a:rPr>
              <a:t>La maîtrise du français conditionne la réceptivité et la compréhension de l’information par les personnes et de fait leur autonomie pour interpréter, écrire, suivre ou transmettre l’information concernant leur propre santé.</a:t>
            </a:r>
          </a:p>
          <a:p>
            <a:pPr marL="285750" indent="-285750">
              <a:lnSpc>
                <a:spcPct val="100000"/>
              </a:lnSpc>
              <a:spcBef>
                <a:spcPts val="100"/>
              </a:spcBef>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Les personnes </a:t>
            </a:r>
            <a:r>
              <a:rPr lang="fr-FR" b="1" dirty="0">
                <a:latin typeface="Open Sans" panose="020B0606030504020204" pitchFamily="34" charset="0"/>
                <a:ea typeface="Open Sans" panose="020B0606030504020204" pitchFamily="34" charset="0"/>
                <a:cs typeface="Open Sans" panose="020B0606030504020204" pitchFamily="34" charset="0"/>
              </a:rPr>
              <a:t>s’interdisent de pratiquer la langue française </a:t>
            </a:r>
            <a:r>
              <a:rPr lang="fr-FR" dirty="0">
                <a:latin typeface="Open Sans" panose="020B0606030504020204" pitchFamily="34" charset="0"/>
                <a:ea typeface="Open Sans" panose="020B0606030504020204" pitchFamily="34" charset="0"/>
                <a:cs typeface="Open Sans" panose="020B0606030504020204" pitchFamily="34" charset="0"/>
              </a:rPr>
              <a:t>pour ne pas faire l’objet de moqueries. Certaines témoignent non seulement de difficultés pour comprendre ou pour s’exprimer, mais aussi </a:t>
            </a:r>
            <a:r>
              <a:rPr lang="fr-FR" b="1" dirty="0">
                <a:latin typeface="Open Sans" panose="020B0606030504020204" pitchFamily="34" charset="0"/>
                <a:ea typeface="Open Sans" panose="020B0606030504020204" pitchFamily="34" charset="0"/>
                <a:cs typeface="Open Sans" panose="020B0606030504020204" pitchFamily="34" charset="0"/>
              </a:rPr>
              <a:t>d’interactions qu’elles ont vécues comme violentes du fait de leur faible maîtrise de la langue.</a:t>
            </a: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Des efforts sont faits par certains membres du personnel soignant (i.e. </a:t>
            </a:r>
            <a:r>
              <a:rPr lang="fr-FR" dirty="0" err="1">
                <a:latin typeface="Open Sans" panose="020B0606030504020204" pitchFamily="34" charset="0"/>
                <a:ea typeface="Open Sans" panose="020B0606030504020204" pitchFamily="34" charset="0"/>
                <a:cs typeface="Open Sans" panose="020B0606030504020204" pitchFamily="34" charset="0"/>
              </a:rPr>
              <a:t>sages-femmes</a:t>
            </a:r>
            <a:r>
              <a:rPr lang="fr-FR" dirty="0">
                <a:latin typeface="Open Sans" panose="020B0606030504020204" pitchFamily="34" charset="0"/>
                <a:ea typeface="Open Sans" panose="020B0606030504020204" pitchFamily="34" charset="0"/>
                <a:cs typeface="Open Sans" panose="020B0606030504020204" pitchFamily="34" charset="0"/>
              </a:rPr>
              <a:t>) pour apprendre le </a:t>
            </a:r>
            <a:r>
              <a:rPr lang="fr-FR" dirty="0" err="1">
                <a:latin typeface="Open Sans" panose="020B0606030504020204" pitchFamily="34" charset="0"/>
                <a:ea typeface="Open Sans" panose="020B0606030504020204" pitchFamily="34" charset="0"/>
                <a:cs typeface="Open Sans" panose="020B0606030504020204" pitchFamily="34" charset="0"/>
              </a:rPr>
              <a:t>shimaorais</a:t>
            </a:r>
            <a:r>
              <a:rPr lang="fr-FR" dirty="0">
                <a:latin typeface="Open Sans" panose="020B0606030504020204" pitchFamily="34" charset="0"/>
                <a:ea typeface="Open Sans" panose="020B0606030504020204" pitchFamily="34" charset="0"/>
                <a:cs typeface="Open Sans" panose="020B0606030504020204" pitchFamily="34" charset="0"/>
              </a:rPr>
              <a:t> ou communiquer de façon gestuelle mais la </a:t>
            </a:r>
            <a:r>
              <a:rPr lang="fr-FR" b="1" dirty="0">
                <a:latin typeface="Open Sans" panose="020B0606030504020204" pitchFamily="34" charset="0"/>
                <a:ea typeface="Open Sans" panose="020B0606030504020204" pitchFamily="34" charset="0"/>
                <a:cs typeface="Open Sans" panose="020B0606030504020204" pitchFamily="34" charset="0"/>
              </a:rPr>
              <a:t>présence d’</a:t>
            </a:r>
            <a:r>
              <a:rPr lang="fr-FR" b="1" dirty="0" err="1">
                <a:latin typeface="Open Sans" panose="020B0606030504020204" pitchFamily="34" charset="0"/>
                <a:ea typeface="Open Sans" panose="020B0606030504020204" pitchFamily="34" charset="0"/>
                <a:cs typeface="Open Sans" panose="020B0606030504020204" pitchFamily="34" charset="0"/>
              </a:rPr>
              <a:t>un.e</a:t>
            </a:r>
            <a:r>
              <a:rPr lang="fr-FR" b="1" dirty="0">
                <a:latin typeface="Open Sans" panose="020B0606030504020204" pitchFamily="34" charset="0"/>
                <a:ea typeface="Open Sans" panose="020B0606030504020204" pitchFamily="34" charset="0"/>
                <a:cs typeface="Open Sans" panose="020B0606030504020204" pitchFamily="34" charset="0"/>
              </a:rPr>
              <a:t> </a:t>
            </a:r>
            <a:r>
              <a:rPr lang="fr-FR" b="1" dirty="0" err="1">
                <a:latin typeface="Open Sans" panose="020B0606030504020204" pitchFamily="34" charset="0"/>
                <a:ea typeface="Open Sans" panose="020B0606030504020204" pitchFamily="34" charset="0"/>
                <a:cs typeface="Open Sans" panose="020B0606030504020204" pitchFamily="34" charset="0"/>
              </a:rPr>
              <a:t>traducteur.ice</a:t>
            </a:r>
            <a:r>
              <a:rPr lang="fr-FR" b="1" dirty="0">
                <a:latin typeface="Open Sans" panose="020B0606030504020204" pitchFamily="34" charset="0"/>
                <a:ea typeface="Open Sans" panose="020B0606030504020204" pitchFamily="34" charset="0"/>
                <a:cs typeface="Open Sans" panose="020B0606030504020204" pitchFamily="34" charset="0"/>
              </a:rPr>
              <a:t> reste indispensable.  </a:t>
            </a: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19</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D9D65878-22E8-4501-B0CB-9840DA402325}"/>
              </a:ext>
            </a:extLst>
          </p:cNvPr>
          <p:cNvSpPr txBox="1"/>
          <p:nvPr/>
        </p:nvSpPr>
        <p:spPr>
          <a:xfrm>
            <a:off x="5276850" y="1344318"/>
            <a:ext cx="5257800" cy="646331"/>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LIEÉS À LA COMMUNICATION ET L’ACCÈS À L’INFORMATION</a:t>
            </a:r>
            <a:endParaRPr lang="fr-FR" dirty="0">
              <a:solidFill>
                <a:srgbClr val="E9521E"/>
              </a:solidFill>
            </a:endParaRPr>
          </a:p>
        </p:txBody>
      </p:sp>
    </p:spTree>
    <p:extLst>
      <p:ext uri="{BB962C8B-B14F-4D97-AF65-F5344CB8AC3E}">
        <p14:creationId xmlns:p14="http://schemas.microsoft.com/office/powerpoint/2010/main" val="276929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9999" y="468001"/>
            <a:ext cx="2941955" cy="205104"/>
          </a:xfrm>
          <a:prstGeom prst="rect">
            <a:avLst/>
          </a:prstGeom>
        </p:spPr>
        <p:txBody>
          <a:bodyPr vert="horz" wrap="square" lIns="0" tIns="19050" rIns="0" bIns="0" rtlCol="0">
            <a:spAutoFit/>
          </a:bodyPr>
          <a:lstStyle/>
          <a:p>
            <a:pPr>
              <a:lnSpc>
                <a:spcPct val="100000"/>
              </a:lnSpc>
              <a:spcBef>
                <a:spcPts val="150"/>
              </a:spcBef>
            </a:pPr>
            <a:r>
              <a:rPr sz="1100" spc="-80" dirty="0">
                <a:solidFill>
                  <a:srgbClr val="1D1955"/>
                </a:solidFill>
                <a:latin typeface="Calibri"/>
                <a:cs typeface="Calibri"/>
              </a:rPr>
              <a:t>MÉDECINS</a:t>
            </a:r>
            <a:r>
              <a:rPr sz="1100" spc="20" dirty="0">
                <a:solidFill>
                  <a:srgbClr val="1D1955"/>
                </a:solidFill>
                <a:latin typeface="Calibri"/>
                <a:cs typeface="Calibri"/>
              </a:rPr>
              <a:t> </a:t>
            </a:r>
            <a:r>
              <a:rPr sz="1100" spc="-155" dirty="0">
                <a:solidFill>
                  <a:srgbClr val="1D1955"/>
                </a:solidFill>
                <a:latin typeface="Calibri"/>
                <a:cs typeface="Calibri"/>
              </a:rPr>
              <a:t>DU</a:t>
            </a:r>
            <a:r>
              <a:rPr sz="1100" spc="20" dirty="0">
                <a:solidFill>
                  <a:srgbClr val="1D1955"/>
                </a:solidFill>
                <a:latin typeface="Calibri"/>
                <a:cs typeface="Calibri"/>
              </a:rPr>
              <a:t> </a:t>
            </a:r>
            <a:r>
              <a:rPr sz="1100" spc="-135" dirty="0">
                <a:solidFill>
                  <a:srgbClr val="1D1955"/>
                </a:solidFill>
                <a:latin typeface="Calibri"/>
                <a:cs typeface="Calibri"/>
              </a:rPr>
              <a:t>MONDE</a:t>
            </a:r>
            <a:r>
              <a:rPr sz="1100" spc="15" dirty="0">
                <a:solidFill>
                  <a:srgbClr val="1D1955"/>
                </a:solidFill>
                <a:latin typeface="Calibri"/>
                <a:cs typeface="Calibri"/>
              </a:rPr>
              <a:t> </a:t>
            </a:r>
            <a:r>
              <a:rPr sz="1100" spc="-15" dirty="0">
                <a:solidFill>
                  <a:srgbClr val="1D1955"/>
                </a:solidFill>
                <a:latin typeface="Calibri"/>
                <a:cs typeface="Calibri"/>
              </a:rPr>
              <a:t>40</a:t>
            </a:r>
            <a:r>
              <a:rPr sz="1100" spc="15" dirty="0">
                <a:solidFill>
                  <a:srgbClr val="1D1955"/>
                </a:solidFill>
                <a:latin typeface="Calibri"/>
                <a:cs typeface="Calibri"/>
              </a:rPr>
              <a:t> </a:t>
            </a:r>
            <a:r>
              <a:rPr sz="1100" spc="-95" dirty="0">
                <a:solidFill>
                  <a:srgbClr val="1D1955"/>
                </a:solidFill>
                <a:latin typeface="Calibri"/>
                <a:cs typeface="Calibri"/>
              </a:rPr>
              <a:t>LUTTE</a:t>
            </a:r>
            <a:r>
              <a:rPr sz="1100" spc="20" dirty="0">
                <a:solidFill>
                  <a:srgbClr val="1D1955"/>
                </a:solidFill>
                <a:latin typeface="Calibri"/>
                <a:cs typeface="Calibri"/>
              </a:rPr>
              <a:t> </a:t>
            </a:r>
            <a:r>
              <a:rPr sz="1100" spc="-120" dirty="0">
                <a:solidFill>
                  <a:srgbClr val="1D1955"/>
                </a:solidFill>
                <a:latin typeface="Calibri"/>
                <a:cs typeface="Calibri"/>
              </a:rPr>
              <a:t>POUR</a:t>
            </a:r>
            <a:r>
              <a:rPr sz="1100" spc="20" dirty="0">
                <a:solidFill>
                  <a:srgbClr val="1D1955"/>
                </a:solidFill>
                <a:latin typeface="Calibri"/>
                <a:cs typeface="Calibri"/>
              </a:rPr>
              <a:t> </a:t>
            </a:r>
            <a:r>
              <a:rPr sz="1100" spc="-45" dirty="0">
                <a:solidFill>
                  <a:srgbClr val="1D1955"/>
                </a:solidFill>
                <a:latin typeface="Calibri"/>
                <a:cs typeface="Calibri"/>
              </a:rPr>
              <a:t>L’ACCÈS</a:t>
            </a:r>
            <a:r>
              <a:rPr sz="1100" spc="20" dirty="0">
                <a:solidFill>
                  <a:srgbClr val="1D1955"/>
                </a:solidFill>
                <a:latin typeface="Calibri"/>
                <a:cs typeface="Calibri"/>
              </a:rPr>
              <a:t> </a:t>
            </a:r>
            <a:r>
              <a:rPr sz="1100" spc="-105" dirty="0">
                <a:solidFill>
                  <a:srgbClr val="1D1955"/>
                </a:solidFill>
                <a:latin typeface="Calibri"/>
                <a:cs typeface="Calibri"/>
              </a:rPr>
              <a:t>AUX</a:t>
            </a:r>
            <a:r>
              <a:rPr sz="1100" spc="25" dirty="0">
                <a:solidFill>
                  <a:srgbClr val="1D1955"/>
                </a:solidFill>
                <a:latin typeface="Calibri"/>
                <a:cs typeface="Calibri"/>
              </a:rPr>
              <a:t> </a:t>
            </a:r>
            <a:r>
              <a:rPr sz="1100" spc="-70" dirty="0">
                <a:solidFill>
                  <a:srgbClr val="1D1955"/>
                </a:solidFill>
                <a:latin typeface="Calibri"/>
                <a:cs typeface="Calibri"/>
              </a:rPr>
              <a:t>SOINS</a:t>
            </a:r>
            <a:endParaRPr sz="1100">
              <a:latin typeface="Calibri"/>
              <a:cs typeface="Calibri"/>
            </a:endParaRPr>
          </a:p>
        </p:txBody>
      </p:sp>
      <p:sp>
        <p:nvSpPr>
          <p:cNvPr id="3" name="object 3"/>
          <p:cNvSpPr/>
          <p:nvPr/>
        </p:nvSpPr>
        <p:spPr>
          <a:xfrm>
            <a:off x="0" y="0"/>
            <a:ext cx="15120619" cy="2436495"/>
          </a:xfrm>
          <a:custGeom>
            <a:avLst/>
            <a:gdLst/>
            <a:ahLst/>
            <a:cxnLst/>
            <a:rect l="l" t="t" r="r" b="b"/>
            <a:pathLst>
              <a:path w="15120619" h="2436495">
                <a:moveTo>
                  <a:pt x="15120010" y="0"/>
                </a:moveTo>
                <a:lnTo>
                  <a:pt x="0" y="0"/>
                </a:lnTo>
                <a:lnTo>
                  <a:pt x="0" y="2435999"/>
                </a:lnTo>
                <a:lnTo>
                  <a:pt x="15120010" y="2435999"/>
                </a:lnTo>
                <a:lnTo>
                  <a:pt x="15120010" y="0"/>
                </a:lnTo>
                <a:close/>
              </a:path>
            </a:pathLst>
          </a:custGeom>
          <a:solidFill>
            <a:srgbClr val="1D1955"/>
          </a:solidFill>
        </p:spPr>
        <p:txBody>
          <a:bodyPr wrap="square" lIns="0" tIns="0" rIns="0" bIns="0" rtlCol="0"/>
          <a:lstStyle/>
          <a:p>
            <a:endParaRPr/>
          </a:p>
        </p:txBody>
      </p:sp>
      <p:sp>
        <p:nvSpPr>
          <p:cNvPr id="4" name="object 4"/>
          <p:cNvSpPr txBox="1">
            <a:spLocks noGrp="1"/>
          </p:cNvSpPr>
          <p:nvPr>
            <p:ph type="title"/>
          </p:nvPr>
        </p:nvSpPr>
        <p:spPr>
          <a:xfrm>
            <a:off x="4577877" y="508526"/>
            <a:ext cx="5964555" cy="1427480"/>
          </a:xfrm>
          <a:prstGeom prst="rect">
            <a:avLst/>
          </a:prstGeom>
        </p:spPr>
        <p:txBody>
          <a:bodyPr vert="horz" wrap="square" lIns="0" tIns="12700" rIns="0" bIns="0" rtlCol="0">
            <a:spAutoFit/>
          </a:bodyPr>
          <a:lstStyle/>
          <a:p>
            <a:pPr marL="12700" algn="ctr">
              <a:lnSpc>
                <a:spcPct val="100000"/>
              </a:lnSpc>
              <a:spcBef>
                <a:spcPts val="100"/>
              </a:spcBef>
            </a:pPr>
            <a:r>
              <a:rPr sz="9200" dirty="0">
                <a:latin typeface="Anton" pitchFamily="2" charset="77"/>
              </a:rPr>
              <a:t>SOMMAIRE</a:t>
            </a:r>
          </a:p>
        </p:txBody>
      </p:sp>
      <p:sp>
        <p:nvSpPr>
          <p:cNvPr id="5" name="object 5"/>
          <p:cNvSpPr txBox="1"/>
          <p:nvPr/>
        </p:nvSpPr>
        <p:spPr>
          <a:xfrm>
            <a:off x="4782444" y="3975100"/>
            <a:ext cx="5560812" cy="3429144"/>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CONTEXTE</a:t>
            </a:r>
          </a:p>
          <a:p>
            <a:pPr marL="2592070">
              <a:lnSpc>
                <a:spcPct val="100000"/>
              </a:lnSpc>
              <a:spcBef>
                <a:spcPts val="1639"/>
              </a:spcBef>
            </a:pPr>
            <a:r>
              <a:rPr lang="fr-F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p. 3</a:t>
            </a:r>
            <a:endParaRPr lang="fr-FR" sz="15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spcBef>
                <a:spcPts val="1400"/>
              </a:spcBef>
            </a:pPr>
            <a:r>
              <a:rPr lang="fr-FR"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OBJECTIFS ET METHODOLOGIE</a:t>
            </a:r>
            <a:r>
              <a:rP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sz="18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marL="2592070">
              <a:lnSpc>
                <a:spcPct val="100000"/>
              </a:lnSpc>
              <a:spcBef>
                <a:spcPts val="1639"/>
              </a:spcBef>
            </a:pPr>
            <a:r>
              <a:rP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p. </a:t>
            </a:r>
            <a:r>
              <a:rPr lang="fr-F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4-5</a:t>
            </a:r>
            <a:endParaRPr sz="170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1600"/>
              </a:spcBef>
            </a:pPr>
            <a:r>
              <a:rPr lang="fr-FR"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RESULTATS PRINCIPAUX</a:t>
            </a:r>
            <a:endParaRPr sz="18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marL="2592070">
              <a:lnSpc>
                <a:spcPct val="100000"/>
              </a:lnSpc>
              <a:spcBef>
                <a:spcPts val="1639"/>
              </a:spcBef>
            </a:pPr>
            <a:r>
              <a:rP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p. </a:t>
            </a:r>
            <a:r>
              <a:rPr lang="fr-F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6</a:t>
            </a:r>
            <a:endParaRPr sz="15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lnSpc>
                <a:spcPct val="100000"/>
              </a:lnSpc>
              <a:spcBef>
                <a:spcPts val="1400"/>
              </a:spcBef>
            </a:pP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CONCLUSION ET PISTES DE RECHERCHE</a:t>
            </a:r>
            <a:endParaRPr lang="fr-FR" sz="18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marL="2592070">
              <a:lnSpc>
                <a:spcPct val="100000"/>
              </a:lnSpc>
              <a:spcBef>
                <a:spcPts val="1639"/>
              </a:spcBef>
            </a:pPr>
            <a:r>
              <a:rP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p. </a:t>
            </a:r>
            <a:r>
              <a:rPr lang="fr-FR" sz="1500" b="1" dirty="0">
                <a:solidFill>
                  <a:srgbClr val="1D1955"/>
                </a:solidFill>
                <a:latin typeface="Open Sans Semibold" panose="020B0606030504020204" pitchFamily="34" charset="0"/>
                <a:ea typeface="Open Sans Semibold" panose="020B0606030504020204" pitchFamily="34" charset="0"/>
                <a:cs typeface="Open Sans Semibold" panose="020B0606030504020204" pitchFamily="34" charset="0"/>
              </a:rPr>
              <a:t>8</a:t>
            </a:r>
            <a:endParaRPr sz="15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6" name="object 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7" name="object 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20</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84C56BE4-6020-4609-869E-479CFF95EA1C}"/>
              </a:ext>
            </a:extLst>
          </p:cNvPr>
          <p:cNvSpPr txBox="1"/>
          <p:nvPr/>
        </p:nvSpPr>
        <p:spPr>
          <a:xfrm>
            <a:off x="879386" y="3869515"/>
            <a:ext cx="3290806" cy="3693319"/>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Le jour que j'étais à l’hôpital accompagner ma nièce, quand je suis rentré, la dame m’a dit « tu sais parler le français ? » J'ai dit non. Et la dame, la façon qu’elle parle avec moi</a:t>
            </a:r>
            <a:r>
              <a:rPr lang="fr-FR" b="1" i="1" dirty="0">
                <a:latin typeface="Open Sans" pitchFamily="2" charset="0"/>
                <a:ea typeface="Open Sans" pitchFamily="2" charset="0"/>
                <a:cs typeface="Open Sans" pitchFamily="2" charset="0"/>
              </a:rPr>
              <a:t>, c'est comme si je l’avais insultée, ou c'est comme si j’avais un problème avec elle, elle m’a engueulé, </a:t>
            </a:r>
            <a:r>
              <a:rPr lang="fr-FR" i="1" dirty="0">
                <a:latin typeface="Open Sans" pitchFamily="2" charset="0"/>
                <a:ea typeface="Open Sans" pitchFamily="2" charset="0"/>
                <a:cs typeface="Open Sans" pitchFamily="2" charset="0"/>
              </a:rPr>
              <a:t>le médecin était juste comme ça, à la regarder (homme, traduit du </a:t>
            </a:r>
            <a:r>
              <a:rPr lang="fr-FR" i="1" dirty="0" err="1">
                <a:latin typeface="Open Sans" pitchFamily="2" charset="0"/>
                <a:ea typeface="Open Sans" pitchFamily="2" charset="0"/>
                <a:cs typeface="Open Sans" pitchFamily="2" charset="0"/>
              </a:rPr>
              <a:t>shimaoré</a:t>
            </a:r>
            <a:r>
              <a:rPr lang="fr-FR" i="1" dirty="0">
                <a:latin typeface="Open Sans" pitchFamily="2" charset="0"/>
                <a:ea typeface="Open Sans" pitchFamily="2" charset="0"/>
                <a:cs typeface="Open Sans" pitchFamily="2" charset="0"/>
              </a:rPr>
              <a:t>). </a:t>
            </a:r>
          </a:p>
        </p:txBody>
      </p:sp>
      <p:sp>
        <p:nvSpPr>
          <p:cNvPr id="9" name="ZoneTexte 8">
            <a:extLst>
              <a:ext uri="{FF2B5EF4-FFF2-40B4-BE49-F238E27FC236}">
                <a16:creationId xmlns:a16="http://schemas.microsoft.com/office/drawing/2014/main" id="{2C356002-EF3B-410A-97AA-D27CECA0C997}"/>
              </a:ext>
            </a:extLst>
          </p:cNvPr>
          <p:cNvSpPr txBox="1"/>
          <p:nvPr/>
        </p:nvSpPr>
        <p:spPr>
          <a:xfrm>
            <a:off x="4794808" y="3722816"/>
            <a:ext cx="4724400" cy="5632311"/>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Ce ne sont pas les docteurs qu'ils nous disent des mots méchants, ce sont les infirmiers. </a:t>
            </a:r>
            <a:r>
              <a:rPr lang="fr-FR" b="1" i="1" dirty="0">
                <a:latin typeface="Open Sans" pitchFamily="2" charset="0"/>
                <a:ea typeface="Open Sans" pitchFamily="2" charset="0"/>
                <a:cs typeface="Open Sans" pitchFamily="2" charset="0"/>
              </a:rPr>
              <a:t>Au lieu de nous expliquer les choses, ils nous parlent mal.</a:t>
            </a:r>
            <a:r>
              <a:rPr lang="fr-FR" i="1" dirty="0">
                <a:latin typeface="Open Sans" pitchFamily="2" charset="0"/>
                <a:ea typeface="Open Sans" pitchFamily="2" charset="0"/>
                <a:cs typeface="Open Sans" pitchFamily="2" charset="0"/>
              </a:rPr>
              <a:t> Par exemple moi qui ne parle pas le français mais je peux me débrouiller. </a:t>
            </a:r>
            <a:r>
              <a:rPr lang="fr-FR" b="1" i="1" dirty="0">
                <a:latin typeface="Open Sans" pitchFamily="2" charset="0"/>
                <a:ea typeface="Open Sans" pitchFamily="2" charset="0"/>
                <a:cs typeface="Open Sans" pitchFamily="2" charset="0"/>
              </a:rPr>
              <a:t>Je viens te dire que j’ai mal au ventre et toi tu vas dire au docteur que j'ai mal à la tête. </a:t>
            </a:r>
            <a:r>
              <a:rPr lang="fr-FR" i="1" dirty="0">
                <a:latin typeface="Open Sans" pitchFamily="2" charset="0"/>
                <a:ea typeface="Open Sans" pitchFamily="2" charset="0"/>
                <a:cs typeface="Open Sans" pitchFamily="2" charset="0"/>
              </a:rPr>
              <a:t>Quand j'ai entendu cette erreur j'ai dit au docteur que je vous n’ai pas dit comme ça. Alors là, commence les problèmes. </a:t>
            </a:r>
            <a:r>
              <a:rPr lang="fr-FR" b="1" i="1" dirty="0">
                <a:latin typeface="Open Sans" pitchFamily="2" charset="0"/>
                <a:ea typeface="Open Sans" pitchFamily="2" charset="0"/>
                <a:cs typeface="Open Sans" pitchFamily="2" charset="0"/>
              </a:rPr>
              <a:t>[…] il commence déjà à rigoler lorsque je leur dis que je ne sais pas parler le français.</a:t>
            </a:r>
          </a:p>
          <a:p>
            <a:endParaRPr lang="fr-FR" b="1" i="1" dirty="0">
              <a:latin typeface="Open Sans" pitchFamily="2" charset="0"/>
              <a:ea typeface="Open Sans" pitchFamily="2" charset="0"/>
              <a:cs typeface="Open Sans" pitchFamily="2" charset="0"/>
            </a:endParaRPr>
          </a:p>
          <a:p>
            <a:r>
              <a:rPr lang="fr-FR" i="1" dirty="0">
                <a:latin typeface="Open Sans" pitchFamily="2" charset="0"/>
                <a:ea typeface="Open Sans" pitchFamily="2" charset="0"/>
                <a:cs typeface="Open Sans" pitchFamily="2" charset="0"/>
              </a:rPr>
              <a:t>La manière dont je m'exprime en français, l'homme va se moquer de moi. </a:t>
            </a:r>
            <a:r>
              <a:rPr lang="fr-FR" b="1" i="1" dirty="0">
                <a:latin typeface="Open Sans" pitchFamily="2" charset="0"/>
                <a:ea typeface="Open Sans" pitchFamily="2" charset="0"/>
                <a:cs typeface="Open Sans" pitchFamily="2" charset="0"/>
              </a:rPr>
              <a:t>J'aurais honte alors pour cela je dis </a:t>
            </a:r>
            <a:r>
              <a:rPr lang="fr-FR" i="1" dirty="0">
                <a:latin typeface="Open Sans" pitchFamily="2" charset="0"/>
                <a:ea typeface="Open Sans" pitchFamily="2" charset="0"/>
                <a:cs typeface="Open Sans" pitchFamily="2" charset="0"/>
              </a:rPr>
              <a:t>que je ne sais pas parler le français pour écouter la façon dont je pourrais le dire. On est confronté à ce genre de chose à l'hôpital (femme, traduit du </a:t>
            </a:r>
            <a:r>
              <a:rPr lang="fr-FR" i="1" dirty="0" err="1">
                <a:latin typeface="Open Sans" pitchFamily="2" charset="0"/>
                <a:ea typeface="Open Sans" pitchFamily="2" charset="0"/>
                <a:cs typeface="Open Sans" pitchFamily="2" charset="0"/>
              </a:rPr>
              <a:t>shimaoré</a:t>
            </a:r>
            <a:r>
              <a:rPr lang="fr-FR" i="1" dirty="0">
                <a:latin typeface="Open Sans" pitchFamily="2" charset="0"/>
                <a:ea typeface="Open Sans" pitchFamily="2" charset="0"/>
                <a:cs typeface="Open Sans" pitchFamily="2" charset="0"/>
              </a:rPr>
              <a:t>).</a:t>
            </a:r>
          </a:p>
        </p:txBody>
      </p:sp>
      <p:sp>
        <p:nvSpPr>
          <p:cNvPr id="11" name="ZoneTexte 10">
            <a:extLst>
              <a:ext uri="{FF2B5EF4-FFF2-40B4-BE49-F238E27FC236}">
                <a16:creationId xmlns:a16="http://schemas.microsoft.com/office/drawing/2014/main" id="{579978CC-3064-4859-A72B-BBB22A35F8FC}"/>
              </a:ext>
            </a:extLst>
          </p:cNvPr>
          <p:cNvSpPr txBox="1"/>
          <p:nvPr/>
        </p:nvSpPr>
        <p:spPr>
          <a:xfrm>
            <a:off x="10204198" y="3742142"/>
            <a:ext cx="3962400" cy="3634265"/>
          </a:xfrm>
          <a:prstGeom prst="rect">
            <a:avLst/>
          </a:prstGeom>
          <a:noFill/>
        </p:spPr>
        <p:txBody>
          <a:bodyPr wrap="square">
            <a:spAutoFit/>
          </a:bodyPr>
          <a:lstStyle/>
          <a:p>
            <a:pPr algn="just">
              <a:lnSpc>
                <a:spcPct val="107000"/>
              </a:lnSpc>
            </a:pPr>
            <a:r>
              <a:rPr lang="fr-FR" sz="1800" b="1" i="1" dirty="0">
                <a:effectLst/>
                <a:latin typeface="Open Sans" pitchFamily="2" charset="0"/>
                <a:ea typeface="Open Sans" pitchFamily="2" charset="0"/>
                <a:cs typeface="Open Sans" pitchFamily="2" charset="0"/>
              </a:rPr>
              <a:t>On essaye d’apprendre un certain nombre de mots de vocabulaire précis pour quand même communiquer</a:t>
            </a:r>
            <a:r>
              <a:rPr lang="fr-FR" sz="1800" i="1" dirty="0">
                <a:effectLst/>
                <a:latin typeface="Open Sans" pitchFamily="2" charset="0"/>
                <a:ea typeface="Open Sans" pitchFamily="2" charset="0"/>
                <a:cs typeface="Open Sans" pitchFamily="2" charset="0"/>
              </a:rPr>
              <a:t> mais effectivement on a besoin d’elles, vraiment comme traductrices. Donc, soit on essaye d’apprendre, soit effectivement on communique avec les gestes… Par rapport à la langue</a:t>
            </a:r>
            <a:r>
              <a:rPr lang="fr-FR" sz="1800" b="1" i="1" dirty="0">
                <a:effectLst/>
                <a:latin typeface="Open Sans" pitchFamily="2" charset="0"/>
                <a:ea typeface="Open Sans" pitchFamily="2" charset="0"/>
                <a:cs typeface="Open Sans" pitchFamily="2" charset="0"/>
              </a:rPr>
              <a:t>, il faut donner de notre personne et faut apprendre un peu quoi. Forcément </a:t>
            </a:r>
            <a:r>
              <a:rPr lang="fr-FR" sz="1800" i="1" dirty="0">
                <a:effectLst/>
                <a:latin typeface="Open Sans" pitchFamily="2" charset="0"/>
                <a:ea typeface="Open Sans" pitchFamily="2" charset="0"/>
                <a:cs typeface="Open Sans" pitchFamily="2" charset="0"/>
              </a:rPr>
              <a:t>(sage-femme).</a:t>
            </a:r>
          </a:p>
        </p:txBody>
      </p:sp>
      <p:sp>
        <p:nvSpPr>
          <p:cNvPr id="12" name="ZoneTexte 11">
            <a:extLst>
              <a:ext uri="{FF2B5EF4-FFF2-40B4-BE49-F238E27FC236}">
                <a16:creationId xmlns:a16="http://schemas.microsoft.com/office/drawing/2014/main" id="{E6020B09-A9ED-48D2-8AE9-0A34B5B0DB1E}"/>
              </a:ext>
            </a:extLst>
          </p:cNvPr>
          <p:cNvSpPr txBox="1"/>
          <p:nvPr/>
        </p:nvSpPr>
        <p:spPr>
          <a:xfrm>
            <a:off x="5276850" y="1344318"/>
            <a:ext cx="5257800" cy="646331"/>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DIFFICULTÉS LIEÉS À LA COMMUNICATION ET L’ACCÈS À L’INFORMATION</a:t>
            </a:r>
            <a:endParaRPr lang="fr-FR" dirty="0">
              <a:solidFill>
                <a:srgbClr val="E9521E"/>
              </a:solidFill>
            </a:endParaRPr>
          </a:p>
        </p:txBody>
      </p:sp>
      <p:sp>
        <p:nvSpPr>
          <p:cNvPr id="13" name="ZoneTexte 12">
            <a:extLst>
              <a:ext uri="{FF2B5EF4-FFF2-40B4-BE49-F238E27FC236}">
                <a16:creationId xmlns:a16="http://schemas.microsoft.com/office/drawing/2014/main" id="{D6E1E3F0-28B1-4D38-89EA-5183329E1EE9}"/>
              </a:ext>
            </a:extLst>
          </p:cNvPr>
          <p:cNvSpPr txBox="1"/>
          <p:nvPr/>
        </p:nvSpPr>
        <p:spPr>
          <a:xfrm>
            <a:off x="4075728" y="2519974"/>
            <a:ext cx="7561384" cy="646331"/>
          </a:xfrm>
          <a:prstGeom prst="rect">
            <a:avLst/>
          </a:prstGeom>
          <a:noFill/>
        </p:spPr>
        <p:txBody>
          <a:bodyPr wrap="square">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RECOURS AUX SOINS CONDITIONNÉ PAR LA MAÎTRISE DE LA LANGUE FRANÇAISE</a:t>
            </a:r>
          </a:p>
        </p:txBody>
      </p:sp>
    </p:spTree>
    <p:extLst>
      <p:ext uri="{BB962C8B-B14F-4D97-AF65-F5344CB8AC3E}">
        <p14:creationId xmlns:p14="http://schemas.microsoft.com/office/powerpoint/2010/main" val="289434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38975" y="1552862"/>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RÉSULTATS PRINCIPAUX</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21</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e 11">
            <a:extLst>
              <a:ext uri="{FF2B5EF4-FFF2-40B4-BE49-F238E27FC236}">
                <a16:creationId xmlns:a16="http://schemas.microsoft.com/office/drawing/2014/main" id="{0650C65B-86E5-402F-B383-BCF17A45888A}"/>
              </a:ext>
            </a:extLst>
          </p:cNvPr>
          <p:cNvGrpSpPr/>
          <p:nvPr/>
        </p:nvGrpSpPr>
        <p:grpSpPr>
          <a:xfrm>
            <a:off x="5553116" y="2684754"/>
            <a:ext cx="4052253" cy="587651"/>
            <a:chOff x="5553116" y="2684754"/>
            <a:chExt cx="4052253" cy="587651"/>
          </a:xfrm>
        </p:grpSpPr>
        <p:sp>
          <p:nvSpPr>
            <p:cNvPr id="15" name="object 4">
              <a:extLst>
                <a:ext uri="{FF2B5EF4-FFF2-40B4-BE49-F238E27FC236}">
                  <a16:creationId xmlns:a16="http://schemas.microsoft.com/office/drawing/2014/main" id="{1981A1AA-D46F-4DA1-BFE6-A9908D147396}"/>
                </a:ext>
              </a:extLst>
            </p:cNvPr>
            <p:cNvSpPr/>
            <p:nvPr/>
          </p:nvSpPr>
          <p:spPr>
            <a:xfrm>
              <a:off x="5577116" y="2684754"/>
              <a:ext cx="3968750" cy="484505"/>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a:p>
          </p:txBody>
        </p:sp>
        <p:sp>
          <p:nvSpPr>
            <p:cNvPr id="18" name="ZoneTexte 17">
              <a:extLst>
                <a:ext uri="{FF2B5EF4-FFF2-40B4-BE49-F238E27FC236}">
                  <a16:creationId xmlns:a16="http://schemas.microsoft.com/office/drawing/2014/main" id="{0711970D-42C6-425A-B229-A05E82771A3C}"/>
                </a:ext>
              </a:extLst>
            </p:cNvPr>
            <p:cNvSpPr txBox="1"/>
            <p:nvPr/>
          </p:nvSpPr>
          <p:spPr>
            <a:xfrm>
              <a:off x="5553116" y="2687630"/>
              <a:ext cx="4052253" cy="584775"/>
            </a:xfrm>
            <a:prstGeom prst="rect">
              <a:avLst/>
            </a:prstGeom>
            <a:noFill/>
          </p:spPr>
          <p:txBody>
            <a:bodyPr wrap="square">
              <a:spAutoFit/>
            </a:bodyPr>
            <a:lstStyle/>
            <a:p>
              <a:pPr algn="ctr"/>
              <a:r>
                <a:rPr lang="fr-FR" sz="3200" dirty="0">
                  <a:solidFill>
                    <a:schemeClr val="bg1"/>
                  </a:solidFill>
                  <a:latin typeface="Anton" pitchFamily="2" charset="77"/>
                </a:rPr>
                <a:t>LES OBSTACLES</a:t>
              </a:r>
              <a:endParaRPr lang="fr-FR" sz="3200" dirty="0">
                <a:solidFill>
                  <a:schemeClr val="bg1"/>
                </a:solidFill>
              </a:endParaRPr>
            </a:p>
          </p:txBody>
        </p:sp>
      </p:grpSp>
      <p:grpSp>
        <p:nvGrpSpPr>
          <p:cNvPr id="24" name="Groupe 23">
            <a:extLst>
              <a:ext uri="{FF2B5EF4-FFF2-40B4-BE49-F238E27FC236}">
                <a16:creationId xmlns:a16="http://schemas.microsoft.com/office/drawing/2014/main" id="{612DC85A-2498-4507-B99A-C5BD8B429A65}"/>
              </a:ext>
            </a:extLst>
          </p:cNvPr>
          <p:cNvGrpSpPr/>
          <p:nvPr/>
        </p:nvGrpSpPr>
        <p:grpSpPr>
          <a:xfrm>
            <a:off x="1361340" y="4219778"/>
            <a:ext cx="2772510" cy="3581401"/>
            <a:chOff x="1361340" y="4219779"/>
            <a:chExt cx="3733800" cy="3581400"/>
          </a:xfrm>
        </p:grpSpPr>
        <p:sp>
          <p:nvSpPr>
            <p:cNvPr id="13" name="Rectangle 12">
              <a:extLst>
                <a:ext uri="{FF2B5EF4-FFF2-40B4-BE49-F238E27FC236}">
                  <a16:creationId xmlns:a16="http://schemas.microsoft.com/office/drawing/2014/main" id="{AE759057-8240-4EEC-9FD0-93626F9BB3B8}"/>
                </a:ext>
              </a:extLst>
            </p:cNvPr>
            <p:cNvSpPr/>
            <p:nvPr/>
          </p:nvSpPr>
          <p:spPr>
            <a:xfrm>
              <a:off x="1361340" y="4219779"/>
              <a:ext cx="3733800" cy="3581400"/>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bject 4"/>
            <p:cNvSpPr txBox="1"/>
            <p:nvPr/>
          </p:nvSpPr>
          <p:spPr>
            <a:xfrm>
              <a:off x="1847849" y="5172576"/>
              <a:ext cx="2760781" cy="1736373"/>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À </a:t>
              </a:r>
              <a:r>
                <a:rPr lang="fr-FR" sz="16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L’INSUFISSANCE DE RESSOURCES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FINANCIÉRES MATÉRIELS ET HUMAINES</a:t>
              </a:r>
              <a:endParaRPr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object 4">
            <a:extLst>
              <a:ext uri="{FF2B5EF4-FFF2-40B4-BE49-F238E27FC236}">
                <a16:creationId xmlns:a16="http://schemas.microsoft.com/office/drawing/2014/main" id="{EB1E2F4E-A9FB-4BE0-8DE2-3541ADF8C3B4}"/>
              </a:ext>
            </a:extLst>
          </p:cNvPr>
          <p:cNvSpPr txBox="1"/>
          <p:nvPr/>
        </p:nvSpPr>
        <p:spPr>
          <a:xfrm>
            <a:off x="4894940" y="5399843"/>
            <a:ext cx="2173092" cy="257956"/>
          </a:xfrm>
          <a:prstGeom prst="rect">
            <a:avLst/>
          </a:prstGeom>
        </p:spPr>
        <p:txBody>
          <a:bodyPr vert="horz" wrap="square" lIns="0" tIns="12700" rIns="0" bIns="0" rtlCol="0">
            <a:spAutoFit/>
          </a:bodyPr>
          <a:lstStyle/>
          <a:p>
            <a:pPr marL="95250" marR="91440" indent="-635" algn="ctr">
              <a:lnSpc>
                <a:spcPct val="103600"/>
              </a:lnSpc>
              <a:spcBef>
                <a:spcPts val="40"/>
              </a:spcBef>
            </a:pP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28" name="Groupe 27">
            <a:extLst>
              <a:ext uri="{FF2B5EF4-FFF2-40B4-BE49-F238E27FC236}">
                <a16:creationId xmlns:a16="http://schemas.microsoft.com/office/drawing/2014/main" id="{C4ED1BAA-9C64-43F5-B81B-6689BD5E48C9}"/>
              </a:ext>
            </a:extLst>
          </p:cNvPr>
          <p:cNvGrpSpPr/>
          <p:nvPr/>
        </p:nvGrpSpPr>
        <p:grpSpPr>
          <a:xfrm>
            <a:off x="7628868" y="4237167"/>
            <a:ext cx="2772510" cy="3581401"/>
            <a:chOff x="1361340" y="4219779"/>
            <a:chExt cx="3733800" cy="3581400"/>
          </a:xfrm>
          <a:solidFill>
            <a:srgbClr val="1D1955"/>
          </a:solidFill>
        </p:grpSpPr>
        <p:sp>
          <p:nvSpPr>
            <p:cNvPr id="29" name="Rectangle 28">
              <a:extLst>
                <a:ext uri="{FF2B5EF4-FFF2-40B4-BE49-F238E27FC236}">
                  <a16:creationId xmlns:a16="http://schemas.microsoft.com/office/drawing/2014/main" id="{2F1A6FEE-A6EF-45FA-9C8D-A3ECA0A1BBAB}"/>
                </a:ext>
              </a:extLst>
            </p:cNvPr>
            <p:cNvSpPr/>
            <p:nvPr/>
          </p:nvSpPr>
          <p:spPr>
            <a:xfrm>
              <a:off x="1361340" y="4219779"/>
              <a:ext cx="3733800" cy="3581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bject 4">
              <a:extLst>
                <a:ext uri="{FF2B5EF4-FFF2-40B4-BE49-F238E27FC236}">
                  <a16:creationId xmlns:a16="http://schemas.microsoft.com/office/drawing/2014/main" id="{F68F2942-0ACB-418D-B62B-1EE0DD4BE9C5}"/>
                </a:ext>
              </a:extLst>
            </p:cNvPr>
            <p:cNvSpPr txBox="1"/>
            <p:nvPr/>
          </p:nvSpPr>
          <p:spPr>
            <a:xfrm>
              <a:off x="1835693" y="5355884"/>
              <a:ext cx="2760781" cy="1243930"/>
            </a:xfrm>
            <a:prstGeom prst="rect">
              <a:avLst/>
            </a:prstGeom>
            <a:grpFill/>
          </p:spPr>
          <p:txBody>
            <a:bodyPr vert="horz" wrap="square" lIns="0" tIns="12700" rIns="0" bIns="0" rtlCol="0">
              <a:spAutoFit/>
            </a:bodyPr>
            <a:lstStyle/>
            <a:p>
              <a:pPr algn="ctr">
                <a:lnSpc>
                  <a:spcPct val="100000"/>
                </a:lnSpc>
                <a:spcBef>
                  <a:spcPts val="100"/>
                </a:spcBef>
              </a:pPr>
              <a:r>
                <a:rPr lang="fr-FR"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LIEÉS À LA </a:t>
              </a:r>
              <a:r>
                <a:rPr lang="fr-FR" sz="16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COMMUNICATION ET L’ACCÈS À L’INFORMATION</a:t>
              </a:r>
            </a:p>
          </p:txBody>
        </p:sp>
      </p:grpSp>
      <p:grpSp>
        <p:nvGrpSpPr>
          <p:cNvPr id="31" name="Groupe 30">
            <a:extLst>
              <a:ext uri="{FF2B5EF4-FFF2-40B4-BE49-F238E27FC236}">
                <a16:creationId xmlns:a16="http://schemas.microsoft.com/office/drawing/2014/main" id="{E7D7979B-EE84-449C-B041-A19DCC4DB1C7}"/>
              </a:ext>
            </a:extLst>
          </p:cNvPr>
          <p:cNvGrpSpPr/>
          <p:nvPr/>
        </p:nvGrpSpPr>
        <p:grpSpPr>
          <a:xfrm>
            <a:off x="10762632" y="4237167"/>
            <a:ext cx="2772510" cy="3581401"/>
            <a:chOff x="1361340" y="4219779"/>
            <a:chExt cx="3733800" cy="3581400"/>
          </a:xfrm>
          <a:solidFill>
            <a:srgbClr val="E9521E"/>
          </a:solidFill>
        </p:grpSpPr>
        <p:sp>
          <p:nvSpPr>
            <p:cNvPr id="32" name="Rectangle 31">
              <a:extLst>
                <a:ext uri="{FF2B5EF4-FFF2-40B4-BE49-F238E27FC236}">
                  <a16:creationId xmlns:a16="http://schemas.microsoft.com/office/drawing/2014/main" id="{28221D0F-1863-4198-BCF8-E75A45629E40}"/>
                </a:ext>
              </a:extLst>
            </p:cNvPr>
            <p:cNvSpPr/>
            <p:nvPr/>
          </p:nvSpPr>
          <p:spPr>
            <a:xfrm>
              <a:off x="1361340" y="4219779"/>
              <a:ext cx="3733800" cy="3581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bject 4">
              <a:extLst>
                <a:ext uri="{FF2B5EF4-FFF2-40B4-BE49-F238E27FC236}">
                  <a16:creationId xmlns:a16="http://schemas.microsoft.com/office/drawing/2014/main" id="{FE3F3779-5568-4D96-900B-756A1859DCAC}"/>
                </a:ext>
              </a:extLst>
            </p:cNvPr>
            <p:cNvSpPr txBox="1"/>
            <p:nvPr/>
          </p:nvSpPr>
          <p:spPr>
            <a:xfrm>
              <a:off x="1847849" y="4908967"/>
              <a:ext cx="2760781" cy="2228814"/>
            </a:xfrm>
            <a:prstGeom prst="rect">
              <a:avLst/>
            </a:prstGeom>
            <a:grpFill/>
          </p:spPr>
          <p:txBody>
            <a:bodyPr vert="horz" wrap="square" lIns="0" tIns="12700" rIns="0" bIns="0" rtlCol="0">
              <a:spAutoFit/>
            </a:bodyPr>
            <a:lstStyle/>
            <a:p>
              <a:pPr algn="ctr">
                <a:lnSpc>
                  <a:spcPct val="100000"/>
                </a:lnSpc>
                <a:spcBef>
                  <a:spcPts val="100"/>
                </a:spcBef>
              </a:pPr>
              <a:r>
                <a:rPr lang="fr-FR"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AUX </a:t>
              </a: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INTERACTIONS SOCIALES </a:t>
              </a:r>
              <a:r>
                <a:rPr lang="fr-FR"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ENTRE LA POPULATION, LES AGENTS INSTITUTIONNELS ET LE PERSONNEL SOIGNANT</a:t>
              </a:r>
            </a:p>
          </p:txBody>
        </p:sp>
      </p:grpSp>
      <p:grpSp>
        <p:nvGrpSpPr>
          <p:cNvPr id="36" name="Groupe 35">
            <a:extLst>
              <a:ext uri="{FF2B5EF4-FFF2-40B4-BE49-F238E27FC236}">
                <a16:creationId xmlns:a16="http://schemas.microsoft.com/office/drawing/2014/main" id="{BF999B81-D1C3-4181-A642-A1E1F331B366}"/>
              </a:ext>
            </a:extLst>
          </p:cNvPr>
          <p:cNvGrpSpPr/>
          <p:nvPr/>
        </p:nvGrpSpPr>
        <p:grpSpPr>
          <a:xfrm>
            <a:off x="4495103" y="4250063"/>
            <a:ext cx="2772510" cy="3581401"/>
            <a:chOff x="1361340" y="4219779"/>
            <a:chExt cx="3733800" cy="3581400"/>
          </a:xfrm>
        </p:grpSpPr>
        <p:sp>
          <p:nvSpPr>
            <p:cNvPr id="37" name="Rectangle 36">
              <a:extLst>
                <a:ext uri="{FF2B5EF4-FFF2-40B4-BE49-F238E27FC236}">
                  <a16:creationId xmlns:a16="http://schemas.microsoft.com/office/drawing/2014/main" id="{F5C4F1CD-8FD7-42DA-8711-128988D5E343}"/>
                </a:ext>
              </a:extLst>
            </p:cNvPr>
            <p:cNvSpPr/>
            <p:nvPr/>
          </p:nvSpPr>
          <p:spPr>
            <a:xfrm>
              <a:off x="1361340" y="4219779"/>
              <a:ext cx="3733800" cy="3581400"/>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bject 4">
              <a:extLst>
                <a:ext uri="{FF2B5EF4-FFF2-40B4-BE49-F238E27FC236}">
                  <a16:creationId xmlns:a16="http://schemas.microsoft.com/office/drawing/2014/main" id="{43B76100-4EC5-41F4-9C50-73BA053AE742}"/>
                </a:ext>
              </a:extLst>
            </p:cNvPr>
            <p:cNvSpPr txBox="1"/>
            <p:nvPr/>
          </p:nvSpPr>
          <p:spPr>
            <a:xfrm>
              <a:off x="1847849" y="5077814"/>
              <a:ext cx="2760781" cy="1982593"/>
            </a:xfrm>
            <a:prstGeom prst="rect">
              <a:avLst/>
            </a:prstGeom>
          </p:spPr>
          <p:txBody>
            <a:bodyPr vert="horz" wrap="square" lIns="0" tIns="12700" rIns="0" bIns="0" rtlCol="0">
              <a:spAutoFit/>
            </a:bodyPr>
            <a:lstStyle/>
            <a:p>
              <a:pPr algn="ctr">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AUX </a:t>
              </a:r>
              <a:r>
                <a:rPr lang="fr-FR" sz="16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DEMARCHES ADMINISTRATIVES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EMPÊCHANT LA POPULATION D’EXCERCER LEURS DROITS EN SANTÉ</a:t>
              </a:r>
              <a:endParaRP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239804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22</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10">
            <a:extLst>
              <a:ext uri="{FF2B5EF4-FFF2-40B4-BE49-F238E27FC236}">
                <a16:creationId xmlns:a16="http://schemas.microsoft.com/office/drawing/2014/main" id="{F76BB134-1516-4103-8857-FBA0015EB49F}"/>
              </a:ext>
            </a:extLst>
          </p:cNvPr>
          <p:cNvSpPr txBox="1"/>
          <p:nvPr/>
        </p:nvSpPr>
        <p:spPr>
          <a:xfrm>
            <a:off x="1162050" y="2509024"/>
            <a:ext cx="12080658" cy="1200329"/>
          </a:xfrm>
          <a:prstGeom prst="rect">
            <a:avLst/>
          </a:prstGeom>
          <a:noFill/>
        </p:spPr>
        <p:txBody>
          <a:bodyPr wrap="square">
            <a:spAutoFit/>
          </a:bodyPr>
          <a:lstStyle/>
          <a:p>
            <a:r>
              <a:rPr lang="fr-FR" dirty="0">
                <a:latin typeface="Open Sans" pitchFamily="2" charset="0"/>
                <a:ea typeface="Open Sans" pitchFamily="2" charset="0"/>
                <a:cs typeface="Open Sans" pitchFamily="2" charset="0"/>
              </a:rPr>
              <a:t>La légitimité des personnes perçues comme d’origine comorienne pour accéder aux soins est souvent remise en question par d’autres </a:t>
            </a:r>
            <a:r>
              <a:rPr lang="fr-FR" dirty="0" err="1">
                <a:latin typeface="Open Sans" pitchFamily="2" charset="0"/>
                <a:ea typeface="Open Sans" pitchFamily="2" charset="0"/>
                <a:cs typeface="Open Sans" pitchFamily="2" charset="0"/>
              </a:rPr>
              <a:t>usager.ère.s</a:t>
            </a:r>
            <a:r>
              <a:rPr lang="fr-FR" dirty="0">
                <a:latin typeface="Open Sans" pitchFamily="2" charset="0"/>
                <a:ea typeface="Open Sans" pitchFamily="2" charset="0"/>
                <a:cs typeface="Open Sans" pitchFamily="2" charset="0"/>
              </a:rPr>
              <a:t> qui mettent en avant la situation d’irrégularité des premières. Pour certains la distinction qui oppose aujourd’hui les populations comorienne et mahoraise serait donc le résultat d’une sorte « d’oubli » de cette origine commune</a:t>
            </a:r>
          </a:p>
        </p:txBody>
      </p:sp>
      <p:sp>
        <p:nvSpPr>
          <p:cNvPr id="12" name="ZoneTexte 11">
            <a:extLst>
              <a:ext uri="{FF2B5EF4-FFF2-40B4-BE49-F238E27FC236}">
                <a16:creationId xmlns:a16="http://schemas.microsoft.com/office/drawing/2014/main" id="{8C2994B7-A735-46DB-A264-74C7ECB89EC9}"/>
              </a:ext>
            </a:extLst>
          </p:cNvPr>
          <p:cNvSpPr txBox="1"/>
          <p:nvPr/>
        </p:nvSpPr>
        <p:spPr>
          <a:xfrm>
            <a:off x="1162050" y="3993770"/>
            <a:ext cx="4103936" cy="2152449"/>
          </a:xfrm>
          <a:prstGeom prst="rect">
            <a:avLst/>
          </a:prstGeom>
          <a:noFill/>
        </p:spPr>
        <p:txBody>
          <a:bodyPr wrap="square">
            <a:spAutoFit/>
          </a:bodyPr>
          <a:lstStyle/>
          <a:p>
            <a:pPr algn="just">
              <a:lnSpc>
                <a:spcPct val="107000"/>
              </a:lnSpc>
            </a:pPr>
            <a:r>
              <a:rPr lang="fr-FR" sz="1800" i="1" dirty="0">
                <a:effectLst/>
                <a:latin typeface="Open Sans" pitchFamily="2" charset="0"/>
                <a:ea typeface="Open Sans" pitchFamily="2" charset="0"/>
                <a:cs typeface="Open Sans" pitchFamily="2" charset="0"/>
              </a:rPr>
              <a:t>On a des remarques de la part de mamans ou de papas qui nous disent </a:t>
            </a:r>
            <a:r>
              <a:rPr lang="fr-FR" sz="1800" b="1" i="1" dirty="0">
                <a:effectLst/>
                <a:latin typeface="Open Sans" pitchFamily="2" charset="0"/>
                <a:ea typeface="Open Sans" pitchFamily="2" charset="0"/>
                <a:cs typeface="Open Sans" pitchFamily="2" charset="0"/>
              </a:rPr>
              <a:t>« Oui mais elle, elle est comorienne, pourquoi elle passe avant moi ? Vous la prenez en charge avant moi alors que moi je paye mes impôts.</a:t>
            </a:r>
            <a:r>
              <a:rPr lang="fr-FR" sz="1800" i="1" dirty="0">
                <a:effectLst/>
                <a:latin typeface="Open Sans" pitchFamily="2" charset="0"/>
                <a:ea typeface="Open Sans" pitchFamily="2" charset="0"/>
                <a:cs typeface="Open Sans" pitchFamily="2" charset="0"/>
              </a:rPr>
              <a:t> (sage-femme). </a:t>
            </a:r>
          </a:p>
        </p:txBody>
      </p:sp>
      <p:sp>
        <p:nvSpPr>
          <p:cNvPr id="14" name="ZoneTexte 13">
            <a:extLst>
              <a:ext uri="{FF2B5EF4-FFF2-40B4-BE49-F238E27FC236}">
                <a16:creationId xmlns:a16="http://schemas.microsoft.com/office/drawing/2014/main" id="{61051B95-45FE-4AD9-A8CA-569B2573A560}"/>
              </a:ext>
            </a:extLst>
          </p:cNvPr>
          <p:cNvSpPr txBox="1"/>
          <p:nvPr/>
        </p:nvSpPr>
        <p:spPr>
          <a:xfrm>
            <a:off x="5535187" y="3993770"/>
            <a:ext cx="3446584" cy="3416320"/>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J’ai déjà vu un mahorais rentrés aux urgences alors qu’il n’avait rien à faire aux urgences. C’était une consultation simple classique, il aurait dû passer par la salle des consultations là. Et il m’a dit clairement </a:t>
            </a:r>
            <a:r>
              <a:rPr lang="fr-FR" b="1" i="1" dirty="0">
                <a:latin typeface="Open Sans" pitchFamily="2" charset="0"/>
                <a:ea typeface="Open Sans" pitchFamily="2" charset="0"/>
                <a:cs typeface="Open Sans" pitchFamily="2" charset="0"/>
              </a:rPr>
              <a:t>« nan mais je ne vais pas aller attendre sur le banc avec les comoriens » </a:t>
            </a:r>
            <a:r>
              <a:rPr lang="fr-FR" i="1" dirty="0">
                <a:latin typeface="Open Sans" pitchFamily="2" charset="0"/>
                <a:ea typeface="Open Sans" pitchFamily="2" charset="0"/>
                <a:cs typeface="Open Sans" pitchFamily="2" charset="0"/>
              </a:rPr>
              <a:t>[…] les patients, ils sont très méchants entre eux (infirmière).</a:t>
            </a:r>
          </a:p>
        </p:txBody>
      </p:sp>
      <p:sp>
        <p:nvSpPr>
          <p:cNvPr id="13" name="ZoneTexte 12">
            <a:extLst>
              <a:ext uri="{FF2B5EF4-FFF2-40B4-BE49-F238E27FC236}">
                <a16:creationId xmlns:a16="http://schemas.microsoft.com/office/drawing/2014/main" id="{E43688C1-6E02-49F5-BAC2-41A4FBD2FDCE}"/>
              </a:ext>
            </a:extLst>
          </p:cNvPr>
          <p:cNvSpPr txBox="1"/>
          <p:nvPr/>
        </p:nvSpPr>
        <p:spPr>
          <a:xfrm>
            <a:off x="9520174" y="3993770"/>
            <a:ext cx="4084611" cy="5355312"/>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Il faut quand même que les Mahorais essayent de comprendre </a:t>
            </a:r>
            <a:r>
              <a:rPr lang="fr-FR" b="1" i="1" dirty="0">
                <a:latin typeface="Open Sans" pitchFamily="2" charset="0"/>
                <a:ea typeface="Open Sans" pitchFamily="2" charset="0"/>
                <a:cs typeface="Open Sans" pitchFamily="2" charset="0"/>
              </a:rPr>
              <a:t>qu’on venait du même endroit. </a:t>
            </a:r>
            <a:r>
              <a:rPr lang="fr-FR" i="1" dirty="0">
                <a:latin typeface="Open Sans" pitchFamily="2" charset="0"/>
                <a:ea typeface="Open Sans" pitchFamily="2" charset="0"/>
                <a:cs typeface="Open Sans" pitchFamily="2" charset="0"/>
              </a:rPr>
              <a:t>On venait de l’Afrique, on nous a exporté comme des, des marchandises, on est venu là. Je ne vois pas pourquoi aujourd’hui on va dire que bon, toi tu n’es pas ma famille mais c’est l’autre qui est de ma famille. Je veux dire que </a:t>
            </a:r>
            <a:r>
              <a:rPr lang="fr-FR" b="1" i="1" dirty="0">
                <a:latin typeface="Open Sans" pitchFamily="2" charset="0"/>
                <a:ea typeface="Open Sans" pitchFamily="2" charset="0"/>
                <a:cs typeface="Open Sans" pitchFamily="2" charset="0"/>
              </a:rPr>
              <a:t>Mayotte a oublié beaucoup de choses. </a:t>
            </a:r>
            <a:r>
              <a:rPr lang="fr-FR" i="1" dirty="0">
                <a:latin typeface="Open Sans" pitchFamily="2" charset="0"/>
                <a:ea typeface="Open Sans" pitchFamily="2" charset="0"/>
                <a:cs typeface="Open Sans" pitchFamily="2" charset="0"/>
              </a:rPr>
              <a:t>Si Mayotte essaye de penser ce qui s’est passé auparavant. En 1968, ils étaient expulsés de Madagascar, les Mahorais, les Comoriens, les Anjouanais, ils sont tous. Ça veut dire quoi, ça ? </a:t>
            </a:r>
            <a:r>
              <a:rPr lang="fr-FR" b="1" i="1" dirty="0">
                <a:latin typeface="Open Sans" pitchFamily="2" charset="0"/>
                <a:ea typeface="Open Sans" pitchFamily="2" charset="0"/>
                <a:cs typeface="Open Sans" pitchFamily="2" charset="0"/>
              </a:rPr>
              <a:t>Pourquoi aujourd’hui on dit que Mayotte n’est pas frère des trois îles ? Ce n’est pas vrai </a:t>
            </a:r>
            <a:r>
              <a:rPr lang="fr-FR" i="1" dirty="0">
                <a:latin typeface="Open Sans" pitchFamily="2" charset="0"/>
                <a:ea typeface="Open Sans" pitchFamily="2" charset="0"/>
                <a:cs typeface="Open Sans" pitchFamily="2" charset="0"/>
              </a:rPr>
              <a:t>(homme).</a:t>
            </a:r>
          </a:p>
        </p:txBody>
      </p:sp>
      <p:sp>
        <p:nvSpPr>
          <p:cNvPr id="15" name="ZoneTexte 14">
            <a:extLst>
              <a:ext uri="{FF2B5EF4-FFF2-40B4-BE49-F238E27FC236}">
                <a16:creationId xmlns:a16="http://schemas.microsoft.com/office/drawing/2014/main" id="{4F36EADC-142B-4998-A651-0167926A7F2B}"/>
              </a:ext>
            </a:extLst>
          </p:cNvPr>
          <p:cNvSpPr txBox="1"/>
          <p:nvPr/>
        </p:nvSpPr>
        <p:spPr>
          <a:xfrm>
            <a:off x="3997843" y="1316383"/>
            <a:ext cx="7162800" cy="923330"/>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AUX INTERACTIONS SOCIALES ENTRE LA POPULATION, LES AGENTS INSTITUTIONNELS ET LE PERSONNEL SOIGNANT</a:t>
            </a:r>
          </a:p>
        </p:txBody>
      </p:sp>
    </p:spTree>
    <p:extLst>
      <p:ext uri="{BB962C8B-B14F-4D97-AF65-F5344CB8AC3E}">
        <p14:creationId xmlns:p14="http://schemas.microsoft.com/office/powerpoint/2010/main" val="252204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5"/>
            <a:ext cx="94658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23</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10">
            <a:extLst>
              <a:ext uri="{FF2B5EF4-FFF2-40B4-BE49-F238E27FC236}">
                <a16:creationId xmlns:a16="http://schemas.microsoft.com/office/drawing/2014/main" id="{F76BB134-1516-4103-8857-FBA0015EB49F}"/>
              </a:ext>
            </a:extLst>
          </p:cNvPr>
          <p:cNvSpPr txBox="1"/>
          <p:nvPr/>
        </p:nvSpPr>
        <p:spPr>
          <a:xfrm>
            <a:off x="1494106" y="2664728"/>
            <a:ext cx="11881284" cy="646331"/>
          </a:xfrm>
          <a:prstGeom prst="rect">
            <a:avLst/>
          </a:prstGeom>
          <a:noFill/>
        </p:spPr>
        <p:txBody>
          <a:bodyPr wrap="square">
            <a:spAutoFit/>
          </a:bodyPr>
          <a:lstStyle/>
          <a:p>
            <a:r>
              <a:rPr lang="fr-FR" dirty="0">
                <a:latin typeface="Open Sans" pitchFamily="2" charset="0"/>
                <a:ea typeface="Open Sans" pitchFamily="2" charset="0"/>
                <a:cs typeface="Open Sans" pitchFamily="2" charset="0"/>
              </a:rPr>
              <a:t>Les interactions entre les </a:t>
            </a:r>
            <a:r>
              <a:rPr lang="fr-FR" dirty="0" err="1">
                <a:latin typeface="Open Sans" pitchFamily="2" charset="0"/>
                <a:ea typeface="Open Sans" pitchFamily="2" charset="0"/>
                <a:cs typeface="Open Sans" pitchFamily="2" charset="0"/>
              </a:rPr>
              <a:t>usager.ère.s</a:t>
            </a:r>
            <a:r>
              <a:rPr lang="fr-FR" dirty="0">
                <a:latin typeface="Open Sans" pitchFamily="2" charset="0"/>
                <a:ea typeface="Open Sans" pitchFamily="2" charset="0"/>
                <a:cs typeface="Open Sans" pitchFamily="2" charset="0"/>
              </a:rPr>
              <a:t> et les agents des services publics ou le personnel de soins sont également marquées par des tensions provoquées par un traitement inégal ou vécu comme agressif. </a:t>
            </a:r>
          </a:p>
        </p:txBody>
      </p:sp>
      <p:sp>
        <p:nvSpPr>
          <p:cNvPr id="18" name="ZoneTexte 17">
            <a:extLst>
              <a:ext uri="{FF2B5EF4-FFF2-40B4-BE49-F238E27FC236}">
                <a16:creationId xmlns:a16="http://schemas.microsoft.com/office/drawing/2014/main" id="{35C2CCBB-0CBE-4031-9670-A2401B99471A}"/>
              </a:ext>
            </a:extLst>
          </p:cNvPr>
          <p:cNvSpPr txBox="1"/>
          <p:nvPr/>
        </p:nvSpPr>
        <p:spPr>
          <a:xfrm>
            <a:off x="1494106" y="3869372"/>
            <a:ext cx="3477944" cy="3416320"/>
          </a:xfrm>
          <a:prstGeom prst="rect">
            <a:avLst/>
          </a:prstGeom>
          <a:noFill/>
        </p:spPr>
        <p:txBody>
          <a:bodyPr wrap="square">
            <a:spAutoFit/>
          </a:bodyPr>
          <a:lstStyle/>
          <a:p>
            <a:r>
              <a:rPr lang="fr-FR" i="1" dirty="0">
                <a:latin typeface="Open Sans" pitchFamily="2" charset="0"/>
                <a:ea typeface="Open Sans" pitchFamily="2" charset="0"/>
                <a:cs typeface="Open Sans" pitchFamily="2" charset="0"/>
              </a:rPr>
              <a:t>J’ai des agents institutionnels qu’ils m’ont dit </a:t>
            </a:r>
            <a:r>
              <a:rPr lang="fr-FR" b="1" i="1" dirty="0">
                <a:latin typeface="Open Sans" pitchFamily="2" charset="0"/>
                <a:ea typeface="Open Sans" pitchFamily="2" charset="0"/>
                <a:cs typeface="Open Sans" pitchFamily="2" charset="0"/>
              </a:rPr>
              <a:t>« je ne peux pas recevoir cette personne, elle ne fait pas partie de mon public, elle est en situation irrégulière » </a:t>
            </a:r>
            <a:r>
              <a:rPr lang="fr-FR" i="1" dirty="0">
                <a:latin typeface="Open Sans" pitchFamily="2" charset="0"/>
                <a:ea typeface="Open Sans" pitchFamily="2" charset="0"/>
                <a:cs typeface="Open Sans" pitchFamily="2" charset="0"/>
              </a:rPr>
              <a:t>…, alors jamais ils vont nous l’écrire hein, parce que c’est illégal quand même, ils n’ont pas le droit de le faire. Mais en tout cas, ils le disent assez facilement </a:t>
            </a:r>
          </a:p>
          <a:p>
            <a:r>
              <a:rPr lang="fr-FR" i="1" dirty="0">
                <a:latin typeface="Open Sans" pitchFamily="2" charset="0"/>
                <a:ea typeface="Open Sans" pitchFamily="2" charset="0"/>
                <a:cs typeface="Open Sans" pitchFamily="2" charset="0"/>
              </a:rPr>
              <a:t>(acteur associatif).  </a:t>
            </a:r>
          </a:p>
        </p:txBody>
      </p:sp>
      <p:sp>
        <p:nvSpPr>
          <p:cNvPr id="19" name="ZoneTexte 18">
            <a:extLst>
              <a:ext uri="{FF2B5EF4-FFF2-40B4-BE49-F238E27FC236}">
                <a16:creationId xmlns:a16="http://schemas.microsoft.com/office/drawing/2014/main" id="{2CEFCE9B-B6C3-4F43-A12E-2DBAE3A4D3E7}"/>
              </a:ext>
            </a:extLst>
          </p:cNvPr>
          <p:cNvSpPr txBox="1"/>
          <p:nvPr/>
        </p:nvSpPr>
        <p:spPr>
          <a:xfrm>
            <a:off x="5276850" y="3915556"/>
            <a:ext cx="3886200" cy="5355312"/>
          </a:xfrm>
          <a:prstGeom prst="rect">
            <a:avLst/>
          </a:prstGeom>
          <a:noFill/>
        </p:spPr>
        <p:txBody>
          <a:bodyPr wrap="square">
            <a:spAutoFit/>
          </a:bodyPr>
          <a:lstStyle/>
          <a:p>
            <a:r>
              <a:rPr lang="fr-FR" b="1" i="1" dirty="0">
                <a:latin typeface="Open Sans" pitchFamily="2" charset="0"/>
                <a:ea typeface="Open Sans" pitchFamily="2" charset="0"/>
                <a:cs typeface="Open Sans" pitchFamily="2" charset="0"/>
              </a:rPr>
              <a:t>Ce n’est pas toujours facile avec certains personnels de santé.</a:t>
            </a:r>
            <a:r>
              <a:rPr lang="fr-FR" i="1" dirty="0">
                <a:latin typeface="Open Sans" pitchFamily="2" charset="0"/>
                <a:ea typeface="Open Sans" pitchFamily="2" charset="0"/>
                <a:cs typeface="Open Sans" pitchFamily="2" charset="0"/>
              </a:rPr>
              <a:t> On se bagarre un peu parce que certains sont contre le fait de mobiliser les transports sanitaires pour des personnes qui pourraient descendre en taxi ou en voiture et juste parce qu’ils n’ont pas de de moyens […] </a:t>
            </a:r>
            <a:r>
              <a:rPr lang="fr-FR" b="1" i="1" dirty="0">
                <a:latin typeface="Open Sans" pitchFamily="2" charset="0"/>
                <a:ea typeface="Open Sans" pitchFamily="2" charset="0"/>
                <a:cs typeface="Open Sans" pitchFamily="2" charset="0"/>
              </a:rPr>
              <a:t>Il y a du personnel de santé qui est raciste. </a:t>
            </a:r>
            <a:r>
              <a:rPr lang="fr-FR" i="1" dirty="0">
                <a:latin typeface="Open Sans" pitchFamily="2" charset="0"/>
                <a:ea typeface="Open Sans" pitchFamily="2" charset="0"/>
                <a:cs typeface="Open Sans" pitchFamily="2" charset="0"/>
              </a:rPr>
              <a:t>Comme ils ne veulent pas d’immigrants comoriens sur l’île </a:t>
            </a:r>
            <a:r>
              <a:rPr lang="fr-FR" b="1" i="1" dirty="0">
                <a:latin typeface="Open Sans" pitchFamily="2" charset="0"/>
                <a:ea typeface="Open Sans" pitchFamily="2" charset="0"/>
                <a:cs typeface="Open Sans" pitchFamily="2" charset="0"/>
              </a:rPr>
              <a:t>ça les ennuie de les soigner</a:t>
            </a:r>
            <a:r>
              <a:rPr lang="fr-FR" i="1" dirty="0">
                <a:latin typeface="Open Sans" pitchFamily="2" charset="0"/>
                <a:ea typeface="Open Sans" pitchFamily="2" charset="0"/>
                <a:cs typeface="Open Sans" pitchFamily="2" charset="0"/>
              </a:rPr>
              <a:t>. Ils considèrent qu’ils doivent rester chez eux. Et la réponse que j’ai eu d’un de mes ambulanciers</a:t>
            </a:r>
            <a:r>
              <a:rPr lang="fr-FR" b="1" i="1" dirty="0">
                <a:latin typeface="Open Sans" pitchFamily="2" charset="0"/>
                <a:ea typeface="Open Sans" pitchFamily="2" charset="0"/>
                <a:cs typeface="Open Sans" pitchFamily="2" charset="0"/>
              </a:rPr>
              <a:t>, c’est « Je paie des impôts, je ne veux pas que mes impôts servent à soigner ces gens-là quoi » </a:t>
            </a:r>
            <a:r>
              <a:rPr lang="fr-FR" i="1" dirty="0">
                <a:latin typeface="Open Sans" pitchFamily="2" charset="0"/>
                <a:ea typeface="Open Sans" pitchFamily="2" charset="0"/>
                <a:cs typeface="Open Sans" pitchFamily="2" charset="0"/>
              </a:rPr>
              <a:t>(infirmière).</a:t>
            </a:r>
          </a:p>
        </p:txBody>
      </p:sp>
      <p:sp>
        <p:nvSpPr>
          <p:cNvPr id="20" name="ZoneTexte 19">
            <a:extLst>
              <a:ext uri="{FF2B5EF4-FFF2-40B4-BE49-F238E27FC236}">
                <a16:creationId xmlns:a16="http://schemas.microsoft.com/office/drawing/2014/main" id="{E0AB385A-B10E-47E6-8EF2-58E8BCA9BB69}"/>
              </a:ext>
            </a:extLst>
          </p:cNvPr>
          <p:cNvSpPr txBox="1"/>
          <p:nvPr/>
        </p:nvSpPr>
        <p:spPr>
          <a:xfrm>
            <a:off x="9467850" y="3985138"/>
            <a:ext cx="4038600" cy="3970318"/>
          </a:xfrm>
          <a:prstGeom prst="rect">
            <a:avLst/>
          </a:prstGeom>
          <a:noFill/>
        </p:spPr>
        <p:txBody>
          <a:bodyPr wrap="square">
            <a:spAutoFit/>
          </a:bodyPr>
          <a:lstStyle/>
          <a:p>
            <a:r>
              <a:rPr lang="fr-FR" b="1" i="1" dirty="0">
                <a:latin typeface="Open Sans" pitchFamily="2" charset="0"/>
                <a:ea typeface="Open Sans" pitchFamily="2" charset="0"/>
                <a:cs typeface="Open Sans" pitchFamily="2" charset="0"/>
              </a:rPr>
              <a:t>L’accueil, c'est la façon d’accueillir une personne, ça montre que cette personne ne veut pas m’écouter</a:t>
            </a:r>
            <a:r>
              <a:rPr lang="fr-FR" i="1" dirty="0">
                <a:latin typeface="Open Sans" pitchFamily="2" charset="0"/>
                <a:ea typeface="Open Sans" pitchFamily="2" charset="0"/>
                <a:cs typeface="Open Sans" pitchFamily="2" charset="0"/>
              </a:rPr>
              <a:t>. La poste un jour j'étais allé, et la dame était juste devant moi, j'ai dit « bonjour » elle ne m’a pas répondu et un métropolitain qui est venu il a dit « bonjour » et elle lui a répondu, là j'ai dit c'est comme ça que ça se passe mais j'ai pas critiqué, si je critique aujourd’hui et que demain ce sera moi, ce sera moi que des personnes vont critiquer, donc j'ai dit pas la peine je pars, je suis partie (femme).</a:t>
            </a:r>
          </a:p>
        </p:txBody>
      </p:sp>
      <p:sp>
        <p:nvSpPr>
          <p:cNvPr id="21" name="ZoneTexte 20">
            <a:extLst>
              <a:ext uri="{FF2B5EF4-FFF2-40B4-BE49-F238E27FC236}">
                <a16:creationId xmlns:a16="http://schemas.microsoft.com/office/drawing/2014/main" id="{A216B55E-E76D-40D9-96A5-52ABE8D6D20A}"/>
              </a:ext>
            </a:extLst>
          </p:cNvPr>
          <p:cNvSpPr txBox="1"/>
          <p:nvPr/>
        </p:nvSpPr>
        <p:spPr>
          <a:xfrm>
            <a:off x="3997843" y="1316383"/>
            <a:ext cx="7162800" cy="923330"/>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AUX INTERACTIONS SOCIALES ENTRE LA POPULATION, LES AGENTS INSTITUTIONNELS ET LE PERSONNEL SOIGNANT</a:t>
            </a:r>
          </a:p>
        </p:txBody>
      </p:sp>
    </p:spTree>
    <p:extLst>
      <p:ext uri="{BB962C8B-B14F-4D97-AF65-F5344CB8AC3E}">
        <p14:creationId xmlns:p14="http://schemas.microsoft.com/office/powerpoint/2010/main" val="11020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4" name="object 4"/>
          <p:cNvSpPr txBox="1"/>
          <p:nvPr/>
        </p:nvSpPr>
        <p:spPr>
          <a:xfrm>
            <a:off x="6119236" y="3188525"/>
            <a:ext cx="3738128" cy="6776214"/>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LE « MANQUE DE COMPÉTENCES » DE CERTAINS ACTEUR.TRICE.S INSTITUTIONNELS ET SANITAIRES.</a:t>
            </a:r>
          </a:p>
          <a:p>
            <a:pPr>
              <a:lnSpc>
                <a:spcPct val="100000"/>
              </a:lnSpc>
              <a:spcBef>
                <a:spcPts val="100"/>
              </a:spcBef>
            </a:pPr>
            <a:endParaRPr lang="fr-FR" sz="1600" b="1" dirty="0">
              <a:solidFill>
                <a:srgbClr val="1D1955"/>
              </a:solidFill>
              <a:latin typeface="Open Sans" pitchFamily="2" charset="0"/>
              <a:ea typeface="Open Sans" pitchFamily="2" charset="0"/>
              <a:cs typeface="Open Sans" pitchFamily="2" charset="0"/>
            </a:endParaRPr>
          </a:p>
          <a:p>
            <a:pPr>
              <a:lnSpc>
                <a:spcPct val="100000"/>
              </a:lnSpc>
              <a:spcBef>
                <a:spcPts val="100"/>
              </a:spcBef>
            </a:pPr>
            <a:endParaRPr lang="fr-FR" sz="1600" b="1" dirty="0">
              <a:solidFill>
                <a:srgbClr val="1D1955"/>
              </a:solidFill>
              <a:latin typeface="Open Sans" pitchFamily="2" charset="0"/>
              <a:ea typeface="Open Sans" pitchFamily="2" charset="0"/>
              <a:cs typeface="Open Sans" pitchFamily="2" charset="0"/>
            </a:endParaRPr>
          </a:p>
          <a:p>
            <a:pPr>
              <a:lnSpc>
                <a:spcPct val="100000"/>
              </a:lnSpc>
              <a:spcBef>
                <a:spcPts val="100"/>
              </a:spcBef>
            </a:pPr>
            <a:endParaRPr lang="fr-FR" sz="1600" b="1" dirty="0">
              <a:solidFill>
                <a:srgbClr val="1D1955"/>
              </a:solidFill>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sz="1600" dirty="0">
                <a:effectLst/>
                <a:latin typeface="Open Sans" pitchFamily="2" charset="0"/>
                <a:ea typeface="Open Sans" pitchFamily="2" charset="0"/>
                <a:cs typeface="Open Sans" pitchFamily="2" charset="0"/>
              </a:rPr>
              <a:t>Le manque de formation sur les droits des patients, le fonctionnement du système et le savoir-faire du métier</a:t>
            </a:r>
          </a:p>
          <a:p>
            <a:pPr marL="285750" indent="-285750">
              <a:lnSpc>
                <a:spcPct val="100000"/>
              </a:lnSpc>
              <a:spcBef>
                <a:spcPts val="100"/>
              </a:spcBef>
              <a:buFont typeface="Arial" panose="020B0604020202020204" pitchFamily="34" charset="0"/>
              <a:buChar char="•"/>
            </a:pPr>
            <a:endParaRPr lang="fr-FR" sz="1600"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sz="1600" dirty="0">
                <a:latin typeface="Open Sans" pitchFamily="2" charset="0"/>
                <a:ea typeface="Open Sans" pitchFamily="2" charset="0"/>
                <a:cs typeface="Open Sans" pitchFamily="2" charset="0"/>
              </a:rPr>
              <a:t>Le manque de mobilité professionnelle (le fait de rester très longtemps sur un même poste) est également perçu comme un facteur favorisant une radicalisation du « cadre de pensée » et donc de la manière d’interagir avec les </a:t>
            </a:r>
            <a:r>
              <a:rPr lang="fr-FR" sz="1600" dirty="0" err="1">
                <a:latin typeface="Open Sans" pitchFamily="2" charset="0"/>
                <a:ea typeface="Open Sans" pitchFamily="2" charset="0"/>
                <a:cs typeface="Open Sans" pitchFamily="2" charset="0"/>
              </a:rPr>
              <a:t>usager.ère.s</a:t>
            </a:r>
            <a:endParaRPr lang="fr-FR" sz="1600"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endParaRPr lang="fr-FR" sz="1600"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sz="1600" dirty="0">
                <a:latin typeface="Open Sans" pitchFamily="2" charset="0"/>
                <a:ea typeface="Open Sans" pitchFamily="2" charset="0"/>
                <a:cs typeface="Open Sans" pitchFamily="2" charset="0"/>
              </a:rPr>
              <a:t>des difficultés à maîtriser le fonctionnement du système et que des interprétations arbitraires de la loi puissent avoir lieu. </a:t>
            </a:r>
          </a:p>
          <a:p>
            <a:pPr algn="ctr">
              <a:lnSpc>
                <a:spcPct val="100000"/>
              </a:lnSpc>
              <a:spcBef>
                <a:spcPts val="100"/>
              </a:spcBef>
            </a:pPr>
            <a:br>
              <a:rPr lang="fr-FR" sz="1600" dirty="0">
                <a:latin typeface="Open Sans" panose="020B0606030504020204" pitchFamily="34" charset="0"/>
                <a:ea typeface="Open Sans" panose="020B0606030504020204" pitchFamily="34" charset="0"/>
                <a:cs typeface="Open Sans" panose="020B0606030504020204" pitchFamily="34" charset="0"/>
              </a:rPr>
            </a:b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12700" marR="5080" algn="ctr">
              <a:lnSpc>
                <a:spcPct val="100000"/>
              </a:lnSpc>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a:off x="1695450" y="3188525"/>
            <a:ext cx="3962400" cy="5884368"/>
          </a:xfrm>
          <a:prstGeom prst="rect">
            <a:avLst/>
          </a:prstGeom>
        </p:spPr>
        <p:txBody>
          <a:bodyPr vert="horz" wrap="square" lIns="0" tIns="5080" rIns="0" bIns="0" rtlCol="0">
            <a:spAutoFit/>
          </a:bodyPr>
          <a:lstStyle/>
          <a:p>
            <a:pPr marL="95250" marR="91440" indent="-635" algn="ctr">
              <a:lnSpc>
                <a:spcPct val="103600"/>
              </a:lnSpc>
              <a:spcBef>
                <a:spcPts val="4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LES PROBLÈMES D’ORGANISATION DES SERVICES QUI ENTRAÎNENT DE LONGS TEMPS D’ATTENTE POUR LES PERSONNES. </a:t>
            </a:r>
            <a:endParaRPr lang="fr-FR" sz="1600" b="1" dirty="0">
              <a:solidFill>
                <a:srgbClr val="1D1955"/>
              </a:solidFill>
              <a:latin typeface="Open Sans" panose="020B0606030504020204" pitchFamily="34" charset="0"/>
              <a:ea typeface="Open Sans" panose="020B0606030504020204" pitchFamily="34" charset="0"/>
              <a:cs typeface="Open Sans" panose="020B0606030504020204" pitchFamily="34" charset="0"/>
            </a:endParaRPr>
          </a:p>
          <a:p>
            <a:pPr marL="95250" marR="91440" indent="-635" algn="ctr">
              <a:lnSpc>
                <a:spcPct val="103600"/>
              </a:lnSpc>
              <a:spcBef>
                <a:spcPts val="40"/>
              </a:spcBef>
            </a:pPr>
            <a:endParaRPr lang="fr-FR" sz="1600" b="1" dirty="0">
              <a:solidFill>
                <a:srgbClr val="1D1955"/>
              </a:solidFill>
              <a:latin typeface="Open Sans" panose="020B0606030504020204" pitchFamily="34" charset="0"/>
              <a:ea typeface="Open Sans" panose="020B0606030504020204" pitchFamily="34" charset="0"/>
              <a:cs typeface="Open Sans" panose="020B0606030504020204" pitchFamily="34" charset="0"/>
            </a:endParaRPr>
          </a:p>
          <a:p>
            <a:pPr marL="380365" marR="91440" indent="-285750">
              <a:lnSpc>
                <a:spcPct val="103600"/>
              </a:lnSpc>
              <a:spcBef>
                <a:spcPts val="40"/>
              </a:spcBef>
              <a:buFont typeface="Arial" panose="020B0604020202020204" pitchFamily="34" charset="0"/>
              <a:buChar char="•"/>
            </a:pPr>
            <a:r>
              <a:rPr lang="fr-FR" sz="1600" dirty="0">
                <a:latin typeface="Open Sans" pitchFamily="2" charset="0"/>
                <a:ea typeface="Open Sans" pitchFamily="2" charset="0"/>
                <a:cs typeface="Open Sans" pitchFamily="2" charset="0"/>
              </a:rPr>
              <a:t>Au-delà du fait d’attendre, le manque de compréhension sur les temps de prise en charge peut être à l’origine de conflits.</a:t>
            </a:r>
          </a:p>
          <a:p>
            <a:pPr marL="380365" marR="91440" indent="-285750">
              <a:lnSpc>
                <a:spcPct val="103600"/>
              </a:lnSpc>
              <a:spcBef>
                <a:spcPts val="40"/>
              </a:spcBef>
              <a:buFont typeface="Arial" panose="020B0604020202020204" pitchFamily="34" charset="0"/>
              <a:buChar char="•"/>
            </a:pPr>
            <a:endParaRPr lang="fr-FR" sz="1600" dirty="0">
              <a:latin typeface="Open Sans" pitchFamily="2" charset="0"/>
              <a:ea typeface="Open Sans" pitchFamily="2" charset="0"/>
              <a:cs typeface="Open Sans" pitchFamily="2" charset="0"/>
            </a:endParaRPr>
          </a:p>
          <a:p>
            <a:pPr marL="94615" marR="91440">
              <a:lnSpc>
                <a:spcPct val="103600"/>
              </a:lnSpc>
              <a:spcBef>
                <a:spcPts val="40"/>
              </a:spcBef>
            </a:pPr>
            <a:r>
              <a:rPr lang="fr-FR" sz="1600" i="1" dirty="0">
                <a:latin typeface="Open Sans" pitchFamily="2" charset="0"/>
                <a:ea typeface="Open Sans" pitchFamily="2" charset="0"/>
                <a:cs typeface="Open Sans" pitchFamily="2" charset="0"/>
              </a:rPr>
              <a:t>Après une longue attente c’était mon tour, je leur ai dit que </a:t>
            </a:r>
            <a:r>
              <a:rPr lang="fr-FR" sz="1600" b="1" i="1" dirty="0">
                <a:latin typeface="Open Sans" pitchFamily="2" charset="0"/>
                <a:ea typeface="Open Sans" pitchFamily="2" charset="0"/>
                <a:cs typeface="Open Sans" pitchFamily="2" charset="0"/>
              </a:rPr>
              <a:t>ce n’est quand même pas normal qu’on puisse me laisser en attente tardivement rien que pour un certificat.</a:t>
            </a:r>
            <a:r>
              <a:rPr lang="fr-FR" sz="1600" i="1" dirty="0">
                <a:latin typeface="Open Sans" pitchFamily="2" charset="0"/>
                <a:ea typeface="Open Sans" pitchFamily="2" charset="0"/>
                <a:cs typeface="Open Sans" pitchFamily="2" charset="0"/>
              </a:rPr>
              <a:t> Quand je suis retourné à l’accueil, la dame commençait à me regarder d’un mauvais œil et de mal me parler […] </a:t>
            </a:r>
            <a:r>
              <a:rPr lang="fr-FR" sz="1600" b="1" i="1" dirty="0">
                <a:latin typeface="Open Sans" pitchFamily="2" charset="0"/>
                <a:ea typeface="Open Sans" pitchFamily="2" charset="0"/>
                <a:cs typeface="Open Sans" pitchFamily="2" charset="0"/>
              </a:rPr>
              <a:t>La dame a jeté mon carnet, je l’ai repris et je le lui ai retournée en le jetant vers elle à mon tour. Elle me répond « vous voulez vous embrouiller c’est ça ? »  je lui ai répondu « oui avec vous </a:t>
            </a:r>
            <a:r>
              <a:rPr lang="fr-FR" sz="1600" dirty="0">
                <a:latin typeface="Open Sans" pitchFamily="2" charset="0"/>
                <a:ea typeface="Open Sans" pitchFamily="2" charset="0"/>
                <a:cs typeface="Open Sans" pitchFamily="2" charset="0"/>
              </a:rPr>
              <a:t>» (femme).</a:t>
            </a: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24</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5">
            <a:extLst>
              <a:ext uri="{FF2B5EF4-FFF2-40B4-BE49-F238E27FC236}">
                <a16:creationId xmlns:a16="http://schemas.microsoft.com/office/drawing/2014/main" id="{7D5162B6-B700-4D72-A934-F0B0595C78C5}"/>
              </a:ext>
            </a:extLst>
          </p:cNvPr>
          <p:cNvSpPr txBox="1"/>
          <p:nvPr/>
        </p:nvSpPr>
        <p:spPr>
          <a:xfrm>
            <a:off x="10543022" y="3228724"/>
            <a:ext cx="3738128" cy="3491725"/>
          </a:xfrm>
          <a:prstGeom prst="rect">
            <a:avLst/>
          </a:prstGeom>
        </p:spPr>
        <p:txBody>
          <a:bodyPr vert="horz" wrap="square" lIns="0" tIns="5080" rIns="0" bIns="0" rtlCol="0">
            <a:spAutoFit/>
          </a:bodyPr>
          <a:lstStyle/>
          <a:p>
            <a:pPr marL="95250" marR="91440" indent="-635" algn="ctr">
              <a:lnSpc>
                <a:spcPct val="103600"/>
              </a:lnSpc>
              <a:spcBef>
                <a:spcPts val="4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MISE EN PLACE DE POLITIQUES DE CONTRÔLE MIGRATOIRE VISANT RÉDUIRE LA SOLLICITATION DU SYSTÈME DE SOINS. </a:t>
            </a: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Depuis 2005, mise en place de mesure limitant la régularisation des personnes sur le territoire. </a:t>
            </a:r>
          </a:p>
          <a:p>
            <a:pPr marL="285750" indent="-285750" algn="ctr">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Régime dérogatoire, spécifique au territoire mahorais, concernant l’accès à la protection sociale et l’accès aux soins de la population</a:t>
            </a:r>
          </a:p>
          <a:p>
            <a:pPr>
              <a:lnSpc>
                <a:spcPct val="100000"/>
              </a:lnSpc>
              <a:spcBef>
                <a:spcPts val="25"/>
              </a:spcBef>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E7569BA8-87F1-45BD-9CD7-C092F44403FF}"/>
              </a:ext>
            </a:extLst>
          </p:cNvPr>
          <p:cNvSpPr txBox="1"/>
          <p:nvPr/>
        </p:nvSpPr>
        <p:spPr>
          <a:xfrm>
            <a:off x="4579820" y="1402711"/>
            <a:ext cx="6553200" cy="646331"/>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PRINCIPAUX FACTEURS EVOQUÉS POUR EXPLIQUER LES PRATIQUES VIOLENTES ET DISCRIMINANTES</a:t>
            </a:r>
            <a:endParaRPr lang="fr-FR" dirty="0">
              <a:solidFill>
                <a:srgbClr val="E9521E"/>
              </a:solidFill>
            </a:endParaRPr>
          </a:p>
        </p:txBody>
      </p:sp>
    </p:spTree>
    <p:extLst>
      <p:ext uri="{BB962C8B-B14F-4D97-AF65-F5344CB8AC3E}">
        <p14:creationId xmlns:p14="http://schemas.microsoft.com/office/powerpoint/2010/main" val="2943480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38975" y="1552862"/>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RÉSULTATS PRINCIPAUX</a:t>
            </a:r>
            <a:endParaRPr sz="3600" dirty="0">
              <a:latin typeface="Anton" pitchFamily="2" charset="77"/>
            </a:endParaRPr>
          </a:p>
        </p:txBody>
      </p:sp>
      <p:sp>
        <p:nvSpPr>
          <p:cNvPr id="4" name="object 4"/>
          <p:cNvSpPr txBox="1"/>
          <p:nvPr/>
        </p:nvSpPr>
        <p:spPr>
          <a:xfrm>
            <a:off x="887299" y="3623625"/>
            <a:ext cx="3573145" cy="4003660"/>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STRATÉGIES DE RÉSILIENCE DE LA POPULATION</a:t>
            </a:r>
          </a:p>
          <a:p>
            <a:pPr algn="ctr">
              <a:lnSpc>
                <a:spcPct val="100000"/>
              </a:lnSpc>
              <a:spcBef>
                <a:spcPts val="100"/>
              </a:spcBef>
            </a:pPr>
            <a:endPar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285750" indent="-285750">
              <a:lnSpc>
                <a:spcPct val="100000"/>
              </a:lnSpc>
              <a:spcBef>
                <a:spcPts val="100"/>
              </a:spcBef>
              <a:buFont typeface="Arial" panose="020B0604020202020204" pitchFamily="34" charset="0"/>
              <a:buChar char="•"/>
            </a:pPr>
            <a:r>
              <a:rPr lang="fr-F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Recours à des contrefaçons ou à des documents fournis par un tiers. Ces services sont souvent monnayés et certaines personnes profitent du système pour faire des profits.</a:t>
            </a:r>
          </a:p>
          <a:p>
            <a:pPr marL="285750" indent="-285750">
              <a:lnSpc>
                <a:spcPct val="100000"/>
              </a:lnSpc>
              <a:spcBef>
                <a:spcPts val="100"/>
              </a:spcBef>
              <a:buFont typeface="Arial" panose="020B0604020202020204" pitchFamily="34" charset="0"/>
              <a:buChar char="•"/>
            </a:pPr>
            <a:endParaRPr lang="fr-FR"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Diversification de moyens pour subvenir aux besoins économiques. Efforts limités par crainte des contrôles de police. </a:t>
            </a:r>
            <a:br>
              <a:rPr lang="fr-FR" sz="1600" dirty="0">
                <a:latin typeface="Open Sans" panose="020B0606030504020204" pitchFamily="34" charset="0"/>
                <a:ea typeface="Open Sans" panose="020B0606030504020204" pitchFamily="34" charset="0"/>
                <a:cs typeface="Open Sans" panose="020B0606030504020204" pitchFamily="34" charset="0"/>
              </a:rPr>
            </a:b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12700" marR="5080" algn="ctr">
              <a:lnSpc>
                <a:spcPct val="100000"/>
              </a:lnSpc>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a:off x="5691245" y="3623625"/>
            <a:ext cx="3738128" cy="4959178"/>
          </a:xfrm>
          <a:prstGeom prst="rect">
            <a:avLst/>
          </a:prstGeom>
        </p:spPr>
        <p:txBody>
          <a:bodyPr vert="horz" wrap="square" lIns="0" tIns="5080" rIns="0" bIns="0" rtlCol="0">
            <a:spAutoFit/>
          </a:bodyPr>
          <a:lstStyle/>
          <a:p>
            <a:pPr marL="95250" marR="91440" indent="-635" algn="ctr">
              <a:lnSpc>
                <a:spcPct val="103600"/>
              </a:lnSpc>
              <a:spcBef>
                <a:spcPts val="4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ALTERNATIVES DE SOINS : LE RECOURS À LA MÉDECINE TRADITIONNELLE</a:t>
            </a:r>
            <a:endParaRP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 Le recours à la médecine traditionnelle (plantes médicinales, massages) apparaît souvent comme un premier niveau de soins, plus immédiat, notamment lorsqu’il s’agit de maux de ventre, de tête ou de douleurs musculaires. </a:t>
            </a:r>
          </a:p>
          <a:p>
            <a:pPr marL="285750" indent="-285750">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Si cette pratique peut entraîner un coût presque aussi important qu’une consultation à l’hôpital, elle semble perçue comme plus efficace et surtout plus rapide et accessible que les services proposés par les centres de santé</a:t>
            </a:r>
          </a:p>
          <a:p>
            <a:pPr>
              <a:lnSpc>
                <a:spcPct val="100000"/>
              </a:lnSpc>
              <a:spcBef>
                <a:spcPts val="25"/>
              </a:spcBef>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txBox="1"/>
          <p:nvPr/>
        </p:nvSpPr>
        <p:spPr>
          <a:xfrm>
            <a:off x="10295284" y="3623765"/>
            <a:ext cx="3933190" cy="4760021"/>
          </a:xfrm>
          <a:prstGeom prst="rect">
            <a:avLst/>
          </a:prstGeom>
        </p:spPr>
        <p:txBody>
          <a:bodyPr vert="horz" wrap="square" lIns="0" tIns="12700" rIns="0" bIns="0" rtlCol="0">
            <a:spAutoFit/>
          </a:bodyPr>
          <a:lstStyle/>
          <a:p>
            <a:pPr marL="1106805" marR="930275" indent="-168275" algn="ctr">
              <a:lnSpc>
                <a:spcPct val="107200"/>
              </a:lnSpc>
              <a:spcBef>
                <a:spcPts val="10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LES ASSOCIATIONS COMME ACTEUR CLÉ DU SYSTÈME DE SOINS</a:t>
            </a:r>
          </a:p>
          <a:p>
            <a:pPr algn="ctr"/>
            <a:endParaRPr lang="fr-FR" sz="1600" dirty="0"/>
          </a:p>
          <a:p>
            <a:pPr marL="285750" indent="-285750">
              <a:buFont typeface="Arial" panose="020B0604020202020204" pitchFamily="34" charset="0"/>
              <a:buChar char="•"/>
            </a:pPr>
            <a:r>
              <a:rPr lang="fr-FR" sz="1600" dirty="0">
                <a:latin typeface="Open Sans" pitchFamily="2" charset="0"/>
                <a:ea typeface="Open Sans" pitchFamily="2" charset="0"/>
                <a:cs typeface="Open Sans" pitchFamily="2" charset="0"/>
              </a:rPr>
              <a:t>Compte tenu des difficultés de communication et d’accès à l’information proposée par les organismes institutionnels, les associations se mobilisent pour aider les personnes à mieux connaître leurs droits et à mieux comprendre le fonctionnement du système. </a:t>
            </a:r>
          </a:p>
          <a:p>
            <a:pPr marL="285750" indent="-285750">
              <a:buFont typeface="Arial" panose="020B0604020202020204" pitchFamily="34" charset="0"/>
              <a:buChar char="•"/>
            </a:pPr>
            <a:endParaRPr lang="fr-FR" sz="1600"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sz="1600" dirty="0">
                <a:latin typeface="Open Sans" pitchFamily="2" charset="0"/>
                <a:ea typeface="Open Sans" pitchFamily="2" charset="0"/>
                <a:cs typeface="Open Sans" pitchFamily="2" charset="0"/>
              </a:rPr>
              <a:t>Les associations développent un travail de mise en lien, d’intermédiaire, pour mieux faire fonctionner la chaîne d’articulation institutionnelle de prise en charge. </a:t>
            </a: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25</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e 7">
            <a:extLst>
              <a:ext uri="{FF2B5EF4-FFF2-40B4-BE49-F238E27FC236}">
                <a16:creationId xmlns:a16="http://schemas.microsoft.com/office/drawing/2014/main" id="{10812A15-E295-467A-8E33-37427AF720E8}"/>
              </a:ext>
            </a:extLst>
          </p:cNvPr>
          <p:cNvGrpSpPr/>
          <p:nvPr/>
        </p:nvGrpSpPr>
        <p:grpSpPr>
          <a:xfrm>
            <a:off x="3269712" y="2442624"/>
            <a:ext cx="8586275" cy="706749"/>
            <a:chOff x="3319974" y="2582551"/>
            <a:chExt cx="8586275" cy="706749"/>
          </a:xfrm>
        </p:grpSpPr>
        <p:sp>
          <p:nvSpPr>
            <p:cNvPr id="12" name="object 4">
              <a:extLst>
                <a:ext uri="{FF2B5EF4-FFF2-40B4-BE49-F238E27FC236}">
                  <a16:creationId xmlns:a16="http://schemas.microsoft.com/office/drawing/2014/main" id="{1ECC7DCC-A43F-4BBD-8C94-8E0F0E585DE3}"/>
                </a:ext>
              </a:extLst>
            </p:cNvPr>
            <p:cNvSpPr/>
            <p:nvPr/>
          </p:nvSpPr>
          <p:spPr>
            <a:xfrm>
              <a:off x="3319974" y="2582551"/>
              <a:ext cx="8586275" cy="706749"/>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a:p>
          </p:txBody>
        </p:sp>
        <p:sp>
          <p:nvSpPr>
            <p:cNvPr id="13" name="ZoneTexte 12">
              <a:extLst>
                <a:ext uri="{FF2B5EF4-FFF2-40B4-BE49-F238E27FC236}">
                  <a16:creationId xmlns:a16="http://schemas.microsoft.com/office/drawing/2014/main" id="{ECD61BC2-B30F-448C-90A2-5E358B0B0EC5}"/>
                </a:ext>
              </a:extLst>
            </p:cNvPr>
            <p:cNvSpPr txBox="1"/>
            <p:nvPr/>
          </p:nvSpPr>
          <p:spPr>
            <a:xfrm>
              <a:off x="3524250" y="2671321"/>
              <a:ext cx="8077200" cy="584775"/>
            </a:xfrm>
            <a:prstGeom prst="rect">
              <a:avLst/>
            </a:prstGeom>
            <a:noFill/>
          </p:spPr>
          <p:txBody>
            <a:bodyPr wrap="square">
              <a:spAutoFit/>
            </a:bodyPr>
            <a:lstStyle/>
            <a:p>
              <a:pPr algn="ctr"/>
              <a:r>
                <a:rPr lang="fr-FR" sz="3200" dirty="0">
                  <a:solidFill>
                    <a:schemeClr val="bg1"/>
                  </a:solidFill>
                  <a:latin typeface="Anton" pitchFamily="2" charset="77"/>
                </a:rPr>
                <a:t>LES STRATÉGIES DE CONTOURNEMENT DES OBSTACLES</a:t>
              </a:r>
              <a:endParaRPr lang="fr-FR" sz="3200" dirty="0">
                <a:solidFill>
                  <a:schemeClr val="bg1"/>
                </a:solidFill>
              </a:endParaRPr>
            </a:p>
          </p:txBody>
        </p:sp>
      </p:grpSp>
    </p:spTree>
    <p:extLst>
      <p:ext uri="{BB962C8B-B14F-4D97-AF65-F5344CB8AC3E}">
        <p14:creationId xmlns:p14="http://schemas.microsoft.com/office/powerpoint/2010/main" val="54242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3868" y="1463328"/>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DISCUSSION</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26</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56FFA83B-2B7B-4907-8556-E9D5516857FE}"/>
              </a:ext>
            </a:extLst>
          </p:cNvPr>
          <p:cNvSpPr txBox="1"/>
          <p:nvPr/>
        </p:nvSpPr>
        <p:spPr>
          <a:xfrm>
            <a:off x="1543051" y="3581379"/>
            <a:ext cx="3886200" cy="1077218"/>
          </a:xfrm>
          <a:prstGeom prst="rect">
            <a:avLst/>
          </a:prstGeom>
          <a:noFill/>
        </p:spPr>
        <p:txBody>
          <a:bodyPr wrap="square">
            <a:spAutoFit/>
          </a:bodyPr>
          <a:lstStyle/>
          <a:p>
            <a:r>
              <a:rPr lang="fr-FR" sz="1600" dirty="0">
                <a:latin typeface="Open Sans" pitchFamily="2" charset="0"/>
                <a:ea typeface="Open Sans" pitchFamily="2" charset="0"/>
                <a:cs typeface="Open Sans" pitchFamily="2" charset="0"/>
              </a:rPr>
              <a:t>Outils conceptuels de la socio-anthropologie de l’action publique et de « l’analyse des politiques » (</a:t>
            </a:r>
            <a:r>
              <a:rPr lang="fr-FR" sz="1600" dirty="0" err="1">
                <a:latin typeface="Open Sans" pitchFamily="2" charset="0"/>
                <a:ea typeface="Open Sans" pitchFamily="2" charset="0"/>
                <a:cs typeface="Open Sans" pitchFamily="2" charset="0"/>
              </a:rPr>
              <a:t>politics</a:t>
            </a:r>
            <a:r>
              <a:rPr lang="fr-FR" sz="1600" dirty="0">
                <a:latin typeface="Open Sans" pitchFamily="2" charset="0"/>
                <a:ea typeface="Open Sans" pitchFamily="2" charset="0"/>
                <a:cs typeface="Open Sans" pitchFamily="2" charset="0"/>
              </a:rPr>
              <a:t> </a:t>
            </a:r>
            <a:r>
              <a:rPr lang="fr-FR" sz="1600" dirty="0" err="1">
                <a:latin typeface="Open Sans" pitchFamily="2" charset="0"/>
                <a:ea typeface="Open Sans" pitchFamily="2" charset="0"/>
                <a:cs typeface="Open Sans" pitchFamily="2" charset="0"/>
              </a:rPr>
              <a:t>analysis</a:t>
            </a:r>
            <a:r>
              <a:rPr lang="fr-FR" sz="1600" dirty="0">
                <a:latin typeface="Open Sans" pitchFamily="2" charset="0"/>
                <a:ea typeface="Open Sans" pitchFamily="2" charset="0"/>
                <a:cs typeface="Open Sans" pitchFamily="2" charset="0"/>
              </a:rPr>
              <a:t>)</a:t>
            </a:r>
          </a:p>
        </p:txBody>
      </p:sp>
      <p:sp>
        <p:nvSpPr>
          <p:cNvPr id="12" name="ZoneTexte 11">
            <a:extLst>
              <a:ext uri="{FF2B5EF4-FFF2-40B4-BE49-F238E27FC236}">
                <a16:creationId xmlns:a16="http://schemas.microsoft.com/office/drawing/2014/main" id="{B057768F-1D3E-4F19-A023-C078E3FE0F68}"/>
              </a:ext>
            </a:extLst>
          </p:cNvPr>
          <p:cNvSpPr txBox="1"/>
          <p:nvPr/>
        </p:nvSpPr>
        <p:spPr>
          <a:xfrm>
            <a:off x="9696450" y="2734342"/>
            <a:ext cx="4724400" cy="1077218"/>
          </a:xfrm>
          <a:prstGeom prst="rect">
            <a:avLst/>
          </a:prstGeom>
          <a:noFill/>
        </p:spPr>
        <p:txBody>
          <a:bodyPr wrap="square">
            <a:spAutoFit/>
          </a:bodyPr>
          <a:lstStyle/>
          <a:p>
            <a:r>
              <a:rPr lang="fr-FR" sz="1600" dirty="0">
                <a:latin typeface="Open Sans" pitchFamily="2" charset="0"/>
                <a:ea typeface="Open Sans" pitchFamily="2" charset="0"/>
                <a:cs typeface="Open Sans" pitchFamily="2" charset="0"/>
              </a:rPr>
              <a:t>Jeux de pouvoir, confrontations et négociations. La bureaucratie comme un conglomérat d’acteurs portant et défendant leur propres intérêts et objectifs (Jobert, 1985). </a:t>
            </a:r>
          </a:p>
        </p:txBody>
      </p:sp>
      <p:sp>
        <p:nvSpPr>
          <p:cNvPr id="18" name="ZoneTexte 17">
            <a:extLst>
              <a:ext uri="{FF2B5EF4-FFF2-40B4-BE49-F238E27FC236}">
                <a16:creationId xmlns:a16="http://schemas.microsoft.com/office/drawing/2014/main" id="{2BA5B652-1712-4AD0-A882-7AC98E33A6DA}"/>
              </a:ext>
            </a:extLst>
          </p:cNvPr>
          <p:cNvSpPr txBox="1"/>
          <p:nvPr/>
        </p:nvSpPr>
        <p:spPr>
          <a:xfrm>
            <a:off x="6508302" y="3026060"/>
            <a:ext cx="2430231" cy="369332"/>
          </a:xfrm>
          <a:prstGeom prst="rect">
            <a:avLst/>
          </a:prstGeom>
          <a:noFill/>
        </p:spPr>
        <p:txBody>
          <a:bodyPr wrap="square">
            <a:spAutoFit/>
          </a:bodyPr>
          <a:lstStyle/>
          <a:p>
            <a:pPr algn="ctr"/>
            <a:r>
              <a:rPr lang="fr-FR" dirty="0">
                <a:latin typeface="Open Sans ExtraBold" pitchFamily="2" charset="0"/>
                <a:ea typeface="Open Sans ExtraBold" pitchFamily="2" charset="0"/>
                <a:cs typeface="Open Sans ExtraBold" pitchFamily="2" charset="0"/>
              </a:rPr>
              <a:t>L’ÉTAT EN ACTION</a:t>
            </a:r>
          </a:p>
        </p:txBody>
      </p:sp>
      <p:sp>
        <p:nvSpPr>
          <p:cNvPr id="19" name="ZoneTexte 18">
            <a:extLst>
              <a:ext uri="{FF2B5EF4-FFF2-40B4-BE49-F238E27FC236}">
                <a16:creationId xmlns:a16="http://schemas.microsoft.com/office/drawing/2014/main" id="{D8A8BDD5-3D97-4215-8ECD-403F4F422698}"/>
              </a:ext>
            </a:extLst>
          </p:cNvPr>
          <p:cNvSpPr txBox="1"/>
          <p:nvPr/>
        </p:nvSpPr>
        <p:spPr>
          <a:xfrm>
            <a:off x="7082897" y="4522400"/>
            <a:ext cx="1281039" cy="369332"/>
          </a:xfrm>
          <a:prstGeom prst="rect">
            <a:avLst/>
          </a:prstGeom>
          <a:noFill/>
        </p:spPr>
        <p:txBody>
          <a:bodyPr wrap="square">
            <a:spAutoFit/>
          </a:bodyPr>
          <a:lstStyle/>
          <a:p>
            <a:r>
              <a:rPr lang="fr-FR" i="1" dirty="0">
                <a:latin typeface="Open Sans ExtraBold" pitchFamily="2" charset="0"/>
                <a:ea typeface="Open Sans ExtraBold" pitchFamily="2" charset="0"/>
                <a:cs typeface="Open Sans ExtraBold" pitchFamily="2" charset="0"/>
              </a:rPr>
              <a:t>POLICIES</a:t>
            </a:r>
            <a:endParaRPr lang="fr-FR" dirty="0">
              <a:latin typeface="Open Sans ExtraBold" pitchFamily="2" charset="0"/>
              <a:ea typeface="Open Sans ExtraBold" pitchFamily="2" charset="0"/>
              <a:cs typeface="Open Sans ExtraBold" pitchFamily="2" charset="0"/>
            </a:endParaRPr>
          </a:p>
        </p:txBody>
      </p:sp>
      <p:sp>
        <p:nvSpPr>
          <p:cNvPr id="20" name="ZoneTexte 19">
            <a:extLst>
              <a:ext uri="{FF2B5EF4-FFF2-40B4-BE49-F238E27FC236}">
                <a16:creationId xmlns:a16="http://schemas.microsoft.com/office/drawing/2014/main" id="{BF64A323-56DF-4B0E-B3C2-381A0A51FD03}"/>
              </a:ext>
            </a:extLst>
          </p:cNvPr>
          <p:cNvSpPr txBox="1"/>
          <p:nvPr/>
        </p:nvSpPr>
        <p:spPr>
          <a:xfrm>
            <a:off x="9637144" y="4414678"/>
            <a:ext cx="4724400" cy="584775"/>
          </a:xfrm>
          <a:prstGeom prst="rect">
            <a:avLst/>
          </a:prstGeom>
          <a:noFill/>
        </p:spPr>
        <p:txBody>
          <a:bodyPr wrap="square">
            <a:spAutoFit/>
          </a:bodyPr>
          <a:lstStyle/>
          <a:p>
            <a:r>
              <a:rPr lang="fr-FR" sz="1600" dirty="0">
                <a:latin typeface="Open Sans" pitchFamily="2" charset="0"/>
                <a:ea typeface="Open Sans" pitchFamily="2" charset="0"/>
                <a:cs typeface="Open Sans" pitchFamily="2" charset="0"/>
              </a:rPr>
              <a:t>Les actions prises par l’État pour traiter les problèmes de la société</a:t>
            </a:r>
          </a:p>
        </p:txBody>
      </p:sp>
      <p:sp>
        <p:nvSpPr>
          <p:cNvPr id="22" name="ZoneTexte 21">
            <a:extLst>
              <a:ext uri="{FF2B5EF4-FFF2-40B4-BE49-F238E27FC236}">
                <a16:creationId xmlns:a16="http://schemas.microsoft.com/office/drawing/2014/main" id="{280DB28D-43E8-4A28-A9AB-D84158571D3E}"/>
              </a:ext>
            </a:extLst>
          </p:cNvPr>
          <p:cNvSpPr txBox="1"/>
          <p:nvPr/>
        </p:nvSpPr>
        <p:spPr>
          <a:xfrm>
            <a:off x="5172126" y="8274904"/>
            <a:ext cx="5199184" cy="1754326"/>
          </a:xfrm>
          <a:prstGeom prst="rect">
            <a:avLst/>
          </a:prstGeom>
          <a:noFill/>
        </p:spPr>
        <p:txBody>
          <a:bodyPr wrap="square">
            <a:spAutoFit/>
          </a:bodyPr>
          <a:lstStyle/>
          <a:p>
            <a:r>
              <a:rPr lang="fr-FR" dirty="0">
                <a:latin typeface="Open Sans" pitchFamily="2" charset="0"/>
                <a:ea typeface="Open Sans" pitchFamily="2" charset="0"/>
                <a:cs typeface="Open Sans" pitchFamily="2" charset="0"/>
              </a:rPr>
              <a:t>Á l’esprit d’ouverture défendu par la politique sanitaire, qui prône l’accès aux soins pour </a:t>
            </a:r>
            <a:r>
              <a:rPr lang="fr-FR" dirty="0" err="1">
                <a:latin typeface="Open Sans" pitchFamily="2" charset="0"/>
                <a:ea typeface="Open Sans" pitchFamily="2" charset="0"/>
                <a:cs typeface="Open Sans" pitchFamily="2" charset="0"/>
              </a:rPr>
              <a:t>tous.tes</a:t>
            </a:r>
            <a:r>
              <a:rPr lang="fr-FR" dirty="0">
                <a:latin typeface="Open Sans" pitchFamily="2" charset="0"/>
                <a:ea typeface="Open Sans" pitchFamily="2" charset="0"/>
                <a:cs typeface="Open Sans" pitchFamily="2" charset="0"/>
              </a:rPr>
              <a:t>, s’oppose un esprit de fermeture qui vise un contrôle maîtrisé des flux migratoires (Chauvin et al., 2019) (Baillot et al., 2012) (Basilien-Gainche, 2008). </a:t>
            </a:r>
          </a:p>
        </p:txBody>
      </p:sp>
      <p:sp>
        <p:nvSpPr>
          <p:cNvPr id="24" name="ZoneTexte 23">
            <a:extLst>
              <a:ext uri="{FF2B5EF4-FFF2-40B4-BE49-F238E27FC236}">
                <a16:creationId xmlns:a16="http://schemas.microsoft.com/office/drawing/2014/main" id="{151C9E04-08E8-4CD4-930F-23A15634371E}"/>
              </a:ext>
            </a:extLst>
          </p:cNvPr>
          <p:cNvSpPr txBox="1"/>
          <p:nvPr/>
        </p:nvSpPr>
        <p:spPr>
          <a:xfrm>
            <a:off x="2398468" y="6637957"/>
            <a:ext cx="4402382" cy="1077217"/>
          </a:xfrm>
          <a:prstGeom prst="rect">
            <a:avLst/>
          </a:prstGeom>
          <a:noFill/>
        </p:spPr>
        <p:txBody>
          <a:bodyPr wrap="square">
            <a:spAutoFit/>
          </a:bodyPr>
          <a:lstStyle/>
          <a:p>
            <a:r>
              <a:rPr lang="fr-FR" sz="1600" dirty="0">
                <a:latin typeface="Open Sans" pitchFamily="2" charset="0"/>
                <a:ea typeface="Open Sans" pitchFamily="2" charset="0"/>
                <a:cs typeface="Open Sans" pitchFamily="2" charset="0"/>
              </a:rPr>
              <a:t>Définit l’organisation du système de soins, la distribution des ressources sanitaires et les conditions d’accès au système de sécurité sociale </a:t>
            </a:r>
          </a:p>
        </p:txBody>
      </p:sp>
      <p:grpSp>
        <p:nvGrpSpPr>
          <p:cNvPr id="55" name="Groupe 54">
            <a:extLst>
              <a:ext uri="{FF2B5EF4-FFF2-40B4-BE49-F238E27FC236}">
                <a16:creationId xmlns:a16="http://schemas.microsoft.com/office/drawing/2014/main" id="{CEAC1F07-0F45-4EE6-8F2B-1335FA1BDBFC}"/>
              </a:ext>
            </a:extLst>
          </p:cNvPr>
          <p:cNvGrpSpPr/>
          <p:nvPr/>
        </p:nvGrpSpPr>
        <p:grpSpPr>
          <a:xfrm>
            <a:off x="2985382" y="5751393"/>
            <a:ext cx="3408694" cy="566822"/>
            <a:chOff x="3239756" y="5731936"/>
            <a:chExt cx="3408694" cy="566822"/>
          </a:xfrm>
        </p:grpSpPr>
        <p:sp>
          <p:nvSpPr>
            <p:cNvPr id="53" name="Rectangle 52">
              <a:extLst>
                <a:ext uri="{FF2B5EF4-FFF2-40B4-BE49-F238E27FC236}">
                  <a16:creationId xmlns:a16="http://schemas.microsoft.com/office/drawing/2014/main" id="{A52DF067-8318-4538-8F20-02E0506A4C4A}"/>
                </a:ext>
              </a:extLst>
            </p:cNvPr>
            <p:cNvSpPr/>
            <p:nvPr/>
          </p:nvSpPr>
          <p:spPr>
            <a:xfrm>
              <a:off x="3239756" y="5731936"/>
              <a:ext cx="3408694" cy="566822"/>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58F7B94C-2341-4FDB-BB6C-3CC39EFD85F8}"/>
                </a:ext>
              </a:extLst>
            </p:cNvPr>
            <p:cNvSpPr txBox="1"/>
            <p:nvPr/>
          </p:nvSpPr>
          <p:spPr>
            <a:xfrm>
              <a:off x="3400972" y="5847921"/>
              <a:ext cx="3070755" cy="369332"/>
            </a:xfrm>
            <a:prstGeom prst="rect">
              <a:avLst/>
            </a:prstGeom>
            <a:noFill/>
          </p:spPr>
          <p:txBody>
            <a:bodyPr wrap="square">
              <a:spAutoFit/>
            </a:bodyPr>
            <a:lstStyle/>
            <a:p>
              <a:pPr algn="ctr"/>
              <a:r>
                <a:rPr lang="fr-FR" dirty="0">
                  <a:solidFill>
                    <a:schemeClr val="bg1"/>
                  </a:solidFill>
                  <a:latin typeface="Open Sans ExtraBold" pitchFamily="2" charset="0"/>
                  <a:ea typeface="Open Sans ExtraBold" pitchFamily="2" charset="0"/>
                  <a:cs typeface="Open Sans ExtraBold" pitchFamily="2" charset="0"/>
                </a:rPr>
                <a:t>LA POLITIQUE SANITAIRE</a:t>
              </a:r>
            </a:p>
          </p:txBody>
        </p:sp>
      </p:grpSp>
      <p:grpSp>
        <p:nvGrpSpPr>
          <p:cNvPr id="56" name="Groupe 55">
            <a:extLst>
              <a:ext uri="{FF2B5EF4-FFF2-40B4-BE49-F238E27FC236}">
                <a16:creationId xmlns:a16="http://schemas.microsoft.com/office/drawing/2014/main" id="{F4191641-02F1-43A8-B0FD-84DF01EFF913}"/>
              </a:ext>
            </a:extLst>
          </p:cNvPr>
          <p:cNvGrpSpPr/>
          <p:nvPr/>
        </p:nvGrpSpPr>
        <p:grpSpPr>
          <a:xfrm>
            <a:off x="8938533" y="5792828"/>
            <a:ext cx="3563322" cy="566822"/>
            <a:chOff x="8715533" y="5810394"/>
            <a:chExt cx="3563322" cy="566822"/>
          </a:xfrm>
        </p:grpSpPr>
        <p:sp>
          <p:nvSpPr>
            <p:cNvPr id="52" name="Rectangle 51">
              <a:extLst>
                <a:ext uri="{FF2B5EF4-FFF2-40B4-BE49-F238E27FC236}">
                  <a16:creationId xmlns:a16="http://schemas.microsoft.com/office/drawing/2014/main" id="{558806DD-8C9D-40DD-B349-E56597E0946B}"/>
                </a:ext>
              </a:extLst>
            </p:cNvPr>
            <p:cNvSpPr/>
            <p:nvPr/>
          </p:nvSpPr>
          <p:spPr>
            <a:xfrm>
              <a:off x="8744594" y="5810394"/>
              <a:ext cx="3505200" cy="566822"/>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261D3836-9A78-46DA-84F3-E40A37583690}"/>
                </a:ext>
              </a:extLst>
            </p:cNvPr>
            <p:cNvSpPr txBox="1"/>
            <p:nvPr/>
          </p:nvSpPr>
          <p:spPr>
            <a:xfrm>
              <a:off x="8715533" y="5919165"/>
              <a:ext cx="3563322" cy="369332"/>
            </a:xfrm>
            <a:prstGeom prst="rect">
              <a:avLst/>
            </a:prstGeom>
            <a:noFill/>
          </p:spPr>
          <p:txBody>
            <a:bodyPr wrap="square">
              <a:spAutoFit/>
            </a:bodyPr>
            <a:lstStyle/>
            <a:p>
              <a:pPr algn="ctr"/>
              <a:r>
                <a:rPr lang="fr-FR" dirty="0">
                  <a:solidFill>
                    <a:schemeClr val="bg1"/>
                  </a:solidFill>
                  <a:latin typeface="Open Sans ExtraBold" pitchFamily="2" charset="0"/>
                  <a:ea typeface="Open Sans ExtraBold" pitchFamily="2" charset="0"/>
                  <a:cs typeface="Open Sans ExtraBold" pitchFamily="2" charset="0"/>
                </a:rPr>
                <a:t>LA POLITIQUE MIGRATOIRE </a:t>
              </a:r>
            </a:p>
          </p:txBody>
        </p:sp>
      </p:grpSp>
      <p:sp>
        <p:nvSpPr>
          <p:cNvPr id="30" name="ZoneTexte 29">
            <a:extLst>
              <a:ext uri="{FF2B5EF4-FFF2-40B4-BE49-F238E27FC236}">
                <a16:creationId xmlns:a16="http://schemas.microsoft.com/office/drawing/2014/main" id="{DCD734B2-0829-4373-9623-B8A4DDA770B3}"/>
              </a:ext>
            </a:extLst>
          </p:cNvPr>
          <p:cNvSpPr txBox="1"/>
          <p:nvPr/>
        </p:nvSpPr>
        <p:spPr>
          <a:xfrm>
            <a:off x="8715533" y="6683411"/>
            <a:ext cx="4718442" cy="830997"/>
          </a:xfrm>
          <a:prstGeom prst="rect">
            <a:avLst/>
          </a:prstGeom>
          <a:noFill/>
        </p:spPr>
        <p:txBody>
          <a:bodyPr wrap="square">
            <a:spAutoFit/>
          </a:bodyPr>
          <a:lstStyle/>
          <a:p>
            <a:r>
              <a:rPr lang="fr-FR" sz="1600" dirty="0">
                <a:latin typeface="Open Sans" pitchFamily="2" charset="0"/>
                <a:ea typeface="Open Sans" pitchFamily="2" charset="0"/>
                <a:cs typeface="Open Sans" pitchFamily="2" charset="0"/>
              </a:rPr>
              <a:t>Définit les conditions permettant aux personnes d’habiter, de circuler et de bénéficier de « droits » dans le territoire français. </a:t>
            </a:r>
          </a:p>
        </p:txBody>
      </p:sp>
      <p:cxnSp>
        <p:nvCxnSpPr>
          <p:cNvPr id="32" name="Connecteur droit avec flèche 31">
            <a:extLst>
              <a:ext uri="{FF2B5EF4-FFF2-40B4-BE49-F238E27FC236}">
                <a16:creationId xmlns:a16="http://schemas.microsoft.com/office/drawing/2014/main" id="{A28A186B-B6B7-4436-816C-058589B1F378}"/>
              </a:ext>
            </a:extLst>
          </p:cNvPr>
          <p:cNvCxnSpPr>
            <a:cxnSpLocks/>
            <a:endCxn id="18" idx="1"/>
          </p:cNvCxnSpPr>
          <p:nvPr/>
        </p:nvCxnSpPr>
        <p:spPr>
          <a:xfrm flipV="1">
            <a:off x="5429251" y="3210726"/>
            <a:ext cx="1079051" cy="468024"/>
          </a:xfrm>
          <a:prstGeom prst="straightConnector1">
            <a:avLst/>
          </a:prstGeom>
          <a:ln w="28575">
            <a:solidFill>
              <a:srgbClr val="1D1955"/>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FD739507-7E9A-4289-867C-C351B9FF0CED}"/>
              </a:ext>
            </a:extLst>
          </p:cNvPr>
          <p:cNvCxnSpPr>
            <a:cxnSpLocks/>
          </p:cNvCxnSpPr>
          <p:nvPr/>
        </p:nvCxnSpPr>
        <p:spPr>
          <a:xfrm>
            <a:off x="5429251" y="4373719"/>
            <a:ext cx="1371599" cy="217536"/>
          </a:xfrm>
          <a:prstGeom prst="straightConnector1">
            <a:avLst/>
          </a:prstGeom>
          <a:ln w="28575">
            <a:solidFill>
              <a:srgbClr val="1D1955"/>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2" name="Parenthèse ouvrante 41">
            <a:extLst>
              <a:ext uri="{FF2B5EF4-FFF2-40B4-BE49-F238E27FC236}">
                <a16:creationId xmlns:a16="http://schemas.microsoft.com/office/drawing/2014/main" id="{FFE74B71-BF07-40D2-89BD-119475657B50}"/>
              </a:ext>
            </a:extLst>
          </p:cNvPr>
          <p:cNvSpPr/>
          <p:nvPr/>
        </p:nvSpPr>
        <p:spPr>
          <a:xfrm>
            <a:off x="9312087" y="2722896"/>
            <a:ext cx="228601" cy="1077218"/>
          </a:xfrm>
          <a:prstGeom prst="leftBracket">
            <a:avLst/>
          </a:prstGeom>
          <a:noFill/>
          <a:ln w="28575">
            <a:solidFill>
              <a:srgbClr val="1D19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Parenthèse ouvrante 42">
            <a:extLst>
              <a:ext uri="{FF2B5EF4-FFF2-40B4-BE49-F238E27FC236}">
                <a16:creationId xmlns:a16="http://schemas.microsoft.com/office/drawing/2014/main" id="{8CAACE75-337D-4315-84E5-416D5B3AAD68}"/>
              </a:ext>
            </a:extLst>
          </p:cNvPr>
          <p:cNvSpPr/>
          <p:nvPr/>
        </p:nvSpPr>
        <p:spPr>
          <a:xfrm>
            <a:off x="9312087" y="4461076"/>
            <a:ext cx="228601" cy="566822"/>
          </a:xfrm>
          <a:prstGeom prst="leftBracket">
            <a:avLst/>
          </a:prstGeom>
          <a:noFill/>
          <a:ln w="28575">
            <a:solidFill>
              <a:srgbClr val="1D19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4" name="Connecteur droit avec flèche 43">
            <a:extLst>
              <a:ext uri="{FF2B5EF4-FFF2-40B4-BE49-F238E27FC236}">
                <a16:creationId xmlns:a16="http://schemas.microsoft.com/office/drawing/2014/main" id="{42BE239E-266B-4C24-AB78-CD8F1BEECD7E}"/>
              </a:ext>
            </a:extLst>
          </p:cNvPr>
          <p:cNvCxnSpPr>
            <a:cxnSpLocks/>
          </p:cNvCxnSpPr>
          <p:nvPr/>
        </p:nvCxnSpPr>
        <p:spPr>
          <a:xfrm flipH="1">
            <a:off x="6038850" y="5071932"/>
            <a:ext cx="762000" cy="588760"/>
          </a:xfrm>
          <a:prstGeom prst="straightConnector1">
            <a:avLst/>
          </a:prstGeom>
          <a:ln w="28575">
            <a:solidFill>
              <a:srgbClr val="1D195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B42372CA-98E2-458D-AE3F-6324EB2D1961}"/>
              </a:ext>
            </a:extLst>
          </p:cNvPr>
          <p:cNvCxnSpPr>
            <a:cxnSpLocks/>
          </p:cNvCxnSpPr>
          <p:nvPr/>
        </p:nvCxnSpPr>
        <p:spPr>
          <a:xfrm>
            <a:off x="8363936" y="5053105"/>
            <a:ext cx="951514" cy="607587"/>
          </a:xfrm>
          <a:prstGeom prst="straightConnector1">
            <a:avLst/>
          </a:prstGeom>
          <a:ln w="28575">
            <a:solidFill>
              <a:srgbClr val="1D195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8" name="Flèche : droite 57">
            <a:extLst>
              <a:ext uri="{FF2B5EF4-FFF2-40B4-BE49-F238E27FC236}">
                <a16:creationId xmlns:a16="http://schemas.microsoft.com/office/drawing/2014/main" id="{25F4DFE0-98BF-4578-94B2-50015A8FC342}"/>
              </a:ext>
            </a:extLst>
          </p:cNvPr>
          <p:cNvSpPr/>
          <p:nvPr/>
        </p:nvSpPr>
        <p:spPr>
          <a:xfrm>
            <a:off x="7082897" y="5791893"/>
            <a:ext cx="632353" cy="567757"/>
          </a:xfrm>
          <a:prstGeom prst="rightArrow">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lèche : droite 58">
            <a:extLst>
              <a:ext uri="{FF2B5EF4-FFF2-40B4-BE49-F238E27FC236}">
                <a16:creationId xmlns:a16="http://schemas.microsoft.com/office/drawing/2014/main" id="{C907AB75-D2CF-4ECD-8986-09E344D4704C}"/>
              </a:ext>
            </a:extLst>
          </p:cNvPr>
          <p:cNvSpPr/>
          <p:nvPr/>
        </p:nvSpPr>
        <p:spPr>
          <a:xfrm flipH="1">
            <a:off x="7771718" y="5787197"/>
            <a:ext cx="632353" cy="567757"/>
          </a:xfrm>
          <a:prstGeom prst="rightArrow">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avec flèche 59">
            <a:extLst>
              <a:ext uri="{FF2B5EF4-FFF2-40B4-BE49-F238E27FC236}">
                <a16:creationId xmlns:a16="http://schemas.microsoft.com/office/drawing/2014/main" id="{8D71C3D7-832A-4AF1-A4FD-CBA10A1A748C}"/>
              </a:ext>
            </a:extLst>
          </p:cNvPr>
          <p:cNvCxnSpPr>
            <a:cxnSpLocks/>
          </p:cNvCxnSpPr>
          <p:nvPr/>
        </p:nvCxnSpPr>
        <p:spPr>
          <a:xfrm>
            <a:off x="7771718" y="6778564"/>
            <a:ext cx="19782" cy="1290767"/>
          </a:xfrm>
          <a:prstGeom prst="straightConnector1">
            <a:avLst/>
          </a:prstGeom>
          <a:ln w="28575">
            <a:solidFill>
              <a:srgbClr val="1D1955"/>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8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D3218C-F7B5-493B-836E-1C04F4F139E2}"/>
              </a:ext>
            </a:extLst>
          </p:cNvPr>
          <p:cNvSpPr/>
          <p:nvPr/>
        </p:nvSpPr>
        <p:spPr>
          <a:xfrm>
            <a:off x="9910622" y="3007923"/>
            <a:ext cx="2467255" cy="1213763"/>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2050" y="1516392"/>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DISCUSION</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27</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a:extLst>
              <a:ext uri="{FF2B5EF4-FFF2-40B4-BE49-F238E27FC236}">
                <a16:creationId xmlns:a16="http://schemas.microsoft.com/office/drawing/2014/main" id="{B69DCAE8-591D-472E-9D7D-DBD3221B564C}"/>
              </a:ext>
            </a:extLst>
          </p:cNvPr>
          <p:cNvSpPr txBox="1"/>
          <p:nvPr/>
        </p:nvSpPr>
        <p:spPr>
          <a:xfrm>
            <a:off x="5143939" y="5036455"/>
            <a:ext cx="5131681" cy="830997"/>
          </a:xfrm>
          <a:prstGeom prst="rect">
            <a:avLst/>
          </a:prstGeom>
          <a:noFill/>
        </p:spPr>
        <p:txBody>
          <a:bodyPr wrap="square">
            <a:spAutoFit/>
          </a:bodyPr>
          <a:lstStyle/>
          <a:p>
            <a:pPr algn="ctr"/>
            <a:r>
              <a:rPr lang="fr-FR" sz="1600" dirty="0">
                <a:latin typeface="Open Sans" pitchFamily="2" charset="0"/>
                <a:ea typeface="Open Sans" pitchFamily="2" charset="0"/>
                <a:cs typeface="Open Sans" pitchFamily="2" charset="0"/>
              </a:rPr>
              <a:t>Exclusion de ceux qui ne seraient pas légitimes et production d’une </a:t>
            </a:r>
            <a:r>
              <a:rPr lang="fr-FR" sz="1600" dirty="0">
                <a:latin typeface="Open Sans ExtraBold" pitchFamily="2" charset="0"/>
                <a:ea typeface="Open Sans ExtraBold" pitchFamily="2" charset="0"/>
                <a:cs typeface="Open Sans ExtraBold" pitchFamily="2" charset="0"/>
              </a:rPr>
              <a:t>catégorie de </a:t>
            </a:r>
            <a:r>
              <a:rPr lang="fr-FR" sz="1600" dirty="0">
                <a:solidFill>
                  <a:srgbClr val="1D1955"/>
                </a:solidFill>
                <a:latin typeface="Open Sans ExtraBold" pitchFamily="2" charset="0"/>
                <a:ea typeface="Open Sans ExtraBold" pitchFamily="2" charset="0"/>
                <a:cs typeface="Open Sans ExtraBold" pitchFamily="2" charset="0"/>
              </a:rPr>
              <a:t>personnes dites « en situation de régularité »</a:t>
            </a:r>
          </a:p>
        </p:txBody>
      </p:sp>
      <p:sp>
        <p:nvSpPr>
          <p:cNvPr id="5" name="Flèche : bas 4">
            <a:extLst>
              <a:ext uri="{FF2B5EF4-FFF2-40B4-BE49-F238E27FC236}">
                <a16:creationId xmlns:a16="http://schemas.microsoft.com/office/drawing/2014/main" id="{FB7D9816-97A3-4A4A-8E46-A9F7314CC616}"/>
              </a:ext>
            </a:extLst>
          </p:cNvPr>
          <p:cNvSpPr/>
          <p:nvPr/>
        </p:nvSpPr>
        <p:spPr>
          <a:xfrm>
            <a:off x="7385050" y="4155484"/>
            <a:ext cx="533400" cy="609600"/>
          </a:xfrm>
          <a:prstGeom prst="downArrow">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8EBF8EED-A92E-4227-89C5-E830D5236410}"/>
              </a:ext>
            </a:extLst>
          </p:cNvPr>
          <p:cNvSpPr txBox="1"/>
          <p:nvPr/>
        </p:nvSpPr>
        <p:spPr>
          <a:xfrm>
            <a:off x="11361909" y="4760468"/>
            <a:ext cx="3211341" cy="2800767"/>
          </a:xfrm>
          <a:prstGeom prst="rect">
            <a:avLst/>
          </a:prstGeom>
          <a:noFill/>
        </p:spPr>
        <p:txBody>
          <a:bodyPr wrap="square">
            <a:spAutoFit/>
          </a:bodyPr>
          <a:lstStyle/>
          <a:p>
            <a:r>
              <a:rPr lang="fr-FR" sz="1600" dirty="0">
                <a:latin typeface="Open Sans" pitchFamily="2" charset="0"/>
                <a:ea typeface="Open Sans" pitchFamily="2" charset="0"/>
                <a:cs typeface="Open Sans" pitchFamily="2" charset="0"/>
              </a:rPr>
              <a:t>Catégorie qui r</a:t>
            </a:r>
            <a:r>
              <a:rPr lang="fr-FR" sz="1600" dirty="0">
                <a:effectLst/>
                <a:latin typeface="Open Sans" pitchFamily="2" charset="0"/>
                <a:ea typeface="Open Sans" pitchFamily="2" charset="0"/>
                <a:cs typeface="Open Sans" pitchFamily="2" charset="0"/>
              </a:rPr>
              <a:t>egroupe en réalité diverses situations et ne se limite pas à l’obtention d’un titre de séjour valide ; elle désigne une réalité sociale beaucoup plus complexe, composée de populations dont les origines sont intimement liées, ce qui complique la distinction entre « étrangers » et « autochtones ». </a:t>
            </a:r>
            <a:endParaRPr lang="fr-FR" sz="1600" dirty="0">
              <a:latin typeface="Open Sans" pitchFamily="2" charset="0"/>
              <a:ea typeface="Open Sans" pitchFamily="2" charset="0"/>
              <a:cs typeface="Open Sans" pitchFamily="2" charset="0"/>
            </a:endParaRPr>
          </a:p>
        </p:txBody>
      </p:sp>
      <p:sp>
        <p:nvSpPr>
          <p:cNvPr id="13" name="Parenthèse ouvrante 12">
            <a:extLst>
              <a:ext uri="{FF2B5EF4-FFF2-40B4-BE49-F238E27FC236}">
                <a16:creationId xmlns:a16="http://schemas.microsoft.com/office/drawing/2014/main" id="{8ED6A488-A65E-4D39-BB96-2DD0349CB9FE}"/>
              </a:ext>
            </a:extLst>
          </p:cNvPr>
          <p:cNvSpPr/>
          <p:nvPr/>
        </p:nvSpPr>
        <p:spPr>
          <a:xfrm>
            <a:off x="11078827" y="4823897"/>
            <a:ext cx="71917" cy="2479246"/>
          </a:xfrm>
          <a:prstGeom prst="leftBracket">
            <a:avLst/>
          </a:prstGeom>
          <a:noFill/>
          <a:ln w="28575">
            <a:solidFill>
              <a:srgbClr val="1D19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1" name="Groupe 20">
            <a:extLst>
              <a:ext uri="{FF2B5EF4-FFF2-40B4-BE49-F238E27FC236}">
                <a16:creationId xmlns:a16="http://schemas.microsoft.com/office/drawing/2014/main" id="{C4B64BEB-860C-421E-AB05-0CB8DCFC5583}"/>
              </a:ext>
            </a:extLst>
          </p:cNvPr>
          <p:cNvGrpSpPr/>
          <p:nvPr/>
        </p:nvGrpSpPr>
        <p:grpSpPr>
          <a:xfrm>
            <a:off x="2921000" y="2831613"/>
            <a:ext cx="2667000" cy="1213763"/>
            <a:chOff x="2762250" y="3007924"/>
            <a:chExt cx="2667000" cy="1213763"/>
          </a:xfrm>
        </p:grpSpPr>
        <p:sp>
          <p:nvSpPr>
            <p:cNvPr id="14" name="Rectangle 13">
              <a:extLst>
                <a:ext uri="{FF2B5EF4-FFF2-40B4-BE49-F238E27FC236}">
                  <a16:creationId xmlns:a16="http://schemas.microsoft.com/office/drawing/2014/main" id="{170AB24E-C7F4-4E4E-9588-FE3F48A619F1}"/>
                </a:ext>
              </a:extLst>
            </p:cNvPr>
            <p:cNvSpPr/>
            <p:nvPr/>
          </p:nvSpPr>
          <p:spPr>
            <a:xfrm>
              <a:off x="2914650" y="3007924"/>
              <a:ext cx="2399474" cy="1213763"/>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80B3740-65EA-42EB-AB8D-C27448E17C7F}"/>
                </a:ext>
              </a:extLst>
            </p:cNvPr>
            <p:cNvSpPr txBox="1"/>
            <p:nvPr/>
          </p:nvSpPr>
          <p:spPr>
            <a:xfrm>
              <a:off x="2762250" y="3137698"/>
              <a:ext cx="2667000" cy="923330"/>
            </a:xfrm>
            <a:prstGeom prst="rect">
              <a:avLst/>
            </a:prstGeom>
            <a:noFill/>
          </p:spPr>
          <p:txBody>
            <a:bodyPr wrap="square">
              <a:spAutoFit/>
            </a:bodyPr>
            <a:lstStyle/>
            <a:p>
              <a:pPr algn="ctr"/>
              <a:r>
                <a:rPr lang="fr-FR" sz="1800" b="1" dirty="0">
                  <a:solidFill>
                    <a:schemeClr val="bg1"/>
                  </a:solidFill>
                  <a:effectLst/>
                  <a:latin typeface="Open Sans" pitchFamily="2" charset="0"/>
                  <a:ea typeface="Open Sans" pitchFamily="2" charset="0"/>
                  <a:cs typeface="Open Sans" pitchFamily="2" charset="0"/>
                </a:rPr>
                <a:t>Défendre la spécificité du territoire </a:t>
              </a:r>
              <a:endParaRPr lang="fr-FR" dirty="0">
                <a:solidFill>
                  <a:schemeClr val="bg1"/>
                </a:solidFill>
              </a:endParaRPr>
            </a:p>
          </p:txBody>
        </p:sp>
      </p:grpSp>
      <p:sp>
        <p:nvSpPr>
          <p:cNvPr id="18" name="ZoneTexte 17">
            <a:extLst>
              <a:ext uri="{FF2B5EF4-FFF2-40B4-BE49-F238E27FC236}">
                <a16:creationId xmlns:a16="http://schemas.microsoft.com/office/drawing/2014/main" id="{D10FC68E-C26D-4DA4-B1AB-D2CA477A5553}"/>
              </a:ext>
            </a:extLst>
          </p:cNvPr>
          <p:cNvSpPr txBox="1"/>
          <p:nvPr/>
        </p:nvSpPr>
        <p:spPr>
          <a:xfrm>
            <a:off x="10141497" y="3117973"/>
            <a:ext cx="2032340" cy="914475"/>
          </a:xfrm>
          <a:prstGeom prst="rect">
            <a:avLst/>
          </a:prstGeom>
          <a:noFill/>
        </p:spPr>
        <p:txBody>
          <a:bodyPr wrap="square">
            <a:spAutoFit/>
          </a:bodyPr>
          <a:lstStyle/>
          <a:p>
            <a:pPr algn="ctr"/>
            <a:r>
              <a:rPr lang="fr-FR" b="1" dirty="0">
                <a:solidFill>
                  <a:schemeClr val="bg1"/>
                </a:solidFill>
                <a:latin typeface="Open Sans" pitchFamily="2" charset="0"/>
                <a:ea typeface="Open Sans" pitchFamily="2" charset="0"/>
                <a:cs typeface="Open Sans" pitchFamily="2" charset="0"/>
              </a:rPr>
              <a:t>Ê</a:t>
            </a:r>
            <a:r>
              <a:rPr lang="fr-FR" sz="1800" b="1" dirty="0">
                <a:solidFill>
                  <a:schemeClr val="bg1"/>
                </a:solidFill>
                <a:effectLst/>
                <a:latin typeface="Open Sans" pitchFamily="2" charset="0"/>
                <a:ea typeface="Open Sans" pitchFamily="2" charset="0"/>
                <a:cs typeface="Open Sans" pitchFamily="2" charset="0"/>
              </a:rPr>
              <a:t>tre</a:t>
            </a:r>
            <a:r>
              <a:rPr lang="fr-FR" sz="1800" dirty="0">
                <a:solidFill>
                  <a:schemeClr val="bg1"/>
                </a:solidFill>
                <a:effectLst/>
                <a:latin typeface="Open Sans" pitchFamily="2" charset="0"/>
                <a:ea typeface="Open Sans" pitchFamily="2" charset="0"/>
                <a:cs typeface="Open Sans" pitchFamily="2" charset="0"/>
              </a:rPr>
              <a:t> </a:t>
            </a:r>
            <a:r>
              <a:rPr lang="fr-FR" sz="1800" b="1" dirty="0">
                <a:solidFill>
                  <a:schemeClr val="bg1"/>
                </a:solidFill>
                <a:effectLst/>
                <a:latin typeface="Open Sans" pitchFamily="2" charset="0"/>
                <a:ea typeface="Open Sans" pitchFamily="2" charset="0"/>
                <a:cs typeface="Open Sans" pitchFamily="2" charset="0"/>
              </a:rPr>
              <a:t>légitime vis-à-vis de l’État central</a:t>
            </a:r>
            <a:r>
              <a:rPr lang="fr-FR"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endParaRPr lang="fr-FR" dirty="0">
              <a:solidFill>
                <a:schemeClr val="bg1"/>
              </a:solidFill>
            </a:endParaRPr>
          </a:p>
        </p:txBody>
      </p:sp>
      <p:sp>
        <p:nvSpPr>
          <p:cNvPr id="19" name="ZoneTexte 18">
            <a:extLst>
              <a:ext uri="{FF2B5EF4-FFF2-40B4-BE49-F238E27FC236}">
                <a16:creationId xmlns:a16="http://schemas.microsoft.com/office/drawing/2014/main" id="{61096FC4-D795-4361-B664-092D51BCA245}"/>
              </a:ext>
            </a:extLst>
          </p:cNvPr>
          <p:cNvSpPr txBox="1"/>
          <p:nvPr/>
        </p:nvSpPr>
        <p:spPr>
          <a:xfrm>
            <a:off x="6464402" y="2352976"/>
            <a:ext cx="2374696" cy="369332"/>
          </a:xfrm>
          <a:prstGeom prst="rect">
            <a:avLst/>
          </a:prstGeom>
          <a:noFill/>
        </p:spPr>
        <p:txBody>
          <a:bodyPr wrap="square">
            <a:spAutoFit/>
          </a:bodyPr>
          <a:lstStyle/>
          <a:p>
            <a:pPr algn="ctr"/>
            <a:r>
              <a:rPr lang="fr-FR" sz="1800" b="1" dirty="0">
                <a:effectLst/>
                <a:latin typeface="Open Sans" pitchFamily="2" charset="0"/>
                <a:ea typeface="Open Sans" pitchFamily="2" charset="0"/>
                <a:cs typeface="Open Sans" pitchFamily="2" charset="0"/>
              </a:rPr>
              <a:t>PARADOXE</a:t>
            </a:r>
            <a:endParaRPr lang="fr-FR" dirty="0"/>
          </a:p>
        </p:txBody>
      </p:sp>
      <p:cxnSp>
        <p:nvCxnSpPr>
          <p:cNvPr id="23" name="Connecteur droit avec flèche 22">
            <a:extLst>
              <a:ext uri="{FF2B5EF4-FFF2-40B4-BE49-F238E27FC236}">
                <a16:creationId xmlns:a16="http://schemas.microsoft.com/office/drawing/2014/main" id="{4CD4D924-B2D6-40E6-85B5-E9F863781B4F}"/>
              </a:ext>
            </a:extLst>
          </p:cNvPr>
          <p:cNvCxnSpPr>
            <a:cxnSpLocks/>
          </p:cNvCxnSpPr>
          <p:nvPr/>
        </p:nvCxnSpPr>
        <p:spPr>
          <a:xfrm>
            <a:off x="5740400" y="3453556"/>
            <a:ext cx="3962400" cy="0"/>
          </a:xfrm>
          <a:prstGeom prst="straightConnector1">
            <a:avLst/>
          </a:prstGeom>
          <a:ln w="38100">
            <a:solidFill>
              <a:srgbClr val="1D1955"/>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E9121041-5AB6-47CB-B1F1-0F2F4D6BAFF7}"/>
              </a:ext>
            </a:extLst>
          </p:cNvPr>
          <p:cNvSpPr txBox="1"/>
          <p:nvPr/>
        </p:nvSpPr>
        <p:spPr>
          <a:xfrm>
            <a:off x="776769" y="4941879"/>
            <a:ext cx="3102332" cy="1077218"/>
          </a:xfrm>
          <a:prstGeom prst="rect">
            <a:avLst/>
          </a:prstGeom>
          <a:noFill/>
        </p:spPr>
        <p:txBody>
          <a:bodyPr wrap="square">
            <a:spAutoFit/>
          </a:bodyPr>
          <a:lstStyle/>
          <a:p>
            <a:r>
              <a:rPr lang="fr-FR" sz="1600" dirty="0">
                <a:effectLst/>
                <a:latin typeface="Open Sans" pitchFamily="2" charset="0"/>
                <a:ea typeface="Open Sans" pitchFamily="2" charset="0"/>
                <a:cs typeface="Open Sans" pitchFamily="2" charset="0"/>
              </a:rPr>
              <a:t>Cette légitimation imposée met les acteurs du système de soins et la population dans des situations très difficiles. </a:t>
            </a:r>
            <a:endParaRPr lang="fr-FR" sz="1600" dirty="0">
              <a:latin typeface="Open Sans" pitchFamily="2" charset="0"/>
              <a:ea typeface="Open Sans" pitchFamily="2" charset="0"/>
              <a:cs typeface="Open Sans" pitchFamily="2" charset="0"/>
            </a:endParaRPr>
          </a:p>
        </p:txBody>
      </p:sp>
      <p:cxnSp>
        <p:nvCxnSpPr>
          <p:cNvPr id="33" name="Connecteur droit avec flèche 32">
            <a:extLst>
              <a:ext uri="{FF2B5EF4-FFF2-40B4-BE49-F238E27FC236}">
                <a16:creationId xmlns:a16="http://schemas.microsoft.com/office/drawing/2014/main" id="{E31887B9-BC48-4A50-8DEE-070C8AA8BCA3}"/>
              </a:ext>
            </a:extLst>
          </p:cNvPr>
          <p:cNvCxnSpPr>
            <a:cxnSpLocks/>
            <a:stCxn id="8" idx="1"/>
          </p:cNvCxnSpPr>
          <p:nvPr/>
        </p:nvCxnSpPr>
        <p:spPr>
          <a:xfrm flipH="1">
            <a:off x="3996390" y="5451954"/>
            <a:ext cx="1147549" cy="4625"/>
          </a:xfrm>
          <a:prstGeom prst="straightConnector1">
            <a:avLst/>
          </a:prstGeom>
          <a:ln w="38100">
            <a:solidFill>
              <a:srgbClr val="1D1955"/>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id="{0E9814E5-962B-4C9E-BD18-B672A03AA10E}"/>
              </a:ext>
            </a:extLst>
          </p:cNvPr>
          <p:cNvGrpSpPr/>
          <p:nvPr/>
        </p:nvGrpSpPr>
        <p:grpSpPr>
          <a:xfrm>
            <a:off x="4083273" y="7494912"/>
            <a:ext cx="2670440" cy="566822"/>
            <a:chOff x="3239756" y="5731936"/>
            <a:chExt cx="3408694" cy="566822"/>
          </a:xfrm>
        </p:grpSpPr>
        <p:sp>
          <p:nvSpPr>
            <p:cNvPr id="38" name="Rectangle 37">
              <a:extLst>
                <a:ext uri="{FF2B5EF4-FFF2-40B4-BE49-F238E27FC236}">
                  <a16:creationId xmlns:a16="http://schemas.microsoft.com/office/drawing/2014/main" id="{5FBAF6DA-C8E3-4298-92DC-7A2D09C2070E}"/>
                </a:ext>
              </a:extLst>
            </p:cNvPr>
            <p:cNvSpPr/>
            <p:nvPr/>
          </p:nvSpPr>
          <p:spPr>
            <a:xfrm>
              <a:off x="3239756" y="5731936"/>
              <a:ext cx="3408694" cy="566822"/>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A1858419-EDCF-42A7-8A73-EF0A68D8E572}"/>
                </a:ext>
              </a:extLst>
            </p:cNvPr>
            <p:cNvSpPr txBox="1"/>
            <p:nvPr/>
          </p:nvSpPr>
          <p:spPr>
            <a:xfrm>
              <a:off x="3400972" y="5847921"/>
              <a:ext cx="3070754" cy="369332"/>
            </a:xfrm>
            <a:prstGeom prst="rect">
              <a:avLst/>
            </a:prstGeom>
            <a:noFill/>
          </p:spPr>
          <p:txBody>
            <a:bodyPr wrap="square">
              <a:spAutoFit/>
            </a:bodyPr>
            <a:lstStyle/>
            <a:p>
              <a:pPr algn="ctr"/>
              <a:r>
                <a:rPr lang="fr-FR" dirty="0">
                  <a:solidFill>
                    <a:schemeClr val="bg1"/>
                  </a:solidFill>
                  <a:latin typeface="Open Sans ExtraBold" pitchFamily="2" charset="0"/>
                  <a:ea typeface="Open Sans ExtraBold" pitchFamily="2" charset="0"/>
                  <a:cs typeface="Open Sans ExtraBold" pitchFamily="2" charset="0"/>
                </a:rPr>
                <a:t>DISCRIMINATIONS</a:t>
              </a:r>
            </a:p>
          </p:txBody>
        </p:sp>
      </p:grpSp>
      <p:grpSp>
        <p:nvGrpSpPr>
          <p:cNvPr id="42" name="Groupe 41">
            <a:extLst>
              <a:ext uri="{FF2B5EF4-FFF2-40B4-BE49-F238E27FC236}">
                <a16:creationId xmlns:a16="http://schemas.microsoft.com/office/drawing/2014/main" id="{B98C3007-31D6-4C97-B941-A8AEF38FDBFF}"/>
              </a:ext>
            </a:extLst>
          </p:cNvPr>
          <p:cNvGrpSpPr/>
          <p:nvPr/>
        </p:nvGrpSpPr>
        <p:grpSpPr>
          <a:xfrm>
            <a:off x="7471057" y="7512152"/>
            <a:ext cx="2670440" cy="566822"/>
            <a:chOff x="6013497" y="7097710"/>
            <a:chExt cx="2670440" cy="566822"/>
          </a:xfrm>
        </p:grpSpPr>
        <p:sp>
          <p:nvSpPr>
            <p:cNvPr id="40" name="Rectangle 39">
              <a:extLst>
                <a:ext uri="{FF2B5EF4-FFF2-40B4-BE49-F238E27FC236}">
                  <a16:creationId xmlns:a16="http://schemas.microsoft.com/office/drawing/2014/main" id="{99932BB3-69B7-4DDB-A799-961EAAA1A813}"/>
                </a:ext>
              </a:extLst>
            </p:cNvPr>
            <p:cNvSpPr/>
            <p:nvPr/>
          </p:nvSpPr>
          <p:spPr>
            <a:xfrm>
              <a:off x="6013497" y="7097710"/>
              <a:ext cx="2670440" cy="566822"/>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4D650E57-6306-4BC1-8AAA-2370CFC0B6A3}"/>
                </a:ext>
              </a:extLst>
            </p:cNvPr>
            <p:cNvSpPr txBox="1"/>
            <p:nvPr/>
          </p:nvSpPr>
          <p:spPr>
            <a:xfrm>
              <a:off x="6131303" y="7191903"/>
              <a:ext cx="2405692" cy="369332"/>
            </a:xfrm>
            <a:prstGeom prst="rect">
              <a:avLst/>
            </a:prstGeom>
            <a:noFill/>
          </p:spPr>
          <p:txBody>
            <a:bodyPr wrap="square">
              <a:spAutoFit/>
            </a:bodyPr>
            <a:lstStyle/>
            <a:p>
              <a:pPr algn="ctr"/>
              <a:r>
                <a:rPr lang="fr-FR" dirty="0">
                  <a:solidFill>
                    <a:schemeClr val="bg1"/>
                  </a:solidFill>
                  <a:latin typeface="Open Sans ExtraBold" pitchFamily="2" charset="0"/>
                  <a:ea typeface="Open Sans ExtraBold" pitchFamily="2" charset="0"/>
                  <a:cs typeface="Open Sans ExtraBold" pitchFamily="2" charset="0"/>
                </a:rPr>
                <a:t>NON RECOURS</a:t>
              </a:r>
            </a:p>
          </p:txBody>
        </p:sp>
      </p:grpSp>
      <p:grpSp>
        <p:nvGrpSpPr>
          <p:cNvPr id="44" name="Groupe 43">
            <a:extLst>
              <a:ext uri="{FF2B5EF4-FFF2-40B4-BE49-F238E27FC236}">
                <a16:creationId xmlns:a16="http://schemas.microsoft.com/office/drawing/2014/main" id="{8D3DA393-B848-41C6-B7A9-22A45BC94CF7}"/>
              </a:ext>
            </a:extLst>
          </p:cNvPr>
          <p:cNvGrpSpPr/>
          <p:nvPr/>
        </p:nvGrpSpPr>
        <p:grpSpPr>
          <a:xfrm>
            <a:off x="695489" y="7377839"/>
            <a:ext cx="2670440" cy="1077218"/>
            <a:chOff x="3239756" y="5731936"/>
            <a:chExt cx="3408694" cy="762316"/>
          </a:xfrm>
        </p:grpSpPr>
        <p:sp>
          <p:nvSpPr>
            <p:cNvPr id="45" name="Rectangle 44">
              <a:extLst>
                <a:ext uri="{FF2B5EF4-FFF2-40B4-BE49-F238E27FC236}">
                  <a16:creationId xmlns:a16="http://schemas.microsoft.com/office/drawing/2014/main" id="{366CC087-E1CB-40D3-B7E2-F8D4C0FB6D9C}"/>
                </a:ext>
              </a:extLst>
            </p:cNvPr>
            <p:cNvSpPr/>
            <p:nvPr/>
          </p:nvSpPr>
          <p:spPr>
            <a:xfrm>
              <a:off x="3239756" y="5731936"/>
              <a:ext cx="3408694" cy="566822"/>
            </a:xfrm>
            <a:prstGeom prst="rect">
              <a:avLst/>
            </a:prstGeom>
            <a:solidFill>
              <a:srgbClr val="1D1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8E4285D4-6D11-4B9A-BF73-F7B5317192A2}"/>
                </a:ext>
              </a:extLst>
            </p:cNvPr>
            <p:cNvSpPr txBox="1"/>
            <p:nvPr/>
          </p:nvSpPr>
          <p:spPr>
            <a:xfrm>
              <a:off x="3400972" y="5847921"/>
              <a:ext cx="3070754" cy="646331"/>
            </a:xfrm>
            <a:prstGeom prst="rect">
              <a:avLst/>
            </a:prstGeom>
            <a:noFill/>
          </p:spPr>
          <p:txBody>
            <a:bodyPr wrap="square">
              <a:spAutoFit/>
            </a:bodyPr>
            <a:lstStyle/>
            <a:p>
              <a:pPr algn="ctr"/>
              <a:r>
                <a:rPr lang="fr-FR" dirty="0">
                  <a:solidFill>
                    <a:schemeClr val="bg1"/>
                  </a:solidFill>
                  <a:latin typeface="Open Sans ExtraBold" pitchFamily="2" charset="0"/>
                  <a:ea typeface="Open Sans ExtraBold" pitchFamily="2" charset="0"/>
                  <a:cs typeface="Open Sans ExtraBold" pitchFamily="2" charset="0"/>
                </a:rPr>
                <a:t>INTERACTIONS TENDUES</a:t>
              </a:r>
            </a:p>
          </p:txBody>
        </p:sp>
      </p:grpSp>
      <p:cxnSp>
        <p:nvCxnSpPr>
          <p:cNvPr id="47" name="Connecteur droit avec flèche 46">
            <a:extLst>
              <a:ext uri="{FF2B5EF4-FFF2-40B4-BE49-F238E27FC236}">
                <a16:creationId xmlns:a16="http://schemas.microsoft.com/office/drawing/2014/main" id="{FE275CAE-1BB0-4189-8F3E-933A14A4336F}"/>
              </a:ext>
            </a:extLst>
          </p:cNvPr>
          <p:cNvCxnSpPr>
            <a:cxnSpLocks/>
          </p:cNvCxnSpPr>
          <p:nvPr/>
        </p:nvCxnSpPr>
        <p:spPr>
          <a:xfrm>
            <a:off x="2024634" y="6066080"/>
            <a:ext cx="0" cy="1165157"/>
          </a:xfrm>
          <a:prstGeom prst="straightConnector1">
            <a:avLst/>
          </a:prstGeom>
          <a:ln w="38100">
            <a:solidFill>
              <a:srgbClr val="1D195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30A64EB1-FACE-4493-BA06-39E72E50EEAE}"/>
              </a:ext>
            </a:extLst>
          </p:cNvPr>
          <p:cNvCxnSpPr>
            <a:cxnSpLocks/>
          </p:cNvCxnSpPr>
          <p:nvPr/>
        </p:nvCxnSpPr>
        <p:spPr>
          <a:xfrm>
            <a:off x="2609850" y="6160851"/>
            <a:ext cx="2592235" cy="1216988"/>
          </a:xfrm>
          <a:prstGeom prst="straightConnector1">
            <a:avLst/>
          </a:prstGeom>
          <a:ln w="38100">
            <a:solidFill>
              <a:srgbClr val="1D195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BA983773-9BDE-45DF-BF3A-3F826EE751E9}"/>
              </a:ext>
            </a:extLst>
          </p:cNvPr>
          <p:cNvCxnSpPr>
            <a:cxnSpLocks/>
          </p:cNvCxnSpPr>
          <p:nvPr/>
        </p:nvCxnSpPr>
        <p:spPr>
          <a:xfrm>
            <a:off x="3600450" y="6063520"/>
            <a:ext cx="4255970" cy="1167717"/>
          </a:xfrm>
          <a:prstGeom prst="straightConnector1">
            <a:avLst/>
          </a:prstGeom>
          <a:ln w="38100">
            <a:solidFill>
              <a:srgbClr val="1D19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7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78443" y="1563371"/>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CONCLUSION</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28</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25A46636-8BF1-4BA3-A5DA-EC14C73CCCD8}"/>
              </a:ext>
            </a:extLst>
          </p:cNvPr>
          <p:cNvSpPr txBox="1"/>
          <p:nvPr/>
        </p:nvSpPr>
        <p:spPr>
          <a:xfrm>
            <a:off x="1178443" y="2709879"/>
            <a:ext cx="12801600" cy="6210354"/>
          </a:xfrm>
          <a:prstGeom prst="rect">
            <a:avLst/>
          </a:prstGeom>
          <a:noFill/>
        </p:spPr>
        <p:txBody>
          <a:bodyPr wrap="square">
            <a:spAutoFit/>
          </a:bodyPr>
          <a:lstStyle/>
          <a:p>
            <a:pPr marL="342900" lvl="0" indent="-342900" algn="just">
              <a:lnSpc>
                <a:spcPct val="107000"/>
              </a:lnSpc>
              <a:buFont typeface="Calibri" panose="020F0502020204030204" pitchFamily="34" charset="0"/>
              <a:buChar char="-"/>
            </a:pPr>
            <a:r>
              <a:rPr lang="fr-FR" sz="1800" dirty="0">
                <a:effectLst/>
                <a:latin typeface="Open Sans" pitchFamily="2" charset="0"/>
                <a:ea typeface="Open Sans" pitchFamily="2" charset="0"/>
                <a:cs typeface="Open Sans" pitchFamily="2" charset="0"/>
              </a:rPr>
              <a:t>La mise en place des politiques publiques (</a:t>
            </a:r>
            <a:r>
              <a:rPr lang="fr-FR" sz="1800" i="1" dirty="0" err="1">
                <a:effectLst/>
                <a:latin typeface="Open Sans" pitchFamily="2" charset="0"/>
                <a:ea typeface="Open Sans" pitchFamily="2" charset="0"/>
                <a:cs typeface="Open Sans" pitchFamily="2" charset="0"/>
              </a:rPr>
              <a:t>policies</a:t>
            </a:r>
            <a:r>
              <a:rPr lang="fr-FR" sz="1800" dirty="0">
                <a:effectLst/>
                <a:latin typeface="Open Sans" pitchFamily="2" charset="0"/>
                <a:ea typeface="Open Sans" pitchFamily="2" charset="0"/>
                <a:cs typeface="Open Sans" pitchFamily="2" charset="0"/>
              </a:rPr>
              <a:t>) sanitaires et migratoires est marquée par la </a:t>
            </a:r>
            <a:r>
              <a:rPr lang="fr-FR" sz="1800" b="1" dirty="0">
                <a:solidFill>
                  <a:srgbClr val="1D1955"/>
                </a:solidFill>
                <a:effectLst/>
                <a:latin typeface="Open Sans" pitchFamily="2" charset="0"/>
                <a:ea typeface="Open Sans" pitchFamily="2" charset="0"/>
                <a:cs typeface="Open Sans" pitchFamily="2" charset="0"/>
              </a:rPr>
              <a:t>situation paradoxale du territoire mahorais, qui doit défendre une spécificité sociale et culturelle tout en légitimant son appartenance à l’État central. </a:t>
            </a:r>
            <a:r>
              <a:rPr lang="fr-FR" sz="1800" dirty="0">
                <a:effectLst/>
                <a:latin typeface="Open Sans" pitchFamily="2" charset="0"/>
                <a:ea typeface="Open Sans" pitchFamily="2" charset="0"/>
                <a:cs typeface="Open Sans" pitchFamily="2" charset="0"/>
              </a:rPr>
              <a:t>Cette légitimation se fait en dépit des liens culturels et sociaux qui ont traditionnellement relié Mayotte aux Comores, ce qui contribue à renforcer les tensions entre les deux populations.  </a:t>
            </a:r>
          </a:p>
          <a:p>
            <a:pPr marL="676275" algn="just">
              <a:lnSpc>
                <a:spcPct val="107000"/>
              </a:lnSpc>
            </a:pPr>
            <a:r>
              <a:rPr lang="fr-FR" sz="1800" dirty="0">
                <a:effectLst/>
                <a:latin typeface="Open Sans" pitchFamily="2" charset="0"/>
                <a:ea typeface="Open Sans" pitchFamily="2" charset="0"/>
                <a:cs typeface="Open Sans" pitchFamily="2" charset="0"/>
              </a:rPr>
              <a:t> </a:t>
            </a:r>
          </a:p>
          <a:p>
            <a:pPr marL="342900" lvl="0" indent="-342900" algn="just">
              <a:lnSpc>
                <a:spcPct val="107000"/>
              </a:lnSpc>
              <a:buFont typeface="Calibri" panose="020F0502020204030204" pitchFamily="34" charset="0"/>
              <a:buChar char="-"/>
            </a:pPr>
            <a:r>
              <a:rPr lang="fr-FR" sz="1800" dirty="0">
                <a:effectLst/>
                <a:latin typeface="Open Sans" pitchFamily="2" charset="0"/>
                <a:ea typeface="Open Sans" pitchFamily="2" charset="0"/>
                <a:cs typeface="Open Sans" pitchFamily="2" charset="0"/>
              </a:rPr>
              <a:t>L’efficacité des réformes administratives semble très limitée face au problème qu’elles étaient censées résoudre : la saturation des services de soins. Loin d’apporter une solution, </a:t>
            </a:r>
            <a:r>
              <a:rPr lang="fr-FR" sz="1800" b="1" dirty="0">
                <a:solidFill>
                  <a:srgbClr val="1D1955"/>
                </a:solidFill>
                <a:effectLst/>
                <a:latin typeface="Open Sans" pitchFamily="2" charset="0"/>
                <a:ea typeface="Open Sans" pitchFamily="2" charset="0"/>
                <a:cs typeface="Open Sans" pitchFamily="2" charset="0"/>
              </a:rPr>
              <a:t>les dérogations relatives aux démarches administratives exigées pour se faire « régulariser » ou pour s’affilier à la sécurité sociale semblent avoir accru les difficultés d'accès de la population à la santé</a:t>
            </a:r>
            <a:r>
              <a:rPr lang="fr-FR" sz="1800" dirty="0">
                <a:effectLst/>
                <a:latin typeface="Open Sans" pitchFamily="2" charset="0"/>
                <a:ea typeface="Open Sans" pitchFamily="2" charset="0"/>
                <a:cs typeface="Open Sans" pitchFamily="2" charset="0"/>
              </a:rPr>
              <a:t>. </a:t>
            </a:r>
          </a:p>
          <a:p>
            <a:pPr marL="457200" algn="just">
              <a:lnSpc>
                <a:spcPct val="107000"/>
              </a:lnSpc>
            </a:pPr>
            <a:r>
              <a:rPr lang="fr-FR" sz="1800" dirty="0">
                <a:effectLst/>
                <a:latin typeface="Open Sans" pitchFamily="2" charset="0"/>
                <a:ea typeface="Open Sans" pitchFamily="2" charset="0"/>
                <a:cs typeface="Open Sans" pitchFamily="2" charset="0"/>
              </a:rPr>
              <a:t> </a:t>
            </a:r>
          </a:p>
          <a:p>
            <a:pPr marL="342900" lvl="0" indent="-342900" algn="just">
              <a:lnSpc>
                <a:spcPct val="107000"/>
              </a:lnSpc>
              <a:spcAft>
                <a:spcPts val="800"/>
              </a:spcAft>
              <a:buFont typeface="Calibri" panose="020F0502020204030204" pitchFamily="34" charset="0"/>
              <a:buChar char="-"/>
            </a:pPr>
            <a:r>
              <a:rPr lang="fr-FR" sz="1800" b="1" dirty="0">
                <a:solidFill>
                  <a:srgbClr val="1D1955"/>
                </a:solidFill>
                <a:effectLst/>
                <a:latin typeface="Open Sans" pitchFamily="2" charset="0"/>
                <a:ea typeface="Open Sans" pitchFamily="2" charset="0"/>
                <a:cs typeface="Open Sans" pitchFamily="2" charset="0"/>
              </a:rPr>
              <a:t>Les interactions entre les personnes sollicitant les services, les agents institutionnels et le personnel de soins apparaissent comme une importante source d’obstacles à l’accès aux soins. </a:t>
            </a:r>
            <a:r>
              <a:rPr lang="fr-FR" sz="1800" dirty="0">
                <a:effectLst/>
                <a:latin typeface="Open Sans" pitchFamily="2" charset="0"/>
                <a:ea typeface="Open Sans" pitchFamily="2" charset="0"/>
                <a:cs typeface="Open Sans" pitchFamily="2" charset="0"/>
              </a:rPr>
              <a:t>Selon Jobert (1985), le rôle des autorités devrait être, non pas d’assurer une bonne mise en place des normes, mais plutôt la gestion des détournements et des conflits que cette mise en place produit. </a:t>
            </a:r>
          </a:p>
          <a:p>
            <a:pPr lvl="0" algn="just">
              <a:lnSpc>
                <a:spcPct val="107000"/>
              </a:lnSpc>
              <a:spcAft>
                <a:spcPts val="800"/>
              </a:spcAft>
            </a:pPr>
            <a:r>
              <a:rPr lang="fr-FR" sz="1800" dirty="0">
                <a:effectLst/>
                <a:latin typeface="Open Sans" pitchFamily="2" charset="0"/>
                <a:ea typeface="Open Sans" pitchFamily="2" charset="0"/>
                <a:cs typeface="Open Sans" pitchFamily="2" charset="0"/>
              </a:rPr>
              <a:t>	« </a:t>
            </a:r>
            <a:r>
              <a:rPr lang="fr-FR" sz="1800" i="1" dirty="0">
                <a:effectLst/>
                <a:latin typeface="Open Sans" pitchFamily="2" charset="0"/>
                <a:ea typeface="Open Sans" pitchFamily="2" charset="0"/>
                <a:cs typeface="Open Sans" pitchFamily="2" charset="0"/>
              </a:rPr>
              <a:t>Le politique a pour fonction principale le maintien de la cohésion sociale », mais compte tenu des micro-pouvoirs 	inhérents à l’appareil d’État, « le politicien n’orchestre pas la production sociale mais agit sur ses ratés […]. Le 	maintien de la cohésion sociale passe donc par une action du politique sur un État éclaté, animé par des forces 	centrifuges </a:t>
            </a:r>
            <a:r>
              <a:rPr lang="fr-FR" sz="1800" dirty="0">
                <a:effectLst/>
                <a:latin typeface="Open Sans" pitchFamily="2" charset="0"/>
                <a:ea typeface="Open Sans" pitchFamily="2" charset="0"/>
                <a:cs typeface="Open Sans" pitchFamily="2" charset="0"/>
              </a:rPr>
              <a:t>». </a:t>
            </a:r>
          </a:p>
          <a:p>
            <a:pPr lvl="0" algn="just">
              <a:lnSpc>
                <a:spcPct val="107000"/>
              </a:lnSpc>
              <a:spcAft>
                <a:spcPts val="800"/>
              </a:spcAft>
            </a:pPr>
            <a:r>
              <a:rPr lang="fr-FR" sz="1800" dirty="0">
                <a:effectLst/>
                <a:latin typeface="Open Sans" pitchFamily="2" charset="0"/>
                <a:ea typeface="Open Sans" pitchFamily="2" charset="0"/>
                <a:cs typeface="Open Sans" pitchFamily="2" charset="0"/>
              </a:rPr>
              <a:t>On peut donc déduire que ce n’est pas dans le champ des réformes administratives mais dans celui des interactions quotidiennes entre les personnes qu’il semble plus judicieux d’intervenir. </a:t>
            </a:r>
          </a:p>
        </p:txBody>
      </p:sp>
    </p:spTree>
    <p:extLst>
      <p:ext uri="{BB962C8B-B14F-4D97-AF65-F5344CB8AC3E}">
        <p14:creationId xmlns:p14="http://schemas.microsoft.com/office/powerpoint/2010/main" val="3291738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78443" y="1563371"/>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PLAIDOYER MDM</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29</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25A46636-8BF1-4BA3-A5DA-EC14C73CCCD8}"/>
              </a:ext>
            </a:extLst>
          </p:cNvPr>
          <p:cNvSpPr txBox="1"/>
          <p:nvPr/>
        </p:nvSpPr>
        <p:spPr>
          <a:xfrm>
            <a:off x="1178443" y="2709879"/>
            <a:ext cx="12801600" cy="3552576"/>
          </a:xfrm>
          <a:prstGeom prst="rect">
            <a:avLst/>
          </a:prstGeom>
          <a:noFill/>
        </p:spPr>
        <p:txBody>
          <a:bodyPr wrap="square">
            <a:spAutoFit/>
          </a:bodyPr>
          <a:lstStyle/>
          <a:p>
            <a:pPr lvl="0" algn="just">
              <a:lnSpc>
                <a:spcPct val="115000"/>
              </a:lnSpc>
            </a:pPr>
            <a:r>
              <a:rPr lang="fr-FR" sz="2400" dirty="0">
                <a:solidFill>
                  <a:srgbClr val="E9521E"/>
                </a:solidFill>
                <a:latin typeface="Anton" pitchFamily="2" charset="0"/>
                <a:ea typeface="Times New Roman" panose="02020603050405020304" pitchFamily="18" charset="0"/>
                <a:cs typeface="Calibri" panose="020F0502020204030204" pitchFamily="34" charset="0"/>
              </a:rPr>
              <a:t>ACCÉS AUX DROITS À LA SANTÉ</a:t>
            </a:r>
          </a:p>
          <a:p>
            <a:pPr lvl="0" algn="just">
              <a:lnSpc>
                <a:spcPct val="115000"/>
              </a:lnSpc>
            </a:pPr>
            <a:endParaRPr lang="fr-FR" sz="1800" dirty="0">
              <a:solidFill>
                <a:srgbClr val="000000"/>
              </a:solidFill>
              <a:effectLst/>
              <a:latin typeface="Anton" pitchFamily="2" charset="0"/>
              <a:ea typeface="Times New Roman" panose="02020603050405020304" pitchFamily="18" charset="0"/>
              <a:cs typeface="Calibri" panose="020F0502020204030204" pitchFamily="34" charset="0"/>
            </a:endParaRPr>
          </a:p>
          <a:p>
            <a:pPr marL="342900" lvl="0" indent="-342900" algn="just">
              <a:lnSpc>
                <a:spcPct val="115000"/>
              </a:lnSpc>
              <a:buFont typeface="Arial" panose="020B0604020202020204" pitchFamily="34" charset="0"/>
              <a:buChar char="•"/>
            </a:pPr>
            <a:r>
              <a:rPr lang="fr-FR" sz="1800" dirty="0">
                <a:solidFill>
                  <a:srgbClr val="000000"/>
                </a:solidFill>
                <a:effectLst/>
                <a:latin typeface="Open Sans" pitchFamily="2" charset="0"/>
                <a:ea typeface="Open Sans" pitchFamily="2" charset="0"/>
                <a:cs typeface="Open Sans" pitchFamily="2" charset="0"/>
              </a:rPr>
              <a:t>Une couverture maladie universelle pour </a:t>
            </a:r>
            <a:r>
              <a:rPr lang="fr-FR" sz="1800" dirty="0" err="1">
                <a:solidFill>
                  <a:srgbClr val="000000"/>
                </a:solidFill>
                <a:effectLst/>
                <a:latin typeface="Open Sans" pitchFamily="2" charset="0"/>
                <a:ea typeface="Open Sans" pitchFamily="2" charset="0"/>
                <a:cs typeface="Open Sans" pitchFamily="2" charset="0"/>
              </a:rPr>
              <a:t>tous.te.s</a:t>
            </a:r>
            <a:r>
              <a:rPr lang="fr-FR" sz="1800" dirty="0">
                <a:solidFill>
                  <a:srgbClr val="000000"/>
                </a:solidFill>
                <a:effectLst/>
                <a:latin typeface="Open Sans" pitchFamily="2" charset="0"/>
                <a:ea typeface="Open Sans" pitchFamily="2" charset="0"/>
                <a:cs typeface="Open Sans" pitchFamily="2" charset="0"/>
              </a:rPr>
              <a:t>, à Mayotte comme ailleurs :  </a:t>
            </a:r>
          </a:p>
          <a:p>
            <a:pPr marL="363538" lvl="0" algn="just">
              <a:lnSpc>
                <a:spcPct val="115000"/>
              </a:lnSpc>
            </a:pPr>
            <a:r>
              <a:rPr lang="fr-FR" sz="1800" dirty="0">
                <a:solidFill>
                  <a:srgbClr val="000000"/>
                </a:solidFill>
                <a:effectLst/>
                <a:latin typeface="Open Sans" pitchFamily="2" charset="0"/>
                <a:ea typeface="Open Sans" pitchFamily="2" charset="0"/>
                <a:cs typeface="Open Sans" pitchFamily="2" charset="0"/>
              </a:rPr>
              <a:t>Garantir l’application du code de la sécurité sociale et du CASF pour l’AME à Mayotte (et ainsi y voir la fusion AME/</a:t>
            </a:r>
            <a:r>
              <a:rPr lang="fr-FR" sz="1800" b="1" dirty="0" err="1">
                <a:solidFill>
                  <a:srgbClr val="000000"/>
                </a:solidFill>
                <a:effectLst/>
                <a:latin typeface="Open Sans" pitchFamily="2" charset="0"/>
                <a:ea typeface="Open Sans" pitchFamily="2" charset="0"/>
                <a:cs typeface="Open Sans" pitchFamily="2" charset="0"/>
              </a:rPr>
              <a:t>PUMa</a:t>
            </a:r>
            <a:r>
              <a:rPr lang="fr-FR" sz="1800" dirty="0">
                <a:solidFill>
                  <a:srgbClr val="000000"/>
                </a:solidFill>
                <a:effectLst/>
                <a:latin typeface="Open Sans" pitchFamily="2" charset="0"/>
                <a:ea typeface="Open Sans" pitchFamily="2" charset="0"/>
                <a:cs typeface="Open Sans" pitchFamily="2" charset="0"/>
              </a:rPr>
              <a:t> ou à défaut l’AME, la CSS et le </a:t>
            </a:r>
            <a:r>
              <a:rPr lang="fr-FR" sz="1800" b="1" dirty="0">
                <a:solidFill>
                  <a:srgbClr val="000000"/>
                </a:solidFill>
                <a:effectLst/>
                <a:latin typeface="Open Sans" pitchFamily="2" charset="0"/>
                <a:ea typeface="Open Sans" pitchFamily="2" charset="0"/>
                <a:cs typeface="Open Sans" pitchFamily="2" charset="0"/>
              </a:rPr>
              <a:t>maintien de droits</a:t>
            </a:r>
            <a:r>
              <a:rPr lang="fr-FR" sz="1800" dirty="0">
                <a:solidFill>
                  <a:srgbClr val="000000"/>
                </a:solidFill>
                <a:effectLst/>
                <a:latin typeface="Open Sans" pitchFamily="2" charset="0"/>
                <a:ea typeface="Open Sans" pitchFamily="2" charset="0"/>
                <a:cs typeface="Open Sans" pitchFamily="2" charset="0"/>
              </a:rPr>
              <a:t>), mettre fin aux régimes dérogatoires, et aux </a:t>
            </a:r>
            <a:r>
              <a:rPr lang="fr-FR" sz="1800" b="1" dirty="0">
                <a:solidFill>
                  <a:srgbClr val="000000"/>
                </a:solidFill>
                <a:effectLst/>
                <a:latin typeface="Open Sans" pitchFamily="2" charset="0"/>
                <a:ea typeface="Open Sans" pitchFamily="2" charset="0"/>
                <a:cs typeface="Open Sans" pitchFamily="2" charset="0"/>
              </a:rPr>
              <a:t>provisions financières</a:t>
            </a:r>
            <a:r>
              <a:rPr lang="fr-FR" sz="1800" dirty="0">
                <a:solidFill>
                  <a:srgbClr val="000000"/>
                </a:solidFill>
                <a:effectLst/>
                <a:latin typeface="Open Sans" pitchFamily="2" charset="0"/>
                <a:ea typeface="Open Sans" pitchFamily="2" charset="0"/>
                <a:cs typeface="Open Sans" pitchFamily="2" charset="0"/>
              </a:rPr>
              <a:t> demandées à l’hôpital </a:t>
            </a:r>
            <a:endParaRPr lang="fr-FR" sz="1800" dirty="0">
              <a:effectLst/>
              <a:latin typeface="Open Sans" pitchFamily="2" charset="0"/>
              <a:ea typeface="Open Sans" pitchFamily="2" charset="0"/>
              <a:cs typeface="Open Sans" pitchFamily="2" charset="0"/>
            </a:endParaRPr>
          </a:p>
          <a:p>
            <a:pPr algn="just">
              <a:lnSpc>
                <a:spcPct val="115000"/>
              </a:lnSpc>
              <a:spcAft>
                <a:spcPts val="800"/>
              </a:spcAft>
            </a:pPr>
            <a:endParaRPr lang="fr-FR" sz="1800" dirty="0">
              <a:effectLst/>
              <a:latin typeface="Open Sans" pitchFamily="2" charset="0"/>
              <a:ea typeface="Open Sans" pitchFamily="2" charset="0"/>
              <a:cs typeface="Open Sans" pitchFamily="2" charset="0"/>
            </a:endParaRPr>
          </a:p>
          <a:p>
            <a:pPr marL="342900" lvl="0" indent="-342900" algn="just">
              <a:lnSpc>
                <a:spcPct val="115000"/>
              </a:lnSpc>
              <a:spcAft>
                <a:spcPts val="800"/>
              </a:spcAft>
              <a:buFont typeface="Arial" panose="020B0604020202020204" pitchFamily="34" charset="0"/>
              <a:buChar char="•"/>
            </a:pPr>
            <a:r>
              <a:rPr lang="fr-FR" sz="1800" dirty="0">
                <a:solidFill>
                  <a:srgbClr val="000000"/>
                </a:solidFill>
                <a:effectLst/>
                <a:latin typeface="Open Sans" pitchFamily="2" charset="0"/>
                <a:ea typeface="Open Sans" pitchFamily="2" charset="0"/>
                <a:cs typeface="Open Sans" pitchFamily="2" charset="0"/>
              </a:rPr>
              <a:t>Une </a:t>
            </a:r>
            <a:r>
              <a:rPr lang="fr-FR" sz="1800" b="1" dirty="0">
                <a:solidFill>
                  <a:srgbClr val="000000"/>
                </a:solidFill>
                <a:effectLst/>
                <a:latin typeface="Open Sans" pitchFamily="2" charset="0"/>
                <a:ea typeface="Open Sans" pitchFamily="2" charset="0"/>
                <a:cs typeface="Open Sans" pitchFamily="2" charset="0"/>
              </a:rPr>
              <a:t>affiliation à la Sécurité Sociale réelle et effective</a:t>
            </a:r>
            <a:r>
              <a:rPr lang="fr-FR" sz="1800" dirty="0">
                <a:solidFill>
                  <a:srgbClr val="000000"/>
                </a:solidFill>
                <a:effectLst/>
                <a:latin typeface="Open Sans" pitchFamily="2" charset="0"/>
                <a:ea typeface="Open Sans" pitchFamily="2" charset="0"/>
                <a:cs typeface="Open Sans" pitchFamily="2" charset="0"/>
              </a:rPr>
              <a:t> même pour les personnes ne possédant pas de compte en banque à leur nom</a:t>
            </a:r>
            <a:endParaRPr lang="fr-FR" sz="1800" dirty="0">
              <a:effectLst/>
              <a:latin typeface="Open Sans" pitchFamily="2" charset="0"/>
              <a:ea typeface="Open Sans" pitchFamily="2" charset="0"/>
              <a:cs typeface="Open Sans" pitchFamily="2" charset="0"/>
            </a:endParaRPr>
          </a:p>
          <a:p>
            <a:pPr marL="342900" lvl="0" indent="-342900" algn="just">
              <a:lnSpc>
                <a:spcPct val="107000"/>
              </a:lnSpc>
              <a:buFont typeface="Calibri" panose="020F0502020204030204" pitchFamily="34" charset="0"/>
              <a:buChar char="-"/>
            </a:pPr>
            <a:endParaRPr lang="fr-FR" sz="1800" dirty="0">
              <a:effectLst/>
              <a:latin typeface="Open Sans" pitchFamily="2" charset="0"/>
              <a:ea typeface="Open Sans" pitchFamily="2" charset="0"/>
              <a:cs typeface="Open Sans" pitchFamily="2" charset="0"/>
            </a:endParaRPr>
          </a:p>
        </p:txBody>
      </p:sp>
      <p:sp>
        <p:nvSpPr>
          <p:cNvPr id="8" name="ZoneTexte 7">
            <a:extLst>
              <a:ext uri="{FF2B5EF4-FFF2-40B4-BE49-F238E27FC236}">
                <a16:creationId xmlns:a16="http://schemas.microsoft.com/office/drawing/2014/main" id="{90BB0478-E3D9-40AB-8ECD-95A1CF235B82}"/>
              </a:ext>
            </a:extLst>
          </p:cNvPr>
          <p:cNvSpPr txBox="1"/>
          <p:nvPr/>
        </p:nvSpPr>
        <p:spPr>
          <a:xfrm>
            <a:off x="1178443" y="6276147"/>
            <a:ext cx="12513193" cy="3231654"/>
          </a:xfrm>
          <a:prstGeom prst="rect">
            <a:avLst/>
          </a:prstGeom>
          <a:noFill/>
        </p:spPr>
        <p:txBody>
          <a:bodyPr wrap="square">
            <a:spAutoFit/>
          </a:bodyPr>
          <a:lstStyle/>
          <a:p>
            <a:r>
              <a:rPr lang="fr-FR" sz="2400" dirty="0">
                <a:solidFill>
                  <a:srgbClr val="E9521E"/>
                </a:solidFill>
                <a:latin typeface="Anton" pitchFamily="2" charset="0"/>
                <a:ea typeface="Times New Roman" panose="02020603050405020304" pitchFamily="18" charset="0"/>
                <a:cs typeface="Calibri" panose="020F0502020204030204" pitchFamily="34" charset="0"/>
              </a:rPr>
              <a:t>ACCÉS AUX SOINS, AUX STRUCTURES DE SANTÉ ET AUX PROFESSIONNELS</a:t>
            </a:r>
          </a:p>
          <a:p>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b="1" dirty="0">
                <a:latin typeface="Open Sans" pitchFamily="2" charset="0"/>
                <a:ea typeface="Open Sans" pitchFamily="2" charset="0"/>
                <a:cs typeface="Open Sans" pitchFamily="2" charset="0"/>
              </a:rPr>
              <a:t>Une reconnaissance et un déploiement des méthodes d’« aller vers » </a:t>
            </a:r>
            <a:r>
              <a:rPr lang="fr-FR" dirty="0">
                <a:latin typeface="Open Sans" pitchFamily="2" charset="0"/>
                <a:ea typeface="Open Sans" pitchFamily="2" charset="0"/>
                <a:cs typeface="Open Sans" pitchFamily="2" charset="0"/>
              </a:rPr>
              <a:t>pour les dispositifs de droit commun, méthode qui va au-delà de l’externalisation des activités intramuros</a:t>
            </a:r>
          </a:p>
          <a:p>
            <a:pPr marL="285750" indent="-285750">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b="1" dirty="0">
                <a:latin typeface="Open Sans" pitchFamily="2" charset="0"/>
                <a:ea typeface="Open Sans" pitchFamily="2" charset="0"/>
                <a:cs typeface="Open Sans" pitchFamily="2" charset="0"/>
              </a:rPr>
              <a:t>Une reconnaissance pleine et entière du métier de médiateur en santé </a:t>
            </a:r>
            <a:r>
              <a:rPr lang="fr-FR" dirty="0">
                <a:latin typeface="Open Sans" pitchFamily="2" charset="0"/>
                <a:ea typeface="Open Sans" pitchFamily="2" charset="0"/>
                <a:cs typeface="Open Sans" pitchFamily="2" charset="0"/>
              </a:rPr>
              <a:t>: la formation mais aussi l’information de ces professionnels en toute transparence, avec des règles de fonctionnement claires pour les dispositifs disponibles à la CSSM, au CHM et dans toutes les structures de santé</a:t>
            </a:r>
          </a:p>
          <a:p>
            <a:pPr marL="285750" indent="-285750">
              <a:buFont typeface="Arial" panose="020B0604020202020204" pitchFamily="34" charset="0"/>
              <a:buChar char="•"/>
            </a:pP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dirty="0">
                <a:latin typeface="Open Sans" pitchFamily="2" charset="0"/>
                <a:ea typeface="Open Sans" pitchFamily="2" charset="0"/>
                <a:cs typeface="Open Sans" pitchFamily="2" charset="0"/>
              </a:rPr>
              <a:t>Les moyens nécessaires à la mise en place d’un </a:t>
            </a:r>
            <a:r>
              <a:rPr lang="fr-FR" b="1" dirty="0">
                <a:latin typeface="Open Sans" pitchFamily="2" charset="0"/>
                <a:ea typeface="Open Sans" pitchFamily="2" charset="0"/>
                <a:cs typeface="Open Sans" pitchFamily="2" charset="0"/>
              </a:rPr>
              <a:t>système de recours à l’interprétariat professionnel en santé</a:t>
            </a:r>
            <a:r>
              <a:rPr lang="fr-FR" dirty="0">
                <a:latin typeface="Open Sans" pitchFamily="2" charset="0"/>
                <a:ea typeface="Open Sans" pitchFamily="2" charset="0"/>
                <a:cs typeface="Open Sans" pitchFamily="2" charset="0"/>
              </a:rPr>
              <a:t> par les professionnels de santé en ville et à l’hôpital. </a:t>
            </a:r>
          </a:p>
        </p:txBody>
      </p:sp>
    </p:spTree>
    <p:extLst>
      <p:ext uri="{BB962C8B-B14F-4D97-AF65-F5344CB8AC3E}">
        <p14:creationId xmlns:p14="http://schemas.microsoft.com/office/powerpoint/2010/main" val="78777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1171" y="1776041"/>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CONTEXTE</a:t>
            </a:r>
            <a:endParaRPr sz="3600" dirty="0">
              <a:latin typeface="Anton" pitchFamily="2" charset="77"/>
            </a:endParaRPr>
          </a:p>
        </p:txBody>
      </p:sp>
      <p:sp>
        <p:nvSpPr>
          <p:cNvPr id="4" name="object 4"/>
          <p:cNvSpPr txBox="1"/>
          <p:nvPr/>
        </p:nvSpPr>
        <p:spPr>
          <a:xfrm>
            <a:off x="6079707" y="4125625"/>
            <a:ext cx="3573145" cy="5039841"/>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L’OFFRE DE SOINS ET D’ACCOMPAGNEMENT SOCIAL EST INSUFFISANTE POUR RÉPONDRE AUX BESOINS DE LA POPULATION.</a:t>
            </a:r>
          </a:p>
          <a:p>
            <a:pPr algn="ctr">
              <a:lnSpc>
                <a:spcPct val="100000"/>
              </a:lnSpc>
              <a:spcBef>
                <a:spcPts val="100"/>
              </a:spcBef>
            </a:pPr>
            <a:endPar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ct val="100000"/>
              </a:lnSpc>
              <a:spcBef>
                <a:spcPts val="100"/>
              </a:spcBef>
            </a:pPr>
            <a:r>
              <a:rPr lang="fr-FR" sz="1600" dirty="0">
                <a:latin typeface="Open Sans" panose="020B0606030504020204" pitchFamily="34" charset="0"/>
                <a:ea typeface="Open Sans" panose="020B0606030504020204" pitchFamily="34" charset="0"/>
                <a:cs typeface="Open Sans" panose="020B0606030504020204" pitchFamily="34" charset="0"/>
              </a:rPr>
              <a:t>• A Mayotte, le Code de la Sécurité Sociale ne s’applique pas; </a:t>
            </a:r>
          </a:p>
          <a:p>
            <a:pPr algn="ctr">
              <a:lnSpc>
                <a:spcPct val="100000"/>
              </a:lnSpc>
              <a:spcBef>
                <a:spcPts val="100"/>
              </a:spcBef>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lnSpc>
                <a:spcPct val="100000"/>
              </a:lnSpc>
              <a:spcBef>
                <a:spcPts val="100"/>
              </a:spcBef>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Faible démographie de professionnels de santé; </a:t>
            </a:r>
          </a:p>
          <a:p>
            <a:pPr marL="285750" indent="-285750" algn="ctr">
              <a:lnSpc>
                <a:spcPct val="100000"/>
              </a:lnSpc>
              <a:spcBef>
                <a:spcPts val="100"/>
              </a:spcBef>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lnSpc>
                <a:spcPct val="100000"/>
              </a:lnSpc>
              <a:spcBef>
                <a:spcPts val="100"/>
              </a:spcBef>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Manque de proximité : centres de consultation périphériques (connus localement comme « dispensaires ») manquant de ressources. </a:t>
            </a:r>
          </a:p>
          <a:p>
            <a:pPr marL="285750" indent="-285750" algn="ctr">
              <a:lnSpc>
                <a:spcPct val="100000"/>
              </a:lnSpc>
              <a:spcBef>
                <a:spcPts val="100"/>
              </a:spcBef>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100"/>
              </a:spcBef>
            </a:pPr>
            <a:br>
              <a:rPr lang="fr-FR" sz="1600" dirty="0">
                <a:latin typeface="Open Sans" panose="020B0606030504020204" pitchFamily="34" charset="0"/>
                <a:ea typeface="Open Sans" panose="020B0606030504020204" pitchFamily="34" charset="0"/>
                <a:cs typeface="Open Sans" panose="020B0606030504020204" pitchFamily="34" charset="0"/>
              </a:rPr>
            </a:b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12700" marR="5080" algn="ctr">
              <a:lnSpc>
                <a:spcPct val="100000"/>
              </a:lnSpc>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a:off x="1770771" y="4161047"/>
            <a:ext cx="3738128" cy="4220514"/>
          </a:xfrm>
          <a:prstGeom prst="rect">
            <a:avLst/>
          </a:prstGeom>
        </p:spPr>
        <p:txBody>
          <a:bodyPr vert="horz" wrap="square" lIns="0" tIns="5080" rIns="0" bIns="0" rtlCol="0">
            <a:spAutoFit/>
          </a:bodyPr>
          <a:lstStyle/>
          <a:p>
            <a:pPr marL="95250" marR="91440" indent="-635" algn="ctr">
              <a:lnSpc>
                <a:spcPct val="103600"/>
              </a:lnSpc>
              <a:spcBef>
                <a:spcPts val="4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FORTES INÉGALITÉS DE SANTÉ PAR RAPPORT AU RESTE DU TERRITOIRE FRANÇAIS. </a:t>
            </a: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les taux de décès de chaque tranche d’âge (notamment la mortalité infantile et celle des seniors) sont plus élevés qu’en métropole. </a:t>
            </a:r>
          </a:p>
          <a:p>
            <a:pPr marL="285750" indent="-285750" algn="ctr">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 Mayotte la majorité des décès se produisent à domicile. </a:t>
            </a:r>
          </a:p>
          <a:p>
            <a:pPr marL="285750" indent="-285750" algn="ctr">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la présence de nombreux</a:t>
            </a:r>
          </a:p>
          <a:p>
            <a:pPr algn="ctr"/>
            <a:r>
              <a:rPr lang="fr-FR" sz="1600" dirty="0">
                <a:latin typeface="Open Sans" panose="020B0606030504020204" pitchFamily="34" charset="0"/>
                <a:ea typeface="Open Sans" panose="020B0606030504020204" pitchFamily="34" charset="0"/>
                <a:cs typeface="Open Sans" panose="020B0606030504020204" pitchFamily="34" charset="0"/>
              </a:rPr>
              <a:t> bidonvilles sans accès à l’eau et à l’hygiène augmente le risque de maladies à caractère épidémique</a:t>
            </a:r>
          </a:p>
          <a:p>
            <a:pPr>
              <a:lnSpc>
                <a:spcPct val="100000"/>
              </a:lnSpc>
              <a:spcBef>
                <a:spcPts val="25"/>
              </a:spcBef>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3</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5">
            <a:extLst>
              <a:ext uri="{FF2B5EF4-FFF2-40B4-BE49-F238E27FC236}">
                <a16:creationId xmlns:a16="http://schemas.microsoft.com/office/drawing/2014/main" id="{7D5162B6-B700-4D72-A934-F0B0595C78C5}"/>
              </a:ext>
            </a:extLst>
          </p:cNvPr>
          <p:cNvSpPr txBox="1"/>
          <p:nvPr/>
        </p:nvSpPr>
        <p:spPr>
          <a:xfrm>
            <a:off x="10542143" y="4161047"/>
            <a:ext cx="3738128" cy="3491725"/>
          </a:xfrm>
          <a:prstGeom prst="rect">
            <a:avLst/>
          </a:prstGeom>
        </p:spPr>
        <p:txBody>
          <a:bodyPr vert="horz" wrap="square" lIns="0" tIns="5080" rIns="0" bIns="0" rtlCol="0">
            <a:spAutoFit/>
          </a:bodyPr>
          <a:lstStyle/>
          <a:p>
            <a:pPr marL="95250" marR="91440" indent="-635" algn="ctr">
              <a:lnSpc>
                <a:spcPct val="103600"/>
              </a:lnSpc>
              <a:spcBef>
                <a:spcPts val="40"/>
              </a:spcBef>
            </a:pP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MISE EN PLACE DE POLITIQUES DE CONTRÔLE MIGRATOIRE VISANT RÉDUIRE LA SOLLICITATION DU SYSTÈME DE SOINS. </a:t>
            </a: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Depuis 2005, mise en place de mesure limitant la régularisation des personnes sur le territoire. </a:t>
            </a:r>
          </a:p>
          <a:p>
            <a:pPr marL="285750" indent="-285750" algn="ctr">
              <a:buFont typeface="Arial" panose="020B0604020202020204" pitchFamily="34" charset="0"/>
              <a:buChar char="•"/>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Arial" panose="020B0604020202020204" pitchFamily="34" charset="0"/>
              <a:buChar char="•"/>
            </a:pPr>
            <a:r>
              <a:rPr lang="fr-FR" sz="1600" dirty="0">
                <a:latin typeface="Open Sans" panose="020B0606030504020204" pitchFamily="34" charset="0"/>
                <a:ea typeface="Open Sans" panose="020B0606030504020204" pitchFamily="34" charset="0"/>
                <a:cs typeface="Open Sans" panose="020B0606030504020204" pitchFamily="34" charset="0"/>
              </a:rPr>
              <a:t>Régime dérogatoire, spécifique au territoire mahorais, concernant l’accès à la protection sociale et l’accès aux soins de la population</a:t>
            </a:r>
          </a:p>
          <a:p>
            <a:pPr>
              <a:lnSpc>
                <a:spcPct val="100000"/>
              </a:lnSpc>
              <a:spcBef>
                <a:spcPts val="25"/>
              </a:spcBef>
            </a:pPr>
            <a:endParaRPr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que 7" descr="Poids inégaux avec un remplissage uni">
            <a:extLst>
              <a:ext uri="{FF2B5EF4-FFF2-40B4-BE49-F238E27FC236}">
                <a16:creationId xmlns:a16="http://schemas.microsoft.com/office/drawing/2014/main" id="{D1AC32DF-DF56-4BF3-AFB4-B62FD5A2C0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9450" y="2877531"/>
            <a:ext cx="914400" cy="914400"/>
          </a:xfrm>
          <a:prstGeom prst="rect">
            <a:avLst/>
          </a:prstGeom>
        </p:spPr>
      </p:pic>
      <p:pic>
        <p:nvPicPr>
          <p:cNvPr id="11" name="Graphique 10" descr="Pansement contour">
            <a:extLst>
              <a:ext uri="{FF2B5EF4-FFF2-40B4-BE49-F238E27FC236}">
                <a16:creationId xmlns:a16="http://schemas.microsoft.com/office/drawing/2014/main" id="{BEB9791C-A665-4253-8958-88FF3EB3A1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09079" y="2877531"/>
            <a:ext cx="914400" cy="914400"/>
          </a:xfrm>
          <a:prstGeom prst="rect">
            <a:avLst/>
          </a:prstGeom>
        </p:spPr>
      </p:pic>
      <p:pic>
        <p:nvPicPr>
          <p:cNvPr id="13" name="Graphique 12" descr="Homme policier avec un remplissage uni">
            <a:extLst>
              <a:ext uri="{FF2B5EF4-FFF2-40B4-BE49-F238E27FC236}">
                <a16:creationId xmlns:a16="http://schemas.microsoft.com/office/drawing/2014/main" id="{D3D9F885-792E-4A3F-88FD-7D937D92BC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54007" y="2877531"/>
            <a:ext cx="914400" cy="914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90" y="24431"/>
            <a:ext cx="15107919" cy="10679430"/>
          </a:xfrm>
          <a:custGeom>
            <a:avLst/>
            <a:gdLst/>
            <a:ahLst/>
            <a:cxnLst/>
            <a:rect l="l" t="t" r="r" b="b"/>
            <a:pathLst>
              <a:path w="15107919" h="10679430">
                <a:moveTo>
                  <a:pt x="15107297" y="0"/>
                </a:moveTo>
                <a:lnTo>
                  <a:pt x="0" y="0"/>
                </a:lnTo>
                <a:lnTo>
                  <a:pt x="0" y="10679290"/>
                </a:lnTo>
                <a:lnTo>
                  <a:pt x="15107297" y="10679290"/>
                </a:lnTo>
                <a:lnTo>
                  <a:pt x="15107297" y="0"/>
                </a:lnTo>
                <a:close/>
              </a:path>
            </a:pathLst>
          </a:custGeom>
          <a:solidFill>
            <a:srgbClr val="1D1955"/>
          </a:solidFill>
        </p:spPr>
        <p:txBody>
          <a:bodyPr wrap="square" lIns="0" tIns="0" rIns="0" bIns="0" rtlCol="0"/>
          <a:lstStyle/>
          <a:p>
            <a:endParaRPr/>
          </a:p>
        </p:txBody>
      </p:sp>
      <p:sp>
        <p:nvSpPr>
          <p:cNvPr id="3" name="object 3"/>
          <p:cNvSpPr txBox="1">
            <a:spLocks noGrp="1"/>
          </p:cNvSpPr>
          <p:nvPr>
            <p:ph type="title"/>
          </p:nvPr>
        </p:nvSpPr>
        <p:spPr>
          <a:xfrm>
            <a:off x="3981450" y="3042564"/>
            <a:ext cx="7393289" cy="1428596"/>
          </a:xfrm>
          <a:prstGeom prst="rect">
            <a:avLst/>
          </a:prstGeom>
        </p:spPr>
        <p:txBody>
          <a:bodyPr vert="horz" wrap="square" lIns="0" tIns="12700" rIns="0" bIns="0" rtlCol="0">
            <a:spAutoFit/>
          </a:bodyPr>
          <a:lstStyle/>
          <a:p>
            <a:pPr marL="12700" algn="ctr">
              <a:lnSpc>
                <a:spcPct val="100000"/>
              </a:lnSpc>
              <a:spcBef>
                <a:spcPts val="100"/>
              </a:spcBef>
            </a:pPr>
            <a:r>
              <a:rPr lang="fr-FR" sz="9200" dirty="0">
                <a:latin typeface="Anton" pitchFamily="2" charset="77"/>
              </a:rPr>
              <a:t>SOIGNE AUSSI</a:t>
            </a:r>
            <a:endParaRPr sz="9200" dirty="0">
              <a:latin typeface="Anton" pitchFamily="2" charset="77"/>
            </a:endParaRPr>
          </a:p>
        </p:txBody>
      </p:sp>
      <p:sp>
        <p:nvSpPr>
          <p:cNvPr id="4" name="object 4"/>
          <p:cNvSpPr txBox="1"/>
          <p:nvPr/>
        </p:nvSpPr>
        <p:spPr>
          <a:xfrm>
            <a:off x="5058602" y="4443500"/>
            <a:ext cx="5105511" cy="1428596"/>
          </a:xfrm>
          <a:prstGeom prst="rect">
            <a:avLst/>
          </a:prstGeom>
        </p:spPr>
        <p:txBody>
          <a:bodyPr vert="horz" wrap="square" lIns="0" tIns="12700" rIns="0" bIns="0" rtlCol="0">
            <a:spAutoFit/>
          </a:bodyPr>
          <a:lstStyle/>
          <a:p>
            <a:pPr marL="12700" algn="ctr">
              <a:lnSpc>
                <a:spcPct val="100000"/>
              </a:lnSpc>
              <a:spcBef>
                <a:spcPts val="100"/>
              </a:spcBef>
            </a:pPr>
            <a:r>
              <a:rPr lang="fr-FR" sz="9200" dirty="0">
                <a:solidFill>
                  <a:srgbClr val="E9521E"/>
                </a:solidFill>
                <a:latin typeface="Anton" pitchFamily="2" charset="77"/>
                <a:cs typeface="Calibri"/>
              </a:rPr>
              <a:t>L’INJUSTICE</a:t>
            </a:r>
            <a:endParaRPr sz="9200" dirty="0">
              <a:latin typeface="Anton" pitchFamily="2" charset="77"/>
              <a:cs typeface="Calibri"/>
            </a:endParaRPr>
          </a:p>
        </p:txBody>
      </p:sp>
      <p:sp>
        <p:nvSpPr>
          <p:cNvPr id="5" name="object 5"/>
          <p:cNvSpPr/>
          <p:nvPr/>
        </p:nvSpPr>
        <p:spPr>
          <a:xfrm>
            <a:off x="5590463" y="6493078"/>
            <a:ext cx="3939540" cy="581660"/>
          </a:xfrm>
          <a:custGeom>
            <a:avLst/>
            <a:gdLst/>
            <a:ahLst/>
            <a:cxnLst/>
            <a:rect l="l" t="t" r="r" b="b"/>
            <a:pathLst>
              <a:path w="3939540" h="581659">
                <a:moveTo>
                  <a:pt x="3939070" y="0"/>
                </a:moveTo>
                <a:lnTo>
                  <a:pt x="0" y="0"/>
                </a:lnTo>
                <a:lnTo>
                  <a:pt x="0" y="581469"/>
                </a:lnTo>
                <a:lnTo>
                  <a:pt x="3939070" y="581469"/>
                </a:lnTo>
                <a:lnTo>
                  <a:pt x="3939070" y="0"/>
                </a:lnTo>
                <a:close/>
              </a:path>
            </a:pathLst>
          </a:custGeom>
          <a:solidFill>
            <a:srgbClr val="E9521E"/>
          </a:solidFill>
        </p:spPr>
        <p:txBody>
          <a:bodyPr wrap="square" lIns="0" tIns="0" rIns="0" bIns="0" rtlCol="0"/>
          <a:lstStyle/>
          <a:p>
            <a:endParaRPr/>
          </a:p>
        </p:txBody>
      </p:sp>
      <p:sp>
        <p:nvSpPr>
          <p:cNvPr id="6" name="object 6"/>
          <p:cNvSpPr txBox="1"/>
          <p:nvPr/>
        </p:nvSpPr>
        <p:spPr>
          <a:xfrm>
            <a:off x="5666312" y="6551534"/>
            <a:ext cx="3786504" cy="604520"/>
          </a:xfrm>
          <a:prstGeom prst="rect">
            <a:avLst/>
          </a:prstGeom>
        </p:spPr>
        <p:txBody>
          <a:bodyPr vert="horz" wrap="square" lIns="0" tIns="12700" rIns="0" bIns="0" rtlCol="0">
            <a:spAutoFit/>
          </a:bodyPr>
          <a:lstStyle/>
          <a:p>
            <a:pPr marL="12700">
              <a:lnSpc>
                <a:spcPct val="100000"/>
              </a:lnSpc>
              <a:spcBef>
                <a:spcPts val="100"/>
              </a:spcBef>
            </a:pPr>
            <a:r>
              <a:rPr sz="3800" dirty="0">
                <a:solidFill>
                  <a:srgbClr val="FFFFFF"/>
                </a:solidFill>
                <a:latin typeface="Anton" pitchFamily="2" charset="77"/>
                <a:cs typeface="Calibri"/>
              </a:rPr>
              <a:t>MÉDECINS DU MONDE</a:t>
            </a:r>
            <a:endParaRPr sz="3800" dirty="0">
              <a:latin typeface="Anton" pitchFamily="2" charset="77"/>
              <a:cs typeface="Calibri"/>
            </a:endParaRPr>
          </a:p>
        </p:txBody>
      </p:sp>
      <p:pic>
        <p:nvPicPr>
          <p:cNvPr id="7" name="object 7"/>
          <p:cNvPicPr/>
          <p:nvPr/>
        </p:nvPicPr>
        <p:blipFill>
          <a:blip r:embed="rId2" cstate="print"/>
          <a:stretch>
            <a:fillRect/>
          </a:stretch>
        </p:blipFill>
        <p:spPr>
          <a:xfrm>
            <a:off x="9772650" y="4960142"/>
            <a:ext cx="1286292" cy="1282216"/>
          </a:xfrm>
          <a:prstGeom prst="rect">
            <a:avLst/>
          </a:prstGeom>
        </p:spPr>
      </p:pic>
      <p:sp>
        <p:nvSpPr>
          <p:cNvPr id="8" name="object 8"/>
          <p:cNvSpPr txBox="1"/>
          <p:nvPr/>
        </p:nvSpPr>
        <p:spPr>
          <a:xfrm>
            <a:off x="5058601" y="7409388"/>
            <a:ext cx="5105511" cy="1774781"/>
          </a:xfrm>
          <a:prstGeom prst="rect">
            <a:avLst/>
          </a:prstGeom>
        </p:spPr>
        <p:txBody>
          <a:bodyPr vert="horz" wrap="square" lIns="0" tIns="12700" rIns="0" bIns="0" rtlCol="0">
            <a:spAutoFit/>
          </a:bodyPr>
          <a:lstStyle/>
          <a:p>
            <a:pPr marL="12700" marR="18415" algn="ctr">
              <a:lnSpc>
                <a:spcPct val="100000"/>
              </a:lnSpc>
              <a:spcBef>
                <a:spcPts val="100"/>
              </a:spcBef>
            </a:pPr>
            <a:br>
              <a:rPr lang="fr-FR" sz="1600" b="1" spc="1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br>
            <a:r>
              <a:rPr lang="fr-FR" sz="500" b="1" spc="1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fr-FR" sz="1600" b="1" spc="2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84 avenue du Président Wilson, 93210 Saint-Denis</a:t>
            </a:r>
            <a:endParaRPr lang="fr-FR" sz="1600" b="1"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12700" marR="5080" algn="ctr">
              <a:lnSpc>
                <a:spcPct val="104200"/>
              </a:lnSpc>
              <a:tabLst>
                <a:tab pos="2855595" algn="l"/>
                <a:tab pos="3236595" algn="l"/>
              </a:tabLst>
            </a:pPr>
            <a:r>
              <a:rPr sz="1600" b="1" spc="-65" dirty="0" err="1">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Tél</a:t>
            </a:r>
            <a:r>
              <a:rPr sz="1600" b="1" spc="-65"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a:t>
            </a:r>
            <a:r>
              <a:rPr sz="1600" b="1" spc="-165"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fr-FR" sz="1600" b="1" spc="-25"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01 44 92 15 15</a:t>
            </a:r>
          </a:p>
          <a:p>
            <a:pPr marL="12700" marR="5080" algn="ctr">
              <a:lnSpc>
                <a:spcPct val="104200"/>
              </a:lnSpc>
              <a:tabLst>
                <a:tab pos="2855595" algn="l"/>
                <a:tab pos="3236595" algn="l"/>
              </a:tabLst>
            </a:pPr>
            <a:r>
              <a:rPr lang="fr-FR" sz="1600" b="1" spc="-1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www.medecinsdumonde.org</a:t>
            </a:r>
          </a:p>
          <a:p>
            <a:pPr marL="12700" marR="5080" algn="ctr">
              <a:lnSpc>
                <a:spcPct val="104200"/>
              </a:lnSpc>
              <a:tabLst>
                <a:tab pos="2855595" algn="l"/>
                <a:tab pos="3236595" algn="l"/>
              </a:tabLst>
            </a:pPr>
            <a:r>
              <a:rPr sz="1600" b="1" spc="-1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Twitter</a:t>
            </a:r>
            <a:r>
              <a:rPr sz="1600" b="1" spc="-165"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sz="1600" b="1" spc="-15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a:t>
            </a:r>
            <a:r>
              <a:rPr sz="1600" b="1" spc="-165"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sz="1600" b="1" spc="40" dirty="0" err="1">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MdM_France</a:t>
            </a:r>
            <a:endParaRPr lang="fr-FR" sz="1600" b="1" spc="4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12700" marR="5080" algn="ctr">
              <a:lnSpc>
                <a:spcPct val="104200"/>
              </a:lnSpc>
              <a:tabLst>
                <a:tab pos="2855595" algn="l"/>
                <a:tab pos="3236595" algn="l"/>
              </a:tabLst>
            </a:pPr>
            <a:r>
              <a:rPr lang="fr-FR" sz="1600" b="1" spc="4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Instagram: @médecinsdumonde</a:t>
            </a:r>
          </a:p>
          <a:p>
            <a:pPr marL="12700" marR="5080" algn="ctr">
              <a:lnSpc>
                <a:spcPct val="104200"/>
              </a:lnSpc>
              <a:tabLst>
                <a:tab pos="2855595" algn="l"/>
                <a:tab pos="3236595" algn="l"/>
              </a:tabLst>
            </a:pPr>
            <a:r>
              <a:rPr lang="fr-FR" sz="1600" b="1" spc="40" dirty="0">
                <a:solidFill>
                  <a:srgbClr val="E9521E"/>
                </a:solidFill>
                <a:latin typeface="Open Sans Semibold" panose="020B0606030504020204" pitchFamily="34" charset="0"/>
                <a:ea typeface="Open Sans Semibold" panose="020B0606030504020204" pitchFamily="34" charset="0"/>
                <a:cs typeface="Open Sans Semibold" panose="020B0606030504020204" pitchFamily="34" charset="0"/>
              </a:rPr>
              <a:t>Facebook: Médecins du Monde France</a:t>
            </a:r>
            <a:endParaRPr sz="16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2050" y="1510768"/>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OBJECTIFS</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4</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9A904747-A1F6-4FDC-8480-622ED2988DAD}"/>
              </a:ext>
            </a:extLst>
          </p:cNvPr>
          <p:cNvSpPr txBox="1"/>
          <p:nvPr/>
        </p:nvSpPr>
        <p:spPr>
          <a:xfrm>
            <a:off x="2228952" y="2527300"/>
            <a:ext cx="10985296" cy="1754326"/>
          </a:xfrm>
          <a:prstGeom prst="rect">
            <a:avLst/>
          </a:prstGeom>
          <a:noFill/>
        </p:spPr>
        <p:txBody>
          <a:bodyPr wrap="square">
            <a:spAutoFit/>
          </a:bodyPr>
          <a:lstStyle/>
          <a:p>
            <a:pPr algn="ctr"/>
            <a:r>
              <a:rPr lang="fr-FR" dirty="0">
                <a:solidFill>
                  <a:srgbClr val="1D1955"/>
                </a:solidFill>
                <a:latin typeface="Open Sans ExtraBold" pitchFamily="2" charset="0"/>
                <a:ea typeface="Open Sans ExtraBold" pitchFamily="2" charset="0"/>
                <a:cs typeface="Open Sans ExtraBold" pitchFamily="2" charset="0"/>
              </a:rPr>
              <a:t>OBJECTIF GÉNERAL</a:t>
            </a:r>
          </a:p>
          <a:p>
            <a:pPr algn="ctr"/>
            <a:endParaRPr lang="fr-FR" dirty="0">
              <a:solidFill>
                <a:srgbClr val="1D1955"/>
              </a:solidFill>
              <a:latin typeface="Open Sans ExtraBold" pitchFamily="2" charset="0"/>
              <a:ea typeface="Open Sans ExtraBold" pitchFamily="2" charset="0"/>
              <a:cs typeface="Open Sans ExtraBold" pitchFamily="2" charset="0"/>
            </a:endParaRPr>
          </a:p>
          <a:p>
            <a:r>
              <a:rPr lang="fr-FR" dirty="0">
                <a:latin typeface="Open Sans" pitchFamily="2" charset="0"/>
                <a:ea typeface="Open Sans" pitchFamily="2" charset="0"/>
                <a:cs typeface="Open Sans" pitchFamily="2" charset="0"/>
              </a:rPr>
              <a:t>Comprendre comment l’environnement sociopolitique et sanitaire peut exposer les personnes à des situations à risque au niveau sanitaire. </a:t>
            </a:r>
          </a:p>
          <a:p>
            <a:pPr algn="just"/>
            <a:endParaRPr lang="fr-FR" dirty="0">
              <a:latin typeface="Open Sans" pitchFamily="2" charset="0"/>
              <a:ea typeface="Open Sans" pitchFamily="2" charset="0"/>
              <a:cs typeface="Open Sans" pitchFamily="2" charset="0"/>
            </a:endParaRPr>
          </a:p>
          <a:p>
            <a:pPr algn="just"/>
            <a:endParaRPr lang="fr-FR" dirty="0">
              <a:latin typeface="Open Sans" pitchFamily="2" charset="0"/>
              <a:ea typeface="Open Sans" pitchFamily="2" charset="0"/>
              <a:cs typeface="Open Sans" pitchFamily="2" charset="0"/>
            </a:endParaRPr>
          </a:p>
        </p:txBody>
      </p:sp>
      <p:sp>
        <p:nvSpPr>
          <p:cNvPr id="11" name="ZoneTexte 10">
            <a:extLst>
              <a:ext uri="{FF2B5EF4-FFF2-40B4-BE49-F238E27FC236}">
                <a16:creationId xmlns:a16="http://schemas.microsoft.com/office/drawing/2014/main" id="{C5A371FE-2D17-49FB-868C-A82DEBA64659}"/>
              </a:ext>
            </a:extLst>
          </p:cNvPr>
          <p:cNvSpPr txBox="1"/>
          <p:nvPr/>
        </p:nvSpPr>
        <p:spPr>
          <a:xfrm>
            <a:off x="4493143" y="4492095"/>
            <a:ext cx="6172200" cy="4188262"/>
          </a:xfrm>
          <a:prstGeom prst="rect">
            <a:avLst/>
          </a:prstGeom>
          <a:noFill/>
        </p:spPr>
        <p:txBody>
          <a:bodyPr wrap="square">
            <a:spAutoFit/>
          </a:bodyPr>
          <a:lstStyle/>
          <a:p>
            <a:pPr algn="ctr"/>
            <a:r>
              <a:rPr lang="fr-FR" dirty="0">
                <a:solidFill>
                  <a:srgbClr val="1D1955"/>
                </a:solidFill>
                <a:latin typeface="Open Sans ExtraBold" pitchFamily="2" charset="0"/>
                <a:ea typeface="Open Sans ExtraBold" pitchFamily="2" charset="0"/>
                <a:cs typeface="Open Sans ExtraBold" pitchFamily="2" charset="0"/>
              </a:rPr>
              <a:t>OBJECTIFS SPÉCIFIQUES</a:t>
            </a:r>
          </a:p>
          <a:p>
            <a:pPr algn="just"/>
            <a:endParaRPr lang="fr-FR" dirty="0">
              <a:latin typeface="Open Sans" pitchFamily="2" charset="0"/>
              <a:ea typeface="Open Sans" pitchFamily="2" charset="0"/>
              <a:cs typeface="Open Sans" pitchFamily="2" charset="0"/>
            </a:endParaRPr>
          </a:p>
          <a:p>
            <a:pPr marL="342900" lvl="0" indent="-342900">
              <a:lnSpc>
                <a:spcPct val="107000"/>
              </a:lnSpc>
              <a:buFont typeface="Calibri" panose="020F0502020204030204" pitchFamily="34" charset="0"/>
              <a:buChar char="•"/>
            </a:pPr>
            <a:r>
              <a:rPr lang="fr-FR" sz="1800" dirty="0">
                <a:effectLst/>
                <a:latin typeface="Open Sans" pitchFamily="2" charset="0"/>
                <a:ea typeface="Open Sans" pitchFamily="2" charset="0"/>
                <a:cs typeface="Open Sans" pitchFamily="2" charset="0"/>
              </a:rPr>
              <a:t>Décrire le système de contraintes sociopolitiques et sanitaires au niveau local,</a:t>
            </a:r>
          </a:p>
          <a:p>
            <a:pPr marL="342900" lvl="0" indent="-342900" algn="just">
              <a:lnSpc>
                <a:spcPct val="107000"/>
              </a:lnSpc>
              <a:buFont typeface="Calibri" panose="020F0502020204030204" pitchFamily="34" charset="0"/>
              <a:buChar char="•"/>
            </a:pPr>
            <a:endParaRPr lang="fr-FR" sz="1800" dirty="0">
              <a:effectLst/>
              <a:latin typeface="Open Sans" pitchFamily="2" charset="0"/>
              <a:ea typeface="Open Sans" pitchFamily="2" charset="0"/>
              <a:cs typeface="Open Sans" pitchFamily="2" charset="0"/>
            </a:endParaRPr>
          </a:p>
          <a:p>
            <a:pPr marL="342900" lvl="0" indent="-342900" algn="just">
              <a:lnSpc>
                <a:spcPct val="107000"/>
              </a:lnSpc>
              <a:buFont typeface="Calibri" panose="020F0502020204030204" pitchFamily="34" charset="0"/>
              <a:buChar char="•"/>
            </a:pPr>
            <a:r>
              <a:rPr lang="fr-FR" sz="1800" dirty="0">
                <a:effectLst/>
                <a:latin typeface="Open Sans" pitchFamily="2" charset="0"/>
                <a:ea typeface="Open Sans" pitchFamily="2" charset="0"/>
                <a:cs typeface="Open Sans" pitchFamily="2" charset="0"/>
              </a:rPr>
              <a:t>Décrire l’exécution des politiques publiques par les </a:t>
            </a:r>
            <a:r>
              <a:rPr lang="fr-FR" sz="1800" dirty="0" err="1">
                <a:effectLst/>
                <a:latin typeface="Open Sans" pitchFamily="2" charset="0"/>
                <a:ea typeface="Open Sans" pitchFamily="2" charset="0"/>
                <a:cs typeface="Open Sans" pitchFamily="2" charset="0"/>
              </a:rPr>
              <a:t>professionnel.le.s</a:t>
            </a:r>
            <a:r>
              <a:rPr lang="fr-FR" sz="1800" dirty="0">
                <a:effectLst/>
                <a:latin typeface="Open Sans" pitchFamily="2" charset="0"/>
                <a:ea typeface="Open Sans" pitchFamily="2" charset="0"/>
                <a:cs typeface="Open Sans" pitchFamily="2" charset="0"/>
              </a:rPr>
              <a:t> de santé et agents institutionnels ainsi que leurs répercussions sur les relations </a:t>
            </a:r>
            <a:r>
              <a:rPr lang="fr-FR" sz="1800" dirty="0" err="1">
                <a:effectLst/>
                <a:latin typeface="Open Sans" pitchFamily="2" charset="0"/>
                <a:ea typeface="Open Sans" pitchFamily="2" charset="0"/>
                <a:cs typeface="Open Sans" pitchFamily="2" charset="0"/>
              </a:rPr>
              <a:t>soignant.e.s</a:t>
            </a:r>
            <a:r>
              <a:rPr lang="fr-FR" sz="1800" dirty="0">
                <a:effectLst/>
                <a:latin typeface="Open Sans" pitchFamily="2" charset="0"/>
                <a:ea typeface="Open Sans" pitchFamily="2" charset="0"/>
                <a:cs typeface="Open Sans" pitchFamily="2" charset="0"/>
              </a:rPr>
              <a:t> - </a:t>
            </a:r>
            <a:r>
              <a:rPr lang="fr-FR" sz="1800" dirty="0" err="1">
                <a:effectLst/>
                <a:latin typeface="Open Sans" pitchFamily="2" charset="0"/>
                <a:ea typeface="Open Sans" pitchFamily="2" charset="0"/>
                <a:cs typeface="Open Sans" pitchFamily="2" charset="0"/>
              </a:rPr>
              <a:t>soigné.e.s</a:t>
            </a:r>
            <a:r>
              <a:rPr lang="fr-FR" sz="1800" dirty="0">
                <a:effectLst/>
                <a:latin typeface="Open Sans" pitchFamily="2" charset="0"/>
                <a:ea typeface="Open Sans" pitchFamily="2" charset="0"/>
                <a:cs typeface="Open Sans" pitchFamily="2" charset="0"/>
              </a:rPr>
              <a:t>  et sur le parcours de vie des </a:t>
            </a:r>
            <a:r>
              <a:rPr lang="fr-FR" sz="1800" dirty="0" err="1">
                <a:effectLst/>
                <a:latin typeface="Open Sans" pitchFamily="2" charset="0"/>
                <a:ea typeface="Open Sans" pitchFamily="2" charset="0"/>
                <a:cs typeface="Open Sans" pitchFamily="2" charset="0"/>
              </a:rPr>
              <a:t>usager.ère.s</a:t>
            </a:r>
            <a:r>
              <a:rPr lang="fr-FR" sz="1800" dirty="0">
                <a:effectLst/>
                <a:latin typeface="Open Sans" pitchFamily="2" charset="0"/>
                <a:ea typeface="Open Sans" pitchFamily="2" charset="0"/>
                <a:cs typeface="Open Sans" pitchFamily="2" charset="0"/>
              </a:rPr>
              <a:t>,</a:t>
            </a:r>
          </a:p>
          <a:p>
            <a:pPr marL="342900" lvl="0" indent="-342900" algn="just">
              <a:lnSpc>
                <a:spcPct val="107000"/>
              </a:lnSpc>
              <a:buFont typeface="Calibri" panose="020F0502020204030204" pitchFamily="34" charset="0"/>
              <a:buChar char="•"/>
            </a:pPr>
            <a:endParaRPr lang="fr-FR" sz="1800" dirty="0">
              <a:effectLst/>
              <a:latin typeface="Open Sans" pitchFamily="2" charset="0"/>
              <a:ea typeface="Open Sans" pitchFamily="2" charset="0"/>
              <a:cs typeface="Open Sans" pitchFamily="2"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Open Sans" pitchFamily="2" charset="0"/>
                <a:ea typeface="Open Sans" pitchFamily="2" charset="0"/>
                <a:cs typeface="Open Sans" pitchFamily="2" charset="0"/>
              </a:rPr>
              <a:t>Identifier les stratégies mises en place par les </a:t>
            </a:r>
            <a:r>
              <a:rPr lang="fr-FR" sz="1800" dirty="0" err="1">
                <a:effectLst/>
                <a:latin typeface="Open Sans" pitchFamily="2" charset="0"/>
                <a:ea typeface="Open Sans" pitchFamily="2" charset="0"/>
                <a:cs typeface="Open Sans" pitchFamily="2" charset="0"/>
              </a:rPr>
              <a:t>acteur.trice.s</a:t>
            </a:r>
            <a:r>
              <a:rPr lang="fr-FR" sz="1800" dirty="0">
                <a:effectLst/>
                <a:latin typeface="Open Sans" pitchFamily="2" charset="0"/>
                <a:ea typeface="Open Sans" pitchFamily="2" charset="0"/>
                <a:cs typeface="Open Sans" pitchFamily="2" charset="0"/>
              </a:rPr>
              <a:t> au niveau local pour faire face aux obstacles à l’accès aux soins. </a:t>
            </a:r>
          </a:p>
        </p:txBody>
      </p:sp>
    </p:spTree>
    <p:extLst>
      <p:ext uri="{BB962C8B-B14F-4D97-AF65-F5344CB8AC3E}">
        <p14:creationId xmlns:p14="http://schemas.microsoft.com/office/powerpoint/2010/main" val="9553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2050" y="1510768"/>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MÉTHODOLOGIE</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5</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4">
            <a:extLst>
              <a:ext uri="{FF2B5EF4-FFF2-40B4-BE49-F238E27FC236}">
                <a16:creationId xmlns:a16="http://schemas.microsoft.com/office/drawing/2014/main" id="{B4E1B479-6754-4AEF-BED8-8AD1640B8115}"/>
              </a:ext>
            </a:extLst>
          </p:cNvPr>
          <p:cNvSpPr txBox="1"/>
          <p:nvPr/>
        </p:nvSpPr>
        <p:spPr>
          <a:xfrm>
            <a:off x="1009650" y="2908300"/>
            <a:ext cx="3886200" cy="6758260"/>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COLLECTE ET ANALYSE DE DONNÉES</a:t>
            </a:r>
          </a:p>
          <a:p>
            <a:pPr algn="ctr">
              <a:lnSpc>
                <a:spcPct val="100000"/>
              </a:lnSpc>
              <a:spcBef>
                <a:spcPts val="100"/>
              </a:spcBef>
            </a:pPr>
            <a:endPar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ct val="100000"/>
              </a:lnSpc>
              <a:spcBef>
                <a:spcPts val="100"/>
              </a:spcBef>
            </a:pPr>
            <a:r>
              <a:rPr lang="fr-FR" dirty="0">
                <a:latin typeface="Open Sans" pitchFamily="2" charset="0"/>
                <a:ea typeface="Open Sans" pitchFamily="2" charset="0"/>
                <a:cs typeface="Open Sans" pitchFamily="2" charset="0"/>
              </a:rPr>
              <a:t>Trois méthodes de collecte de données qualitatives ont été mobilisées.</a:t>
            </a:r>
          </a:p>
          <a:p>
            <a:pPr algn="ctr">
              <a:lnSpc>
                <a:spcPct val="100000"/>
              </a:lnSpc>
              <a:spcBef>
                <a:spcPts val="100"/>
              </a:spcBef>
            </a:pPr>
            <a:endPar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285750" indent="-285750">
              <a:lnSpc>
                <a:spcPct val="100000"/>
              </a:lnSpc>
              <a:spcBef>
                <a:spcPts val="100"/>
              </a:spcBef>
              <a:buFont typeface="Arial" panose="020B0604020202020204" pitchFamily="34" charset="0"/>
              <a:buChar char="•"/>
            </a:pPr>
            <a:r>
              <a:rPr lang="fr-FR" dirty="0">
                <a:latin typeface="Open Sans" pitchFamily="2" charset="0"/>
                <a:ea typeface="Open Sans" pitchFamily="2" charset="0"/>
                <a:cs typeface="Open Sans" pitchFamily="2" charset="0"/>
              </a:rPr>
              <a:t>Entretiens semi-directifs auprès des acteurs associatifs (6), des agents institutionnels (4), des professionnels de santé (9) et des habitants (12). </a:t>
            </a:r>
          </a:p>
          <a:p>
            <a:pPr marL="285750" indent="-285750">
              <a:lnSpc>
                <a:spcPct val="100000"/>
              </a:lnSpc>
              <a:spcBef>
                <a:spcPts val="100"/>
              </a:spcBef>
              <a:buFont typeface="Arial" panose="020B0604020202020204" pitchFamily="34" charset="0"/>
              <a:buChar char="•"/>
            </a:pPr>
            <a:r>
              <a:rPr lang="fr-FR" dirty="0">
                <a:latin typeface="Open Sans" pitchFamily="2" charset="0"/>
                <a:ea typeface="Open Sans" pitchFamily="2" charset="0"/>
                <a:cs typeface="Open Sans" pitchFamily="2" charset="0"/>
              </a:rPr>
              <a:t>Observations de terrain</a:t>
            </a:r>
          </a:p>
          <a:p>
            <a:pPr marL="285750" indent="-285750">
              <a:lnSpc>
                <a:spcPct val="100000"/>
              </a:lnSpc>
              <a:spcBef>
                <a:spcPts val="100"/>
              </a:spcBef>
              <a:buFont typeface="Arial" panose="020B0604020202020204" pitchFamily="34" charset="0"/>
              <a:buChar char="•"/>
            </a:pPr>
            <a:r>
              <a:rPr lang="fr-FR" dirty="0">
                <a:latin typeface="Open Sans" pitchFamily="2" charset="0"/>
                <a:ea typeface="Open Sans" pitchFamily="2" charset="0"/>
                <a:cs typeface="Open Sans" pitchFamily="2" charset="0"/>
              </a:rPr>
              <a:t>Revue de la littérature</a:t>
            </a:r>
          </a:p>
          <a:p>
            <a:pPr>
              <a:lnSpc>
                <a:spcPct val="100000"/>
              </a:lnSpc>
              <a:spcBef>
                <a:spcPts val="100"/>
              </a:spcBef>
            </a:pPr>
            <a:endParaRPr lang="fr-FR" dirty="0">
              <a:latin typeface="Open Sans" pitchFamily="2" charset="0"/>
              <a:ea typeface="Open Sans" pitchFamily="2" charset="0"/>
              <a:cs typeface="Open Sans" pitchFamily="2" charset="0"/>
            </a:endParaRPr>
          </a:p>
          <a:p>
            <a:pPr>
              <a:lnSpc>
                <a:spcPct val="100000"/>
              </a:lnSpc>
              <a:spcBef>
                <a:spcPts val="100"/>
              </a:spcBef>
            </a:pPr>
            <a:r>
              <a:rPr lang="fr-FR" dirty="0">
                <a:latin typeface="Open Sans" pitchFamily="2" charset="0"/>
                <a:ea typeface="Open Sans" pitchFamily="2" charset="0"/>
                <a:cs typeface="Open Sans" pitchFamily="2" charset="0"/>
              </a:rPr>
              <a:t>Analyses menées suivant la méthodologie de théorisation ancrée (microanalyse de discours et création de catégories analytiques de façon réitérative entre l’induction et la déduction). </a:t>
            </a:r>
          </a:p>
          <a:p>
            <a:pPr marL="285750" indent="-285750">
              <a:lnSpc>
                <a:spcPct val="100000"/>
              </a:lnSpc>
              <a:spcBef>
                <a:spcPts val="100"/>
              </a:spcBef>
              <a:buFont typeface="Arial" panose="020B0604020202020204" pitchFamily="34" charset="0"/>
              <a:buChar char="•"/>
            </a:pPr>
            <a:endParaRPr lang="fr-FR" dirty="0">
              <a:latin typeface="Open Sans" pitchFamily="2" charset="0"/>
              <a:ea typeface="Open Sans" pitchFamily="2" charset="0"/>
              <a:cs typeface="Open Sans" pitchFamily="2" charset="0"/>
            </a:endParaRPr>
          </a:p>
          <a:p>
            <a:pPr>
              <a:lnSpc>
                <a:spcPct val="100000"/>
              </a:lnSpc>
              <a:spcBef>
                <a:spcPts val="100"/>
              </a:spcBef>
            </a:pPr>
            <a:r>
              <a:rPr lang="fr-FR" b="0" i="0" dirty="0">
                <a:solidFill>
                  <a:srgbClr val="000000"/>
                </a:solidFill>
                <a:effectLst/>
                <a:latin typeface="Open Sans" pitchFamily="2" charset="0"/>
                <a:ea typeface="Open Sans" pitchFamily="2" charset="0"/>
                <a:cs typeface="Open Sans" pitchFamily="2" charset="0"/>
              </a:rPr>
              <a:t>Données collectées et analysées entre 2019 et 2020</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14" name="object 6">
            <a:extLst>
              <a:ext uri="{FF2B5EF4-FFF2-40B4-BE49-F238E27FC236}">
                <a16:creationId xmlns:a16="http://schemas.microsoft.com/office/drawing/2014/main" id="{7A855D24-F11F-4093-B9CE-A7FB659EC648}"/>
              </a:ext>
            </a:extLst>
          </p:cNvPr>
          <p:cNvSpPr txBox="1"/>
          <p:nvPr/>
        </p:nvSpPr>
        <p:spPr>
          <a:xfrm>
            <a:off x="5534659" y="2908300"/>
            <a:ext cx="4051300" cy="4144981"/>
          </a:xfrm>
          <a:prstGeom prst="rect">
            <a:avLst/>
          </a:prstGeom>
        </p:spPr>
        <p:txBody>
          <a:bodyPr vert="horz" wrap="square" lIns="0" tIns="12700" rIns="0" bIns="0" rtlCol="0">
            <a:spAutoFit/>
          </a:bodyPr>
          <a:lstStyle/>
          <a:p>
            <a:pPr marL="1106805" marR="930275" indent="-168275" algn="ctr">
              <a:lnSpc>
                <a:spcPct val="1072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CONSIDÉRATIONS ÉTHIQUES</a:t>
            </a:r>
          </a:p>
          <a:p>
            <a:pPr algn="ct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b="0" i="0" dirty="0">
                <a:solidFill>
                  <a:srgbClr val="000000"/>
                </a:solidFill>
                <a:effectLst/>
                <a:latin typeface="Open Sans" pitchFamily="2" charset="0"/>
                <a:ea typeface="Open Sans" pitchFamily="2" charset="0"/>
                <a:cs typeface="Open Sans" pitchFamily="2" charset="0"/>
              </a:rPr>
              <a:t>Avis favorable du Comité d’Éthique de la recherche de l’Université Paris Descartes.</a:t>
            </a:r>
          </a:p>
          <a:p>
            <a:pPr marL="285750" indent="-285750">
              <a:buFont typeface="Arial" panose="020B0604020202020204" pitchFamily="34" charset="0"/>
              <a:buChar char="•"/>
            </a:pPr>
            <a:endParaRPr lang="fr-FR" b="0" i="0" dirty="0">
              <a:solidFill>
                <a:srgbClr val="000000"/>
              </a:solidFill>
              <a:effectLst/>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b="0" i="0" dirty="0">
                <a:solidFill>
                  <a:srgbClr val="000000"/>
                </a:solidFill>
                <a:effectLst/>
                <a:latin typeface="Open Sans" pitchFamily="2" charset="0"/>
                <a:ea typeface="Open Sans" pitchFamily="2" charset="0"/>
                <a:cs typeface="Open Sans" pitchFamily="2" charset="0"/>
              </a:rPr>
              <a:t>Respect de </a:t>
            </a:r>
            <a:r>
              <a:rPr lang="fr-FR" dirty="0">
                <a:solidFill>
                  <a:srgbClr val="000000"/>
                </a:solidFill>
                <a:latin typeface="Open Sans" pitchFamily="2" charset="0"/>
                <a:ea typeface="Open Sans" pitchFamily="2" charset="0"/>
                <a:cs typeface="Open Sans" pitchFamily="2" charset="0"/>
              </a:rPr>
              <a:t>la charte éthique de la recherche à MDM: consentement éclairé, protection de l’anonymat des personnes, redevabilité.</a:t>
            </a:r>
          </a:p>
          <a:p>
            <a:pPr marL="285750" indent="-285750">
              <a:buFont typeface="Arial" panose="020B0604020202020204" pitchFamily="34" charset="0"/>
              <a:buChar char="•"/>
            </a:pPr>
            <a:endParaRPr lang="fr-FR" dirty="0">
              <a:solidFill>
                <a:srgbClr val="000000"/>
              </a:solidFill>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b="0" i="0" dirty="0">
                <a:solidFill>
                  <a:srgbClr val="000000"/>
                </a:solidFill>
                <a:effectLst/>
                <a:latin typeface="Open Sans" pitchFamily="2" charset="0"/>
                <a:ea typeface="Open Sans" pitchFamily="2" charset="0"/>
                <a:cs typeface="Open Sans" pitchFamily="2" charset="0"/>
              </a:rPr>
              <a:t>Gestion de données personnels conforme au RGPD. </a:t>
            </a:r>
          </a:p>
          <a:p>
            <a:pPr algn="ct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6">
            <a:extLst>
              <a:ext uri="{FF2B5EF4-FFF2-40B4-BE49-F238E27FC236}">
                <a16:creationId xmlns:a16="http://schemas.microsoft.com/office/drawing/2014/main" id="{F0FF80D3-8999-49BE-A9B8-FC5ED844B7CE}"/>
              </a:ext>
            </a:extLst>
          </p:cNvPr>
          <p:cNvSpPr txBox="1"/>
          <p:nvPr/>
        </p:nvSpPr>
        <p:spPr>
          <a:xfrm>
            <a:off x="10064750" y="2908299"/>
            <a:ext cx="4051300" cy="4464171"/>
          </a:xfrm>
          <a:prstGeom prst="rect">
            <a:avLst/>
          </a:prstGeom>
        </p:spPr>
        <p:txBody>
          <a:bodyPr vert="horz" wrap="square" lIns="0" tIns="12700" rIns="0" bIns="0" rtlCol="0">
            <a:spAutoFit/>
          </a:bodyPr>
          <a:lstStyle/>
          <a:p>
            <a:pPr marL="1106805" marR="930275" indent="-168275" algn="ctr">
              <a:lnSpc>
                <a:spcPct val="1072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LIMITATIONS</a:t>
            </a:r>
          </a:p>
          <a:p>
            <a:pPr algn="ctr"/>
            <a:endParaRPr lang="fr-FR" dirty="0">
              <a:latin typeface="Open Sans" pitchFamily="2" charset="0"/>
              <a:ea typeface="Open Sans" pitchFamily="2" charset="0"/>
              <a:cs typeface="Open Sans" pitchFamily="2" charset="0"/>
            </a:endParaRPr>
          </a:p>
          <a:p>
            <a:pPr algn="ctr"/>
            <a:endParaRPr lang="fr-FR"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Données collectées avant la pandémie de la covid-19. Les analyses ne prennent pas en compte les possibles évolutions depuis. </a:t>
            </a:r>
          </a:p>
          <a:p>
            <a:pPr marL="285750" indent="-285750">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Possibles biais liés à la traduction du </a:t>
            </a:r>
            <a:r>
              <a:rPr lang="fr-FR" dirty="0" err="1">
                <a:latin typeface="Open Sans" panose="020B0606030504020204" pitchFamily="34" charset="0"/>
                <a:ea typeface="Open Sans" panose="020B0606030504020204" pitchFamily="34" charset="0"/>
                <a:cs typeface="Open Sans" panose="020B0606030504020204" pitchFamily="34" charset="0"/>
              </a:rPr>
              <a:t>shimaorais</a:t>
            </a:r>
            <a:r>
              <a:rPr lang="fr-FR" dirty="0">
                <a:latin typeface="Open Sans" panose="020B0606030504020204" pitchFamily="34" charset="0"/>
                <a:ea typeface="Open Sans" panose="020B0606030504020204" pitchFamily="34" charset="0"/>
                <a:cs typeface="Open Sans" panose="020B0606030504020204" pitchFamily="34" charset="0"/>
              </a:rPr>
              <a:t> à français et vice-versa. </a:t>
            </a:r>
          </a:p>
          <a:p>
            <a:pPr marL="285750" indent="-285750">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Besoin de plus d’observations ethnographiques pour compléter/actualiser les analyses. </a:t>
            </a:r>
          </a:p>
        </p:txBody>
      </p:sp>
    </p:spTree>
    <p:extLst>
      <p:ext uri="{BB962C8B-B14F-4D97-AF65-F5344CB8AC3E}">
        <p14:creationId xmlns:p14="http://schemas.microsoft.com/office/powerpoint/2010/main" val="268769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2049" y="1678866"/>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NOTIONS CLÉS</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6</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e 6">
            <a:extLst>
              <a:ext uri="{FF2B5EF4-FFF2-40B4-BE49-F238E27FC236}">
                <a16:creationId xmlns:a16="http://schemas.microsoft.com/office/drawing/2014/main" id="{0CC0E83C-D267-4779-849D-47D9378A5138}"/>
              </a:ext>
            </a:extLst>
          </p:cNvPr>
          <p:cNvGrpSpPr/>
          <p:nvPr/>
        </p:nvGrpSpPr>
        <p:grpSpPr>
          <a:xfrm>
            <a:off x="4838369" y="2568984"/>
            <a:ext cx="5766459" cy="646331"/>
            <a:chOff x="3371850" y="2684754"/>
            <a:chExt cx="5766459" cy="772081"/>
          </a:xfrm>
        </p:grpSpPr>
        <p:sp>
          <p:nvSpPr>
            <p:cNvPr id="11" name="object 4">
              <a:extLst>
                <a:ext uri="{FF2B5EF4-FFF2-40B4-BE49-F238E27FC236}">
                  <a16:creationId xmlns:a16="http://schemas.microsoft.com/office/drawing/2014/main" id="{6120D15B-301E-485A-BED3-DC4BAD981B0E}"/>
                </a:ext>
              </a:extLst>
            </p:cNvPr>
            <p:cNvSpPr/>
            <p:nvPr/>
          </p:nvSpPr>
          <p:spPr>
            <a:xfrm>
              <a:off x="3371850" y="2684754"/>
              <a:ext cx="5766459" cy="772081"/>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dirty="0"/>
            </a:p>
          </p:txBody>
        </p:sp>
        <p:sp>
          <p:nvSpPr>
            <p:cNvPr id="12" name="ZoneTexte 11">
              <a:extLst>
                <a:ext uri="{FF2B5EF4-FFF2-40B4-BE49-F238E27FC236}">
                  <a16:creationId xmlns:a16="http://schemas.microsoft.com/office/drawing/2014/main" id="{7490D7E8-629B-4674-A003-681B48E59C5A}"/>
                </a:ext>
              </a:extLst>
            </p:cNvPr>
            <p:cNvSpPr txBox="1"/>
            <p:nvPr/>
          </p:nvSpPr>
          <p:spPr>
            <a:xfrm>
              <a:off x="3371850" y="2832100"/>
              <a:ext cx="5766459" cy="461665"/>
            </a:xfrm>
            <a:prstGeom prst="rect">
              <a:avLst/>
            </a:prstGeom>
            <a:noFill/>
          </p:spPr>
          <p:txBody>
            <a:bodyPr wrap="square">
              <a:spAutoFit/>
            </a:bodyPr>
            <a:lstStyle/>
            <a:p>
              <a:pPr algn="ctr"/>
              <a:r>
                <a:rPr lang="fr-FR" sz="2400" dirty="0">
                  <a:solidFill>
                    <a:schemeClr val="bg1"/>
                  </a:solidFill>
                  <a:latin typeface="Anton" pitchFamily="2" charset="77"/>
                </a:rPr>
                <a:t>L’ENVIRONNEMENT SOCIO-POLITIQUE ET SANITAIRE</a:t>
              </a:r>
              <a:endParaRPr lang="fr-FR" sz="2400" dirty="0">
                <a:solidFill>
                  <a:schemeClr val="bg1"/>
                </a:solidFill>
              </a:endParaRPr>
            </a:p>
          </p:txBody>
        </p:sp>
      </p:grpSp>
      <p:sp>
        <p:nvSpPr>
          <p:cNvPr id="15" name="ZoneTexte 14">
            <a:extLst>
              <a:ext uri="{FF2B5EF4-FFF2-40B4-BE49-F238E27FC236}">
                <a16:creationId xmlns:a16="http://schemas.microsoft.com/office/drawing/2014/main" id="{9B804B74-4F94-42C5-95FB-539FFE5E010C}"/>
              </a:ext>
            </a:extLst>
          </p:cNvPr>
          <p:cNvSpPr txBox="1"/>
          <p:nvPr/>
        </p:nvSpPr>
        <p:spPr>
          <a:xfrm>
            <a:off x="1695450" y="3722163"/>
            <a:ext cx="12039600" cy="4614084"/>
          </a:xfrm>
          <a:prstGeom prst="rect">
            <a:avLst/>
          </a:prstGeom>
          <a:noFill/>
        </p:spPr>
        <p:txBody>
          <a:bodyPr wrap="square">
            <a:spAutoFit/>
          </a:bodyPr>
          <a:lstStyle/>
          <a:p>
            <a:r>
              <a:rPr lang="fr-FR" dirty="0">
                <a:effectLst/>
                <a:latin typeface="Open Sans" pitchFamily="2" charset="0"/>
                <a:ea typeface="Open Sans" pitchFamily="2" charset="0"/>
                <a:cs typeface="Open Sans" pitchFamily="2" charset="0"/>
              </a:rPr>
              <a:t>Bergeron et Castel (2015) décrivent </a:t>
            </a:r>
            <a:r>
              <a:rPr lang="fr-FR" b="1" dirty="0">
                <a:effectLst/>
                <a:latin typeface="Open Sans" pitchFamily="2" charset="0"/>
                <a:ea typeface="Open Sans" pitchFamily="2" charset="0"/>
                <a:cs typeface="Open Sans" pitchFamily="2" charset="0"/>
              </a:rPr>
              <a:t>la nature à la fois </a:t>
            </a:r>
            <a:r>
              <a:rPr lang="fr-FR" b="1" i="1" dirty="0">
                <a:effectLst/>
                <a:latin typeface="Open Sans" pitchFamily="2" charset="0"/>
                <a:ea typeface="Open Sans" pitchFamily="2" charset="0"/>
                <a:cs typeface="Open Sans" pitchFamily="2" charset="0"/>
              </a:rPr>
              <a:t>structurée</a:t>
            </a:r>
            <a:r>
              <a:rPr lang="fr-FR" b="1" dirty="0">
                <a:effectLst/>
                <a:latin typeface="Open Sans" pitchFamily="2" charset="0"/>
                <a:ea typeface="Open Sans" pitchFamily="2" charset="0"/>
                <a:cs typeface="Open Sans" pitchFamily="2" charset="0"/>
              </a:rPr>
              <a:t> et </a:t>
            </a:r>
            <a:r>
              <a:rPr lang="fr-FR" b="1" i="1" dirty="0">
                <a:effectLst/>
                <a:latin typeface="Open Sans" pitchFamily="2" charset="0"/>
                <a:ea typeface="Open Sans" pitchFamily="2" charset="0"/>
                <a:cs typeface="Open Sans" pitchFamily="2" charset="0"/>
              </a:rPr>
              <a:t>structurante</a:t>
            </a:r>
            <a:r>
              <a:rPr lang="fr-FR" b="1" dirty="0">
                <a:effectLst/>
                <a:latin typeface="Open Sans" pitchFamily="2" charset="0"/>
                <a:ea typeface="Open Sans" pitchFamily="2" charset="0"/>
                <a:cs typeface="Open Sans" pitchFamily="2" charset="0"/>
              </a:rPr>
              <a:t> du domaine sanitaire</a:t>
            </a:r>
            <a:r>
              <a:rPr lang="fr-FR" dirty="0">
                <a:effectLst/>
                <a:latin typeface="Open Sans" pitchFamily="2" charset="0"/>
                <a:ea typeface="Open Sans" pitchFamily="2" charset="0"/>
                <a:cs typeface="Open Sans" pitchFamily="2" charset="0"/>
              </a:rPr>
              <a:t>. l’environnement sociopolitique et sanitaire est défini ici comme un ensemble composé :  </a:t>
            </a:r>
          </a:p>
          <a:p>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fr-FR"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infrastructures disponibles </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pour permettre aux personnes d’accéder aux soins</a:t>
            </a:r>
          </a:p>
          <a:p>
            <a:pPr marL="285750" indent="-285750">
              <a:lnSpc>
                <a:spcPct val="100000"/>
              </a:lnSpc>
              <a:spcBef>
                <a:spcPts val="100"/>
              </a:spcBef>
              <a:buFont typeface="Arial" panose="020B0604020202020204" pitchFamily="34" charset="0"/>
              <a:buChar char="•"/>
            </a:pPr>
            <a:endPar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fr-FR"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politiques publiques et des dispositions légales et réglementaires </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qui ont un impact direct ou indirect sur le domaine de la santé et qui peuvent être considérées comme « officielles », car ayant fait l’objet d’une publication (lois, décrets et tout acte administratif rendu public par l’État) </a:t>
            </a:r>
          </a:p>
          <a:p>
            <a:pPr marL="285750" indent="-285750">
              <a:lnSpc>
                <a:spcPct val="100000"/>
              </a:lnSpc>
              <a:spcBef>
                <a:spcPts val="100"/>
              </a:spcBef>
              <a:buFont typeface="Arial" panose="020B0604020202020204" pitchFamily="34" charset="0"/>
              <a:buChar char="•"/>
            </a:pPr>
            <a:endPar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 instructions et des pratiques administratives « officieuses », </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c’est-à-dire qui n’ont pas fait l’objet d’une publication ou d’une validation publique par l’État, mais qui sont appliquées et respectées par les agents de l’État et les professionnels de santé</a:t>
            </a:r>
          </a:p>
          <a:p>
            <a:pPr marL="285750" indent="-285750">
              <a:lnSpc>
                <a:spcPct val="100000"/>
              </a:lnSpc>
              <a:spcBef>
                <a:spcPts val="100"/>
              </a:spcBef>
              <a:buFont typeface="Arial" panose="020B0604020202020204" pitchFamily="34" charset="0"/>
              <a:buChar char="•"/>
            </a:pPr>
            <a:endPar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 pratiques des agents de l’État et des personnels des structures sanitaires </a:t>
            </a:r>
            <a:r>
              <a:rPr lang="fr-FR"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liées à la mise en place de ces deux modes de normativité. </a:t>
            </a:r>
          </a:p>
          <a:p>
            <a:endParaRPr lang="fr-FR"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51620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62049" y="1678866"/>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NOTIONS CLÉS</a:t>
            </a:r>
            <a:endParaRPr sz="3600" dirty="0">
              <a:latin typeface="Anton" pitchFamily="2" charset="77"/>
            </a:endParaRPr>
          </a:p>
        </p:txBody>
      </p:sp>
      <p:sp>
        <p:nvSpPr>
          <p:cNvPr id="4" name="object 4"/>
          <p:cNvSpPr txBox="1"/>
          <p:nvPr/>
        </p:nvSpPr>
        <p:spPr>
          <a:xfrm>
            <a:off x="2305050" y="3834747"/>
            <a:ext cx="10509251" cy="3023905"/>
          </a:xfrm>
          <a:prstGeom prst="rect">
            <a:avLst/>
          </a:prstGeom>
        </p:spPr>
        <p:txBody>
          <a:bodyPr vert="horz" wrap="square" lIns="0" tIns="12700" rIns="0" bIns="0" rtlCol="0">
            <a:spAutoFit/>
          </a:bodyPr>
          <a:lstStyle/>
          <a:p>
            <a:pPr>
              <a:lnSpc>
                <a:spcPct val="100000"/>
              </a:lnSpc>
              <a:spcBef>
                <a:spcPts val="100"/>
              </a:spcBef>
            </a:pPr>
            <a:r>
              <a:rPr lang="fr-FR" b="1" dirty="0">
                <a:latin typeface="Open Sans" pitchFamily="2" charset="0"/>
                <a:ea typeface="Open Sans" pitchFamily="2" charset="0"/>
                <a:cs typeface="Open Sans" pitchFamily="2" charset="0"/>
              </a:rPr>
              <a:t>Obstacle : </a:t>
            </a:r>
            <a:r>
              <a:rPr lang="fr-FR" sz="1800" dirty="0">
                <a:effectLst/>
                <a:latin typeface="Open Sans" pitchFamily="2" charset="0"/>
                <a:ea typeface="Open Sans" pitchFamily="2" charset="0"/>
                <a:cs typeface="Open Sans" pitchFamily="2" charset="0"/>
              </a:rPr>
              <a:t>« ce qui empêche d'avancer, ce qui s'oppose à la marche […] tout objet qui s'interpose, 	qui se trouve sur le trajet de quelque chose […] </a:t>
            </a:r>
            <a:r>
              <a:rPr lang="fr-FR" sz="1800" b="1" dirty="0">
                <a:effectLst/>
                <a:latin typeface="Open Sans" pitchFamily="2" charset="0"/>
                <a:ea typeface="Open Sans" pitchFamily="2" charset="0"/>
                <a:cs typeface="Open Sans" pitchFamily="2" charset="0"/>
              </a:rPr>
              <a:t>ce qui empêche ou retarde une action</a:t>
            </a:r>
            <a:r>
              <a:rPr lang="fr-FR" sz="1800" dirty="0">
                <a:effectLst/>
                <a:latin typeface="Open Sans" pitchFamily="2" charset="0"/>
                <a:ea typeface="Open Sans" pitchFamily="2" charset="0"/>
                <a:cs typeface="Open Sans" pitchFamily="2" charset="0"/>
              </a:rPr>
              <a:t>, 	une progression ; difficulté […] chacune </a:t>
            </a:r>
            <a:r>
              <a:rPr lang="fr-FR" sz="1800" b="1" dirty="0">
                <a:effectLst/>
                <a:latin typeface="Open Sans" pitchFamily="2" charset="0"/>
                <a:ea typeface="Open Sans" pitchFamily="2" charset="0"/>
                <a:cs typeface="Open Sans" pitchFamily="2" charset="0"/>
              </a:rPr>
              <a:t>des difficultés qui sont à franchir </a:t>
            </a:r>
            <a:r>
              <a:rPr lang="fr-FR" sz="1800" dirty="0">
                <a:effectLst/>
                <a:latin typeface="Open Sans" pitchFamily="2" charset="0"/>
                <a:ea typeface="Open Sans" pitchFamily="2" charset="0"/>
                <a:cs typeface="Open Sans" pitchFamily="2" charset="0"/>
              </a:rPr>
              <a:t>sur un 	parcours déterminé » (Larousse, s. d.).</a:t>
            </a:r>
          </a:p>
          <a:p>
            <a:pPr>
              <a:lnSpc>
                <a:spcPct val="100000"/>
              </a:lnSpc>
              <a:spcBef>
                <a:spcPts val="100"/>
              </a:spcBef>
            </a:pPr>
            <a:endParaRPr lang="fr-FR" dirty="0">
              <a:latin typeface="Open Sans" pitchFamily="2" charset="0"/>
              <a:ea typeface="Open Sans" pitchFamily="2" charset="0"/>
              <a:cs typeface="Open Sans" pitchFamily="2" charset="0"/>
            </a:endParaRPr>
          </a:p>
          <a:p>
            <a:pPr>
              <a:lnSpc>
                <a:spcPct val="100000"/>
              </a:lnSpc>
              <a:spcBef>
                <a:spcPts val="100"/>
              </a:spcBef>
            </a:pPr>
            <a:r>
              <a:rPr lang="fr-FR" sz="1800" dirty="0">
                <a:effectLst/>
                <a:latin typeface="Open Sans" pitchFamily="2" charset="0"/>
                <a:ea typeface="Open Sans" pitchFamily="2" charset="0"/>
                <a:cs typeface="Open Sans" pitchFamily="2" charset="0"/>
              </a:rPr>
              <a:t> Les </a:t>
            </a:r>
            <a:r>
              <a:rPr lang="fr-FR" sz="1800" b="1" dirty="0">
                <a:effectLst/>
                <a:latin typeface="Open Sans" pitchFamily="2" charset="0"/>
                <a:ea typeface="Open Sans" pitchFamily="2" charset="0"/>
                <a:cs typeface="Open Sans" pitchFamily="2" charset="0"/>
              </a:rPr>
              <a:t>obstacles à l’accès aux soins </a:t>
            </a:r>
            <a:r>
              <a:rPr lang="fr-FR" sz="1800" dirty="0">
                <a:effectLst/>
                <a:latin typeface="Open Sans" pitchFamily="2" charset="0"/>
                <a:ea typeface="Open Sans" pitchFamily="2" charset="0"/>
                <a:cs typeface="Open Sans" pitchFamily="2" charset="0"/>
              </a:rPr>
              <a:t>sont définis ici comme les </a:t>
            </a:r>
            <a:r>
              <a:rPr lang="fr-FR" sz="1800" b="1" dirty="0">
                <a:effectLst/>
                <a:latin typeface="Open Sans" pitchFamily="2" charset="0"/>
                <a:ea typeface="Open Sans" pitchFamily="2" charset="0"/>
                <a:cs typeface="Open Sans" pitchFamily="2" charset="0"/>
              </a:rPr>
              <a:t>éléments matériels </a:t>
            </a:r>
            <a:r>
              <a:rPr lang="fr-FR" sz="1800" dirty="0">
                <a:effectLst/>
                <a:latin typeface="Open Sans" pitchFamily="2" charset="0"/>
                <a:ea typeface="Open Sans" pitchFamily="2" charset="0"/>
                <a:cs typeface="Open Sans" pitchFamily="2" charset="0"/>
              </a:rPr>
              <a:t>(contraintes infrastructurelles, barrières physiques, limitations géographiques, etc.) </a:t>
            </a:r>
            <a:r>
              <a:rPr lang="fr-FR" sz="1800" b="1" dirty="0">
                <a:effectLst/>
                <a:latin typeface="Open Sans" pitchFamily="2" charset="0"/>
                <a:ea typeface="Open Sans" pitchFamily="2" charset="0"/>
                <a:cs typeface="Open Sans" pitchFamily="2" charset="0"/>
              </a:rPr>
              <a:t>et immatériels </a:t>
            </a:r>
            <a:r>
              <a:rPr lang="fr-FR" sz="1800" dirty="0">
                <a:effectLst/>
                <a:latin typeface="Open Sans" pitchFamily="2" charset="0"/>
                <a:ea typeface="Open Sans" pitchFamily="2" charset="0"/>
                <a:cs typeface="Open Sans" pitchFamily="2" charset="0"/>
              </a:rPr>
              <a:t>(pratiques, relations interpersonnelles, perceptions, etc.) </a:t>
            </a:r>
            <a:r>
              <a:rPr lang="fr-FR" sz="1800" b="1" dirty="0">
                <a:effectLst/>
                <a:latin typeface="Open Sans" pitchFamily="2" charset="0"/>
                <a:ea typeface="Open Sans" pitchFamily="2" charset="0"/>
                <a:cs typeface="Open Sans" pitchFamily="2" charset="0"/>
              </a:rPr>
              <a:t>qui retardent, empêchent ou perturbent une prise en charge effective de la santé des habitants de Mayotte</a:t>
            </a:r>
            <a:r>
              <a:rPr lang="fr-FR" sz="1800" dirty="0">
                <a:effectLst/>
                <a:latin typeface="Open Sans" pitchFamily="2" charset="0"/>
                <a:ea typeface="Open Sans" pitchFamily="2" charset="0"/>
                <a:cs typeface="Open Sans" pitchFamily="2" charset="0"/>
              </a:rPr>
              <a:t>. </a:t>
            </a:r>
            <a:br>
              <a:rPr lang="fr-FR" sz="1600" dirty="0">
                <a:latin typeface="Open Sans" panose="020B0606030504020204" pitchFamily="34" charset="0"/>
                <a:ea typeface="Open Sans" panose="020B0606030504020204" pitchFamily="34" charset="0"/>
                <a:cs typeface="Open Sans" panose="020B0606030504020204" pitchFamily="34" charset="0"/>
              </a:rPr>
            </a:b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12700" marR="5080" algn="ctr">
              <a:lnSpc>
                <a:spcPct val="100000"/>
              </a:lnSpc>
            </a:pP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7</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e 6">
            <a:extLst>
              <a:ext uri="{FF2B5EF4-FFF2-40B4-BE49-F238E27FC236}">
                <a16:creationId xmlns:a16="http://schemas.microsoft.com/office/drawing/2014/main" id="{0CC0E83C-D267-4779-849D-47D9378A5138}"/>
              </a:ext>
            </a:extLst>
          </p:cNvPr>
          <p:cNvGrpSpPr/>
          <p:nvPr/>
        </p:nvGrpSpPr>
        <p:grpSpPr>
          <a:xfrm>
            <a:off x="6200610" y="2702452"/>
            <a:ext cx="3041978" cy="599024"/>
            <a:chOff x="3371850" y="2684755"/>
            <a:chExt cx="5766459" cy="642579"/>
          </a:xfrm>
        </p:grpSpPr>
        <p:sp>
          <p:nvSpPr>
            <p:cNvPr id="11" name="object 4">
              <a:extLst>
                <a:ext uri="{FF2B5EF4-FFF2-40B4-BE49-F238E27FC236}">
                  <a16:creationId xmlns:a16="http://schemas.microsoft.com/office/drawing/2014/main" id="{6120D15B-301E-485A-BED3-DC4BAD981B0E}"/>
                </a:ext>
              </a:extLst>
            </p:cNvPr>
            <p:cNvSpPr/>
            <p:nvPr/>
          </p:nvSpPr>
          <p:spPr>
            <a:xfrm>
              <a:off x="3371850" y="2684755"/>
              <a:ext cx="5766459" cy="642579"/>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dirty="0"/>
            </a:p>
          </p:txBody>
        </p:sp>
        <p:sp>
          <p:nvSpPr>
            <p:cNvPr id="12" name="ZoneTexte 11">
              <a:extLst>
                <a:ext uri="{FF2B5EF4-FFF2-40B4-BE49-F238E27FC236}">
                  <a16:creationId xmlns:a16="http://schemas.microsoft.com/office/drawing/2014/main" id="{7490D7E8-629B-4674-A003-681B48E59C5A}"/>
                </a:ext>
              </a:extLst>
            </p:cNvPr>
            <p:cNvSpPr txBox="1"/>
            <p:nvPr/>
          </p:nvSpPr>
          <p:spPr>
            <a:xfrm>
              <a:off x="3371850" y="2832100"/>
              <a:ext cx="5766459" cy="495232"/>
            </a:xfrm>
            <a:prstGeom prst="rect">
              <a:avLst/>
            </a:prstGeom>
            <a:noFill/>
          </p:spPr>
          <p:txBody>
            <a:bodyPr wrap="square">
              <a:spAutoFit/>
            </a:bodyPr>
            <a:lstStyle/>
            <a:p>
              <a:pPr algn="ctr"/>
              <a:r>
                <a:rPr lang="fr-FR" sz="2400" dirty="0">
                  <a:solidFill>
                    <a:schemeClr val="bg1"/>
                  </a:solidFill>
                  <a:latin typeface="Anton" pitchFamily="2" charset="77"/>
                </a:rPr>
                <a:t>LA NOTION D’OBSTACLE</a:t>
              </a:r>
              <a:endParaRPr lang="fr-FR" sz="2400" dirty="0">
                <a:solidFill>
                  <a:schemeClr val="bg1"/>
                </a:solidFill>
              </a:endParaRPr>
            </a:p>
          </p:txBody>
        </p:sp>
      </p:grpSp>
    </p:spTree>
    <p:extLst>
      <p:ext uri="{BB962C8B-B14F-4D97-AF65-F5344CB8AC3E}">
        <p14:creationId xmlns:p14="http://schemas.microsoft.com/office/powerpoint/2010/main" val="324070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3" name="object 3"/>
          <p:cNvSpPr txBox="1">
            <a:spLocks noGrp="1"/>
          </p:cNvSpPr>
          <p:nvPr>
            <p:ph type="title"/>
          </p:nvPr>
        </p:nvSpPr>
        <p:spPr>
          <a:xfrm>
            <a:off x="1138975" y="1552862"/>
            <a:ext cx="13119100" cy="566822"/>
          </a:xfrm>
          <a:prstGeom prst="rect">
            <a:avLst/>
          </a:prstGeom>
        </p:spPr>
        <p:txBody>
          <a:bodyPr vert="horz" wrap="square" lIns="0" tIns="12700" rIns="0" bIns="0" rtlCol="0">
            <a:spAutoFit/>
          </a:bodyPr>
          <a:lstStyle/>
          <a:p>
            <a:pPr marL="360680" marR="5080" indent="-348615" algn="ctr">
              <a:lnSpc>
                <a:spcPct val="100000"/>
              </a:lnSpc>
              <a:spcBef>
                <a:spcPts val="100"/>
              </a:spcBef>
            </a:pPr>
            <a:r>
              <a:rPr lang="fr-FR" sz="3600" dirty="0">
                <a:latin typeface="Anton" pitchFamily="2" charset="77"/>
              </a:rPr>
              <a:t>RÉSULTATS PRINCIPAUX</a:t>
            </a:r>
            <a:endParaRPr sz="3600" dirty="0">
              <a:latin typeface="Anton" pitchFamily="2" charset="77"/>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8</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e 11">
            <a:extLst>
              <a:ext uri="{FF2B5EF4-FFF2-40B4-BE49-F238E27FC236}">
                <a16:creationId xmlns:a16="http://schemas.microsoft.com/office/drawing/2014/main" id="{0650C65B-86E5-402F-B383-BCF17A45888A}"/>
              </a:ext>
            </a:extLst>
          </p:cNvPr>
          <p:cNvGrpSpPr/>
          <p:nvPr/>
        </p:nvGrpSpPr>
        <p:grpSpPr>
          <a:xfrm>
            <a:off x="5553116" y="2684754"/>
            <a:ext cx="4052253" cy="587651"/>
            <a:chOff x="5553116" y="2684754"/>
            <a:chExt cx="4052253" cy="587651"/>
          </a:xfrm>
        </p:grpSpPr>
        <p:sp>
          <p:nvSpPr>
            <p:cNvPr id="15" name="object 4">
              <a:extLst>
                <a:ext uri="{FF2B5EF4-FFF2-40B4-BE49-F238E27FC236}">
                  <a16:creationId xmlns:a16="http://schemas.microsoft.com/office/drawing/2014/main" id="{1981A1AA-D46F-4DA1-BFE6-A9908D147396}"/>
                </a:ext>
              </a:extLst>
            </p:cNvPr>
            <p:cNvSpPr/>
            <p:nvPr/>
          </p:nvSpPr>
          <p:spPr>
            <a:xfrm>
              <a:off x="5577116" y="2684754"/>
              <a:ext cx="3968750" cy="484505"/>
            </a:xfrm>
            <a:custGeom>
              <a:avLst/>
              <a:gdLst/>
              <a:ahLst/>
              <a:cxnLst/>
              <a:rect l="l" t="t" r="r" b="b"/>
              <a:pathLst>
                <a:path w="3968750" h="484505">
                  <a:moveTo>
                    <a:pt x="3968635" y="0"/>
                  </a:moveTo>
                  <a:lnTo>
                    <a:pt x="0" y="0"/>
                  </a:lnTo>
                  <a:lnTo>
                    <a:pt x="0" y="484098"/>
                  </a:lnTo>
                  <a:lnTo>
                    <a:pt x="3968635" y="484098"/>
                  </a:lnTo>
                  <a:lnTo>
                    <a:pt x="3968635" y="0"/>
                  </a:lnTo>
                  <a:close/>
                </a:path>
              </a:pathLst>
            </a:custGeom>
            <a:solidFill>
              <a:srgbClr val="1D1955"/>
            </a:solidFill>
          </p:spPr>
          <p:txBody>
            <a:bodyPr wrap="square" lIns="0" tIns="0" rIns="0" bIns="0" rtlCol="0"/>
            <a:lstStyle/>
            <a:p>
              <a:endParaRPr/>
            </a:p>
          </p:txBody>
        </p:sp>
        <p:sp>
          <p:nvSpPr>
            <p:cNvPr id="18" name="ZoneTexte 17">
              <a:extLst>
                <a:ext uri="{FF2B5EF4-FFF2-40B4-BE49-F238E27FC236}">
                  <a16:creationId xmlns:a16="http://schemas.microsoft.com/office/drawing/2014/main" id="{0711970D-42C6-425A-B229-A05E82771A3C}"/>
                </a:ext>
              </a:extLst>
            </p:cNvPr>
            <p:cNvSpPr txBox="1"/>
            <p:nvPr/>
          </p:nvSpPr>
          <p:spPr>
            <a:xfrm>
              <a:off x="5553116" y="2687630"/>
              <a:ext cx="4052253" cy="584775"/>
            </a:xfrm>
            <a:prstGeom prst="rect">
              <a:avLst/>
            </a:prstGeom>
            <a:noFill/>
          </p:spPr>
          <p:txBody>
            <a:bodyPr wrap="square">
              <a:spAutoFit/>
            </a:bodyPr>
            <a:lstStyle/>
            <a:p>
              <a:pPr algn="ctr"/>
              <a:r>
                <a:rPr lang="fr-FR" sz="3200" dirty="0">
                  <a:solidFill>
                    <a:schemeClr val="bg1"/>
                  </a:solidFill>
                  <a:latin typeface="Anton" pitchFamily="2" charset="77"/>
                </a:rPr>
                <a:t>LES OBSTACLES</a:t>
              </a:r>
              <a:endParaRPr lang="fr-FR" sz="3200" dirty="0">
                <a:solidFill>
                  <a:schemeClr val="bg1"/>
                </a:solidFill>
              </a:endParaRPr>
            </a:p>
          </p:txBody>
        </p:sp>
      </p:grpSp>
      <p:grpSp>
        <p:nvGrpSpPr>
          <p:cNvPr id="24" name="Groupe 23">
            <a:extLst>
              <a:ext uri="{FF2B5EF4-FFF2-40B4-BE49-F238E27FC236}">
                <a16:creationId xmlns:a16="http://schemas.microsoft.com/office/drawing/2014/main" id="{612DC85A-2498-4507-B99A-C5BD8B429A65}"/>
              </a:ext>
            </a:extLst>
          </p:cNvPr>
          <p:cNvGrpSpPr/>
          <p:nvPr/>
        </p:nvGrpSpPr>
        <p:grpSpPr>
          <a:xfrm>
            <a:off x="1361340" y="4219778"/>
            <a:ext cx="2772510" cy="3581401"/>
            <a:chOff x="1361340" y="4219779"/>
            <a:chExt cx="3733800" cy="3581400"/>
          </a:xfrm>
        </p:grpSpPr>
        <p:sp>
          <p:nvSpPr>
            <p:cNvPr id="13" name="Rectangle 12">
              <a:extLst>
                <a:ext uri="{FF2B5EF4-FFF2-40B4-BE49-F238E27FC236}">
                  <a16:creationId xmlns:a16="http://schemas.microsoft.com/office/drawing/2014/main" id="{AE759057-8240-4EEC-9FD0-93626F9BB3B8}"/>
                </a:ext>
              </a:extLst>
            </p:cNvPr>
            <p:cNvSpPr/>
            <p:nvPr/>
          </p:nvSpPr>
          <p:spPr>
            <a:xfrm>
              <a:off x="1361340" y="4219779"/>
              <a:ext cx="3733800" cy="3581400"/>
            </a:xfrm>
            <a:prstGeom prst="rect">
              <a:avLst/>
            </a:prstGeom>
            <a:solidFill>
              <a:srgbClr val="E95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bject 4"/>
            <p:cNvSpPr txBox="1"/>
            <p:nvPr/>
          </p:nvSpPr>
          <p:spPr>
            <a:xfrm>
              <a:off x="1847849" y="5172576"/>
              <a:ext cx="2760781" cy="1736373"/>
            </a:xfrm>
            <a:prstGeom prst="rect">
              <a:avLst/>
            </a:prstGeom>
          </p:spPr>
          <p:txBody>
            <a:bodyPr vert="horz" wrap="square" lIns="0" tIns="12700" rIns="0" bIns="0" rtlCol="0">
              <a:spAutoFit/>
            </a:bodyPr>
            <a:lstStyle/>
            <a:p>
              <a:pPr algn="ctr">
                <a:lnSpc>
                  <a:spcPct val="100000"/>
                </a:lnSpc>
                <a:spcBef>
                  <a:spcPts val="100"/>
                </a:spcBef>
              </a:pP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À </a:t>
              </a:r>
              <a:r>
                <a:rPr lang="fr-FR" sz="1600"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L’INSUFISSANCE DE RESSOURCES </a:t>
              </a:r>
              <a:r>
                <a:rPr lang="fr-FR" sz="1600" b="1" dirty="0">
                  <a:solidFill>
                    <a:schemeClr val="bg2"/>
                  </a:solidFill>
                  <a:latin typeface="Open Sans Extrabold" panose="020B0606030504020204" pitchFamily="34" charset="0"/>
                  <a:ea typeface="Open Sans Extrabold" panose="020B0606030504020204" pitchFamily="34" charset="0"/>
                  <a:cs typeface="Open Sans Extrabold" panose="020B0606030504020204" pitchFamily="34" charset="0"/>
                </a:rPr>
                <a:t>FINANCIÉRES MATÉRIELS ET HUMAINES</a:t>
              </a:r>
              <a:endParaRPr sz="16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object 4">
            <a:extLst>
              <a:ext uri="{FF2B5EF4-FFF2-40B4-BE49-F238E27FC236}">
                <a16:creationId xmlns:a16="http://schemas.microsoft.com/office/drawing/2014/main" id="{EB1E2F4E-A9FB-4BE0-8DE2-3541ADF8C3B4}"/>
              </a:ext>
            </a:extLst>
          </p:cNvPr>
          <p:cNvSpPr txBox="1"/>
          <p:nvPr/>
        </p:nvSpPr>
        <p:spPr>
          <a:xfrm>
            <a:off x="4894940" y="5399843"/>
            <a:ext cx="2173092" cy="257956"/>
          </a:xfrm>
          <a:prstGeom prst="rect">
            <a:avLst/>
          </a:prstGeom>
        </p:spPr>
        <p:txBody>
          <a:bodyPr vert="horz" wrap="square" lIns="0" tIns="12700" rIns="0" bIns="0" rtlCol="0">
            <a:spAutoFit/>
          </a:bodyPr>
          <a:lstStyle/>
          <a:p>
            <a:pPr marL="95250" marR="91440" indent="-635" algn="ctr">
              <a:lnSpc>
                <a:spcPct val="103600"/>
              </a:lnSpc>
              <a:spcBef>
                <a:spcPts val="40"/>
              </a:spcBef>
            </a:pPr>
            <a:endParaRPr lang="fr-FR" sz="1600" b="1" dirty="0">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81526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7299" y="474580"/>
            <a:ext cx="296735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1D1955"/>
                </a:solidFill>
                <a:latin typeface="Anton" pitchFamily="2" charset="77"/>
                <a:cs typeface="Calibri"/>
              </a:rPr>
              <a:t>MÉDECINS DU MONDE </a:t>
            </a:r>
            <a:endParaRPr lang="fr-FR" sz="1100" dirty="0">
              <a:solidFill>
                <a:srgbClr val="1D1955"/>
              </a:solidFill>
              <a:latin typeface="Anton" pitchFamily="2" charset="77"/>
              <a:cs typeface="Calibri"/>
            </a:endParaRPr>
          </a:p>
          <a:p>
            <a:pPr marL="12700">
              <a:lnSpc>
                <a:spcPct val="100000"/>
              </a:lnSpc>
              <a:spcBef>
                <a:spcPts val="100"/>
              </a:spcBef>
            </a:pPr>
            <a:r>
              <a:rPr sz="1100" dirty="0">
                <a:solidFill>
                  <a:srgbClr val="1D1955"/>
                </a:solidFill>
                <a:latin typeface="Anton" pitchFamily="2" charset="77"/>
                <a:cs typeface="Calibri"/>
              </a:rPr>
              <a:t>40</a:t>
            </a:r>
            <a:r>
              <a:rPr lang="fr-FR" sz="1100" dirty="0">
                <a:solidFill>
                  <a:srgbClr val="1D1955"/>
                </a:solidFill>
                <a:latin typeface="Anton" pitchFamily="2" charset="77"/>
                <a:cs typeface="Calibri"/>
              </a:rPr>
              <a:t> ANS DE</a:t>
            </a:r>
            <a:r>
              <a:rPr sz="1100" dirty="0">
                <a:solidFill>
                  <a:srgbClr val="1D1955"/>
                </a:solidFill>
                <a:latin typeface="Anton" pitchFamily="2" charset="77"/>
                <a:cs typeface="Calibri"/>
              </a:rPr>
              <a:t> LUTTE POUR L’ACCÈS AUX SOINS</a:t>
            </a:r>
            <a:endParaRPr sz="1100" dirty="0">
              <a:latin typeface="Anton" pitchFamily="2" charset="77"/>
              <a:cs typeface="Calibri"/>
            </a:endParaRPr>
          </a:p>
        </p:txBody>
      </p:sp>
      <p:sp>
        <p:nvSpPr>
          <p:cNvPr id="4" name="object 4"/>
          <p:cNvSpPr txBox="1"/>
          <p:nvPr/>
        </p:nvSpPr>
        <p:spPr>
          <a:xfrm>
            <a:off x="1328862" y="4248361"/>
            <a:ext cx="3842184" cy="4785926"/>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PERCEPTION D’UNE FAIBLE DÉMOGRAPHIE DE PROFESSIONNELS DE SANTÉ</a:t>
            </a:r>
          </a:p>
          <a:p>
            <a:pPr>
              <a:lnSpc>
                <a:spcPct val="100000"/>
              </a:lnSpc>
              <a:spcBef>
                <a:spcPts val="100"/>
              </a:spcBef>
            </a:pPr>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INSEE : En 2019, Mayotte comptait seulement 90 médecins (dont 36 généralistes) pour 100 000 habitants, contre 316 médecins/100 000 hab. en métropole. </a:t>
            </a:r>
          </a:p>
          <a:p>
            <a:pPr marL="285750" indent="-285750">
              <a:lnSpc>
                <a:spcPct val="100000"/>
              </a:lnSpc>
              <a:spcBef>
                <a:spcPts val="100"/>
              </a:spcBef>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Dans son rapport de 2020, le Défenseur des droits (DDD) dénonce également « une offre de soins sous-dimensionnée » au regard des besoins.</a:t>
            </a:r>
          </a:p>
          <a:p>
            <a:pPr marL="285750" indent="-285750">
              <a:lnSpc>
                <a:spcPct val="100000"/>
              </a:lnSpc>
              <a:spcBef>
                <a:spcPts val="100"/>
              </a:spcBef>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0" y="10234803"/>
            <a:ext cx="15120619" cy="457200"/>
          </a:xfrm>
          <a:custGeom>
            <a:avLst/>
            <a:gdLst/>
            <a:ahLst/>
            <a:cxnLst/>
            <a:rect l="l" t="t" r="r" b="b"/>
            <a:pathLst>
              <a:path w="15120619" h="457200">
                <a:moveTo>
                  <a:pt x="15119997" y="0"/>
                </a:moveTo>
                <a:lnTo>
                  <a:pt x="0" y="0"/>
                </a:lnTo>
                <a:lnTo>
                  <a:pt x="0" y="457200"/>
                </a:lnTo>
                <a:lnTo>
                  <a:pt x="15119997" y="457200"/>
                </a:lnTo>
                <a:lnTo>
                  <a:pt x="15119997" y="0"/>
                </a:lnTo>
                <a:close/>
              </a:path>
            </a:pathLst>
          </a:custGeom>
          <a:solidFill>
            <a:srgbClr val="1D1955"/>
          </a:solidFill>
        </p:spPr>
        <p:txBody>
          <a:bodyPr wrap="square" lIns="0" tIns="0" rIns="0" bIns="0" rtlCol="0"/>
          <a:lstStyle/>
          <a:p>
            <a:endParaRPr/>
          </a:p>
        </p:txBody>
      </p:sp>
      <p:sp>
        <p:nvSpPr>
          <p:cNvPr id="17" name="object 17"/>
          <p:cNvSpPr txBox="1">
            <a:spLocks noGrp="1"/>
          </p:cNvSpPr>
          <p:nvPr>
            <p:ph type="sldNum" sz="quarter" idx="7"/>
          </p:nvPr>
        </p:nvSpPr>
        <p:spPr>
          <a:xfrm>
            <a:off x="7302066" y="10319284"/>
            <a:ext cx="554354" cy="207749"/>
          </a:xfrm>
          <a:prstGeom prst="rect">
            <a:avLst/>
          </a:prstGeom>
        </p:spPr>
        <p:txBody>
          <a:bodyPr vert="horz" wrap="square" lIns="0" tIns="22860" rIns="0" bIns="0" rtlCol="0">
            <a:spAutoFit/>
          </a:bodyPr>
          <a:lstStyle/>
          <a:p>
            <a:pPr marL="12700">
              <a:lnSpc>
                <a:spcPct val="100000"/>
              </a:lnSpc>
              <a:spcBef>
                <a:spcPts val="180"/>
              </a:spcBef>
            </a:pPr>
            <a:r>
              <a:rPr spc="-5" dirty="0">
                <a:latin typeface="Open Sans" panose="020B0606030504020204" pitchFamily="34" charset="0"/>
                <a:ea typeface="Open Sans" panose="020B0606030504020204" pitchFamily="34" charset="0"/>
                <a:cs typeface="Open Sans" panose="020B0606030504020204" pitchFamily="34" charset="0"/>
              </a:rPr>
              <a:t>Page</a:t>
            </a:r>
            <a:r>
              <a:rPr spc="-60" dirty="0">
                <a:latin typeface="Open Sans" panose="020B0606030504020204" pitchFamily="34" charset="0"/>
                <a:ea typeface="Open Sans" panose="020B0606030504020204" pitchFamily="34" charset="0"/>
                <a:cs typeface="Open Sans" panose="020B0606030504020204" pitchFamily="34" charset="0"/>
              </a:rPr>
              <a:t> </a:t>
            </a:r>
            <a:fld id="{81D60167-4931-47E6-BA6A-407CBD079E47}" type="slidenum">
              <a:rPr spc="15" dirty="0">
                <a:latin typeface="Open Sans" panose="020B0606030504020204" pitchFamily="34" charset="0"/>
                <a:ea typeface="Open Sans" panose="020B0606030504020204" pitchFamily="34" charset="0"/>
                <a:cs typeface="Open Sans" panose="020B0606030504020204" pitchFamily="34" charset="0"/>
              </a:rPr>
              <a:t>9</a:t>
            </a:fld>
            <a:endParaRPr spc="15"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D9D65878-22E8-4501-B0CB-9840DA402325}"/>
              </a:ext>
            </a:extLst>
          </p:cNvPr>
          <p:cNvSpPr txBox="1"/>
          <p:nvPr/>
        </p:nvSpPr>
        <p:spPr>
          <a:xfrm>
            <a:off x="4579820" y="1395665"/>
            <a:ext cx="6553200" cy="646331"/>
          </a:xfrm>
          <a:prstGeom prst="rect">
            <a:avLst/>
          </a:prstGeom>
          <a:noFill/>
        </p:spPr>
        <p:txBody>
          <a:bodyPr wrap="square">
            <a:spAutoFit/>
          </a:bodyPr>
          <a:lstStyle/>
          <a:p>
            <a:pPr algn="ctr"/>
            <a:r>
              <a:rPr lang="fr-FR" sz="1800" b="1" dirty="0">
                <a:solidFill>
                  <a:srgbClr val="E9521E"/>
                </a:solidFill>
                <a:latin typeface="Open Sans Extrabold" panose="020B0606030504020204" pitchFamily="34" charset="0"/>
                <a:ea typeface="Open Sans Extrabold" panose="020B0606030504020204" pitchFamily="34" charset="0"/>
                <a:cs typeface="Open Sans Extrabold" panose="020B0606030504020204" pitchFamily="34" charset="0"/>
              </a:rPr>
              <a:t>DES DIFFICULTÉS LIÉES À L’INSUFISSANCE DE RESSOURCES FINANCIÉRES MATÉRIELS ET HUMAINES</a:t>
            </a:r>
          </a:p>
        </p:txBody>
      </p:sp>
      <p:sp>
        <p:nvSpPr>
          <p:cNvPr id="8" name="object 4">
            <a:extLst>
              <a:ext uri="{FF2B5EF4-FFF2-40B4-BE49-F238E27FC236}">
                <a16:creationId xmlns:a16="http://schemas.microsoft.com/office/drawing/2014/main" id="{1FEA1D14-6F98-431C-AEE7-0F574323D78F}"/>
              </a:ext>
            </a:extLst>
          </p:cNvPr>
          <p:cNvSpPr txBox="1"/>
          <p:nvPr/>
        </p:nvSpPr>
        <p:spPr>
          <a:xfrm>
            <a:off x="5960597" y="4248361"/>
            <a:ext cx="3810000" cy="5327099"/>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PERCEPTION D’UN MANQUE DE SOINS DE PROXIMITÉ</a:t>
            </a:r>
          </a:p>
          <a:p>
            <a:pPr algn="ctr">
              <a:lnSpc>
                <a:spcPct val="100000"/>
              </a:lnSpc>
              <a:spcBef>
                <a:spcPts val="100"/>
              </a:spcBef>
            </a:pPr>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Malgré leurs défaillances (manque de médecins, de compétences et de matériel pour une prise en charge de qualité), les « dispensaires » (actuels centres de consultation périphériques) ont toujours permis de rapprocher les soins des populations qui, pour des raisons multiples, ne peuvent se rendre dans les centres urbains.</a:t>
            </a:r>
          </a:p>
          <a:p>
            <a:pPr marL="285750" indent="-285750">
              <a:lnSpc>
                <a:spcPct val="100000"/>
              </a:lnSpc>
              <a:spcBef>
                <a:spcPts val="100"/>
              </a:spcBef>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Pourtant, ils ne semblent pas être considérés comme prioritaires par les politiques de développement. </a:t>
            </a:r>
          </a:p>
        </p:txBody>
      </p:sp>
      <p:sp>
        <p:nvSpPr>
          <p:cNvPr id="9" name="object 4">
            <a:extLst>
              <a:ext uri="{FF2B5EF4-FFF2-40B4-BE49-F238E27FC236}">
                <a16:creationId xmlns:a16="http://schemas.microsoft.com/office/drawing/2014/main" id="{8C9B2899-DC87-4CE8-BBC1-87192272EA87}"/>
              </a:ext>
            </a:extLst>
          </p:cNvPr>
          <p:cNvSpPr txBox="1"/>
          <p:nvPr/>
        </p:nvSpPr>
        <p:spPr>
          <a:xfrm>
            <a:off x="10534650" y="4248361"/>
            <a:ext cx="3810000" cy="4219104"/>
          </a:xfrm>
          <a:prstGeom prst="rect">
            <a:avLst/>
          </a:prstGeom>
        </p:spPr>
        <p:txBody>
          <a:bodyPr vert="horz" wrap="square" lIns="0" tIns="12700" rIns="0" bIns="0" rtlCol="0">
            <a:spAutoFit/>
          </a:bodyPr>
          <a:lstStyle/>
          <a:p>
            <a:pPr algn="ctr">
              <a:lnSpc>
                <a:spcPct val="100000"/>
              </a:lnSpc>
              <a:spcBef>
                <a:spcPts val="100"/>
              </a:spcBef>
            </a:pPr>
            <a:r>
              <a:rPr lang="fr-FR" b="1" dirty="0">
                <a:solidFill>
                  <a:srgbClr val="1D1955"/>
                </a:solidFill>
                <a:latin typeface="Open Sans Extrabold" panose="020B0606030504020204" pitchFamily="34" charset="0"/>
                <a:ea typeface="Open Sans Extrabold" panose="020B0606030504020204" pitchFamily="34" charset="0"/>
                <a:cs typeface="Open Sans Extrabold" panose="020B0606030504020204" pitchFamily="34" charset="0"/>
              </a:rPr>
              <a:t>UN SYSTÈME COUTEUX POUR LA POPULATION</a:t>
            </a:r>
          </a:p>
          <a:p>
            <a:pPr algn="ctr">
              <a:lnSpc>
                <a:spcPct val="100000"/>
              </a:lnSpc>
              <a:spcBef>
                <a:spcPts val="100"/>
              </a:spcBef>
            </a:pPr>
            <a:endParaRPr lang="fr-FR" dirty="0">
              <a:latin typeface="Open Sans" pitchFamily="2" charset="0"/>
              <a:ea typeface="Open Sans" pitchFamily="2" charset="0"/>
              <a:cs typeface="Open Sans" pitchFamily="2"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Une grande partie de la population, notamment celle en situation de précarité et d’irrégularité, est complètement exclue de l'affiliation à la Sécurité sociale. </a:t>
            </a:r>
          </a:p>
          <a:p>
            <a:pPr marL="285750" indent="-285750">
              <a:lnSpc>
                <a:spcPct val="100000"/>
              </a:lnSpc>
              <a:spcBef>
                <a:spcPts val="100"/>
              </a:spcBef>
              <a:buFont typeface="Arial" panose="020B0604020202020204" pitchFamily="34" charset="0"/>
              <a:buChar char="•"/>
            </a:pPr>
            <a:endParaRPr lang="fr-FR"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spcBef>
                <a:spcPts val="100"/>
              </a:spcBef>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À l’exception des enfants en femmes enceintes, le coût des soins doit donc être intégralement couvert par les personnes elles-mêmes. </a:t>
            </a:r>
          </a:p>
        </p:txBody>
      </p:sp>
      <p:pic>
        <p:nvPicPr>
          <p:cNvPr id="12" name="Graphique 11" descr="Stéthoscope avec un remplissage uni">
            <a:extLst>
              <a:ext uri="{FF2B5EF4-FFF2-40B4-BE49-F238E27FC236}">
                <a16:creationId xmlns:a16="http://schemas.microsoft.com/office/drawing/2014/main" id="{2FBC3015-2063-469F-90BD-215BCB665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6050" y="2726201"/>
            <a:ext cx="914400" cy="914400"/>
          </a:xfrm>
          <a:prstGeom prst="rect">
            <a:avLst/>
          </a:prstGeom>
        </p:spPr>
      </p:pic>
      <p:pic>
        <p:nvPicPr>
          <p:cNvPr id="14" name="Graphique 13" descr="Cause à effet avec un remplissage uni">
            <a:extLst>
              <a:ext uri="{FF2B5EF4-FFF2-40B4-BE49-F238E27FC236}">
                <a16:creationId xmlns:a16="http://schemas.microsoft.com/office/drawing/2014/main" id="{779B8F5D-4F24-459F-A328-348BD2BE83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2066" y="2701339"/>
            <a:ext cx="914400" cy="914400"/>
          </a:xfrm>
          <a:prstGeom prst="rect">
            <a:avLst/>
          </a:prstGeom>
        </p:spPr>
      </p:pic>
      <p:pic>
        <p:nvPicPr>
          <p:cNvPr id="19" name="Graphique 18" descr="Pièces avec un remplissage uni">
            <a:extLst>
              <a:ext uri="{FF2B5EF4-FFF2-40B4-BE49-F238E27FC236}">
                <a16:creationId xmlns:a16="http://schemas.microsoft.com/office/drawing/2014/main" id="{D67B0B25-D92B-42EB-A3AF-7AAC2F7D3F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21892" y="2773223"/>
            <a:ext cx="914400" cy="914400"/>
          </a:xfrm>
          <a:prstGeom prst="rect">
            <a:avLst/>
          </a:prstGeom>
        </p:spPr>
      </p:pic>
    </p:spTree>
    <p:extLst>
      <p:ext uri="{BB962C8B-B14F-4D97-AF65-F5344CB8AC3E}">
        <p14:creationId xmlns:p14="http://schemas.microsoft.com/office/powerpoint/2010/main" val="2209086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9521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b5b969-abec-41e2-9681-3dafbc2e103c">
      <Terms xmlns="http://schemas.microsoft.com/office/infopath/2007/PartnerControls"/>
    </lcf76f155ced4ddcb4097134ff3c332f>
    <TaxCatchAll xmlns="436a9f46-6f1b-4d85-985a-bfee8a063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B7AEE55FF2AA48A31E6E9429D00A48" ma:contentTypeVersion="14" ma:contentTypeDescription="Create a new document." ma:contentTypeScope="" ma:versionID="932616ad203060d47c0099a29608ee13">
  <xsd:schema xmlns:xsd="http://www.w3.org/2001/XMLSchema" xmlns:xs="http://www.w3.org/2001/XMLSchema" xmlns:p="http://schemas.microsoft.com/office/2006/metadata/properties" xmlns:ns2="dcb5b969-abec-41e2-9681-3dafbc2e103c" xmlns:ns3="436a9f46-6f1b-4d85-985a-bfee8a063f1d" targetNamespace="http://schemas.microsoft.com/office/2006/metadata/properties" ma:root="true" ma:fieldsID="1bbbe64cb8507eb7e07fbdf46451380e" ns2:_="" ns3:_="">
    <xsd:import namespace="dcb5b969-abec-41e2-9681-3dafbc2e103c"/>
    <xsd:import namespace="436a9f46-6f1b-4d85-985a-bfee8a063f1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5b969-abec-41e2-9681-3dafbc2e10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08b7e-0838-4eff-a2f7-1767d26635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6a9f46-6f1b-4d85-985a-bfee8a063f1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95f3b28-3c98-4216-bce1-503a1026e7b7}" ma:internalName="TaxCatchAll" ma:showField="CatchAllData" ma:web="436a9f46-6f1b-4d85-985a-bfee8a063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5D0C80-6631-4C41-94EE-70B9D77E05F4}">
  <ds:schemaRefs>
    <ds:schemaRef ds:uri="http://schemas.microsoft.com/sharepoint/v3/contenttype/forms"/>
  </ds:schemaRefs>
</ds:datastoreItem>
</file>

<file path=customXml/itemProps2.xml><?xml version="1.0" encoding="utf-8"?>
<ds:datastoreItem xmlns:ds="http://schemas.openxmlformats.org/officeDocument/2006/customXml" ds:itemID="{81D976D0-F7A2-4FEA-A26A-9F47F67DAE07}">
  <ds:schemaRef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436a9f46-6f1b-4d85-985a-bfee8a063f1d"/>
    <ds:schemaRef ds:uri="dcb5b969-abec-41e2-9681-3dafbc2e103c"/>
    <ds:schemaRef ds:uri="http://purl.org/dc/dcmitype/"/>
  </ds:schemaRefs>
</ds:datastoreItem>
</file>

<file path=customXml/itemProps3.xml><?xml version="1.0" encoding="utf-8"?>
<ds:datastoreItem xmlns:ds="http://schemas.openxmlformats.org/officeDocument/2006/customXml" ds:itemID="{C304D775-7378-4E9B-8AF7-47DE95B53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b5b969-abec-41e2-9681-3dafbc2e103c"/>
    <ds:schemaRef ds:uri="436a9f46-6f1b-4d85-985a-bfee8a063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5971</TotalTime>
  <Words>5424</Words>
  <Application>Microsoft Office PowerPoint</Application>
  <PresentationFormat>Personnalisé</PresentationFormat>
  <Paragraphs>378</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Anton</vt:lpstr>
      <vt:lpstr>Arial</vt:lpstr>
      <vt:lpstr>Calibri</vt:lpstr>
      <vt:lpstr>Open Sans</vt:lpstr>
      <vt:lpstr>Open Sans Extrabold</vt:lpstr>
      <vt:lpstr>Open Sans Extrabold</vt:lpstr>
      <vt:lpstr>Open Sans Semibold</vt:lpstr>
      <vt:lpstr>Office Theme</vt:lpstr>
      <vt:lpstr>OBSTACLES À L’ACCÈS AUX SOINS À MAYOTTE</vt:lpstr>
      <vt:lpstr>SOMMAIRE</vt:lpstr>
      <vt:lpstr>CONTEXTE</vt:lpstr>
      <vt:lpstr>OBJECTIFS</vt:lpstr>
      <vt:lpstr>MÉTHODOLOGIE</vt:lpstr>
      <vt:lpstr>NOTIONS CLÉS</vt:lpstr>
      <vt:lpstr>NOTIONS CLÉS</vt:lpstr>
      <vt:lpstr>RÉSULTATS PRINCIPAUX</vt:lpstr>
      <vt:lpstr>Présentation PowerPoint</vt:lpstr>
      <vt:lpstr>RÉSULTATS PRINCIPAUX</vt:lpstr>
      <vt:lpstr>Présentation PowerPoint</vt:lpstr>
      <vt:lpstr>Présentation PowerPoint</vt:lpstr>
      <vt:lpstr>Présentation PowerPoint</vt:lpstr>
      <vt:lpstr>Présentation PowerPoint</vt:lpstr>
      <vt:lpstr>Présentation PowerPoint</vt:lpstr>
      <vt:lpstr>Présentation PowerPoint</vt:lpstr>
      <vt:lpstr>RÉSULTATS PRINCIPAUX</vt:lpstr>
      <vt:lpstr>Présentation PowerPoint</vt:lpstr>
      <vt:lpstr>Présentation PowerPoint</vt:lpstr>
      <vt:lpstr>Présentation PowerPoint</vt:lpstr>
      <vt:lpstr>RÉSULTATS PRINCIPAUX</vt:lpstr>
      <vt:lpstr>Présentation PowerPoint</vt:lpstr>
      <vt:lpstr>Présentation PowerPoint</vt:lpstr>
      <vt:lpstr>Présentation PowerPoint</vt:lpstr>
      <vt:lpstr>RÉSULTATS PRINCIPAUX</vt:lpstr>
      <vt:lpstr>DISCUSSION</vt:lpstr>
      <vt:lpstr>DISCUSION</vt:lpstr>
      <vt:lpstr>CONCLUSION</vt:lpstr>
      <vt:lpstr>PLAIDOYER MDM</vt:lpstr>
      <vt:lpstr>SOIGNE AUSSI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MÉDECINS</dc:title>
  <dc:creator>Djo</dc:creator>
  <cp:lastModifiedBy>Juan-Diego Poveda</cp:lastModifiedBy>
  <cp:revision>39</cp:revision>
  <dcterms:created xsi:type="dcterms:W3CDTF">2021-12-09T13:37:36Z</dcterms:created>
  <dcterms:modified xsi:type="dcterms:W3CDTF">2022-11-21T09:17:50Z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2021-12-09T00:00:00Z</vt:filetime>
  </property>
  <property fmtid="{D5CDD505-2E9C-101B-9397-08002B2CF9AE}" pid="3" name="Creator">
    <vt:lpwstr>Adobe InDesign 17.0 (Macintosh)</vt:lpwstr>
  </property>
  <property fmtid="{D5CDD505-2E9C-101B-9397-08002B2CF9AE}" pid="4" name="LastSaved">
    <vt:filetime>2021-12-09T00:00:00Z</vt:filetime>
  </property>
  <property fmtid="{D5CDD505-2E9C-101B-9397-08002B2CF9AE}" pid="5" name="ContentTypeId">
    <vt:lpwstr>0x0101003AB7AEE55FF2AA48A31E6E9429D00A48</vt:lpwstr>
  </property>
</Properties>
</file>