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1"/>
  </p:sldMasterIdLst>
  <p:notesMasterIdLst>
    <p:notesMasterId r:id="rId25"/>
  </p:notesMasterIdLst>
  <p:sldIdLst>
    <p:sldId id="258" r:id="rId2"/>
    <p:sldId id="256" r:id="rId3"/>
    <p:sldId id="274" r:id="rId4"/>
    <p:sldId id="275" r:id="rId5"/>
    <p:sldId id="264" r:id="rId6"/>
    <p:sldId id="278" r:id="rId7"/>
    <p:sldId id="280" r:id="rId8"/>
    <p:sldId id="281" r:id="rId9"/>
    <p:sldId id="279" r:id="rId10"/>
    <p:sldId id="276" r:id="rId11"/>
    <p:sldId id="282" r:id="rId12"/>
    <p:sldId id="304" r:id="rId13"/>
    <p:sldId id="305" r:id="rId14"/>
    <p:sldId id="307" r:id="rId15"/>
    <p:sldId id="310" r:id="rId16"/>
    <p:sldId id="312" r:id="rId17"/>
    <p:sldId id="314" r:id="rId18"/>
    <p:sldId id="316" r:id="rId19"/>
    <p:sldId id="318" r:id="rId20"/>
    <p:sldId id="321" r:id="rId21"/>
    <p:sldId id="322" r:id="rId22"/>
    <p:sldId id="323" r:id="rId23"/>
    <p:sldId id="325" r:id="rId2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49487"/>
    <a:srgbClr val="079D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7" autoAdjust="0"/>
    <p:restoredTop sz="94660"/>
  </p:normalViewPr>
  <p:slideViewPr>
    <p:cSldViewPr snapToGrid="0">
      <p:cViewPr varScale="1">
        <p:scale>
          <a:sx n="65" d="100"/>
          <a:sy n="65" d="100"/>
        </p:scale>
        <p:origin x="672" y="-106"/>
      </p:cViewPr>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image" Target="../media/image30.png"/></Relationships>
</file>

<file path=ppt/diagrams/_rels/data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image" Target="../media/image30.png"/><Relationship Id="rId5" Type="http://schemas.openxmlformats.org/officeDocument/2006/relationships/image" Target="../media/image35.png"/><Relationship Id="rId4" Type="http://schemas.openxmlformats.org/officeDocument/2006/relationships/image" Target="../media/image34.png"/></Relationships>
</file>

<file path=ppt/diagrams/_rels/drawing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image" Target="../media/image30.png"/></Relationships>
</file>

<file path=ppt/diagrams/_rels/drawing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image" Target="../media/image30.png"/><Relationship Id="rId5" Type="http://schemas.openxmlformats.org/officeDocument/2006/relationships/image" Target="../media/image35.png"/><Relationship Id="rId4" Type="http://schemas.openxmlformats.org/officeDocument/2006/relationships/image" Target="../media/image34.png"/></Relationships>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C7CB15-0267-4A30-BFE9-0B1EBE35F104}" type="doc">
      <dgm:prSet loTypeId="urn:microsoft.com/office/officeart/2005/8/layout/cycle3" loCatId="cycle" qsTypeId="urn:microsoft.com/office/officeart/2005/8/quickstyle/simple1" qsCatId="simple" csTypeId="urn:microsoft.com/office/officeart/2005/8/colors/accent2_5" csCatId="accent2" phldr="1"/>
      <dgm:spPr/>
      <dgm:t>
        <a:bodyPr/>
        <a:lstStyle/>
        <a:p>
          <a:endParaRPr lang="fr-FR"/>
        </a:p>
      </dgm:t>
    </dgm:pt>
    <dgm:pt modelId="{9753889B-B98C-48BA-8D8D-3F2A610230A6}">
      <dgm:prSet phldrT="[Texte]" custT="1"/>
      <dgm:spPr>
        <a:solidFill>
          <a:schemeClr val="accent5">
            <a:lumMod val="75000"/>
            <a:alpha val="90000"/>
          </a:schemeClr>
        </a:solidFill>
      </dgm:spPr>
      <dgm:t>
        <a:bodyPr/>
        <a:lstStyle/>
        <a:p>
          <a:r>
            <a:rPr lang="fr-FR" sz="1000" dirty="0"/>
            <a:t>Administre</a:t>
          </a:r>
        </a:p>
        <a:p>
          <a:r>
            <a:rPr lang="fr-FR" sz="1000" dirty="0"/>
            <a:t>Les traitements </a:t>
          </a:r>
        </a:p>
        <a:p>
          <a:r>
            <a:rPr lang="fr-FR" sz="1000" dirty="0"/>
            <a:t>prescrits</a:t>
          </a:r>
        </a:p>
      </dgm:t>
    </dgm:pt>
    <dgm:pt modelId="{108BD49F-ECBE-4F6A-A7F0-9E7A5FAD1B39}" type="parTrans" cxnId="{23C2458C-4F5B-4078-AC5C-2C23973B6DA0}">
      <dgm:prSet/>
      <dgm:spPr/>
      <dgm:t>
        <a:bodyPr/>
        <a:lstStyle/>
        <a:p>
          <a:endParaRPr lang="fr-FR" sz="1000"/>
        </a:p>
      </dgm:t>
    </dgm:pt>
    <dgm:pt modelId="{AD925149-2F34-40DE-A484-A921AD8CCB85}" type="sibTrans" cxnId="{23C2458C-4F5B-4078-AC5C-2C23973B6DA0}">
      <dgm:prSet/>
      <dgm:spPr/>
      <dgm:t>
        <a:bodyPr/>
        <a:lstStyle/>
        <a:p>
          <a:endParaRPr lang="fr-FR" sz="1000"/>
        </a:p>
      </dgm:t>
    </dgm:pt>
    <dgm:pt modelId="{C190C902-C0D2-4F05-B32E-56F6D8B02A9E}">
      <dgm:prSet phldrT="[Texte]" custT="1"/>
      <dgm:spPr>
        <a:solidFill>
          <a:srgbClr val="0070C0">
            <a:alpha val="84000"/>
          </a:srgbClr>
        </a:solidFill>
      </dgm:spPr>
      <dgm:t>
        <a:bodyPr/>
        <a:lstStyle/>
        <a:p>
          <a:r>
            <a:rPr lang="fr-FR" sz="1000" dirty="0"/>
            <a:t>Personnels référencés</a:t>
          </a:r>
        </a:p>
      </dgm:t>
    </dgm:pt>
    <dgm:pt modelId="{048C84FE-4CBC-49CE-BAD2-6FE8CD2FB74E}" type="parTrans" cxnId="{A4C663D3-E1B2-403C-9329-2183E07E32A7}">
      <dgm:prSet/>
      <dgm:spPr/>
      <dgm:t>
        <a:bodyPr/>
        <a:lstStyle/>
        <a:p>
          <a:endParaRPr lang="fr-FR" sz="1000"/>
        </a:p>
      </dgm:t>
    </dgm:pt>
    <dgm:pt modelId="{55BE6FF3-191F-4428-B3FC-0B5482EBABF2}" type="sibTrans" cxnId="{A4C663D3-E1B2-403C-9329-2183E07E32A7}">
      <dgm:prSet/>
      <dgm:spPr/>
      <dgm:t>
        <a:bodyPr/>
        <a:lstStyle/>
        <a:p>
          <a:endParaRPr lang="fr-FR" sz="1000"/>
        </a:p>
      </dgm:t>
    </dgm:pt>
    <dgm:pt modelId="{91EC763A-C623-4EBD-BC42-9BAFAA117832}">
      <dgm:prSet phldrT="[Texte]" custT="1"/>
      <dgm: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dgm:spPr>
      <dgm:t>
        <a:bodyPr/>
        <a:lstStyle/>
        <a:p>
          <a:r>
            <a:rPr lang="fr-FR" sz="1000" dirty="0"/>
            <a:t>RMM</a:t>
          </a:r>
        </a:p>
      </dgm:t>
    </dgm:pt>
    <dgm:pt modelId="{DD690DF3-5F3C-4D8B-AAC9-01490E0532D8}" type="parTrans" cxnId="{AFA74073-DF88-46F9-8CB7-D7F58EE271ED}">
      <dgm:prSet/>
      <dgm:spPr/>
      <dgm:t>
        <a:bodyPr/>
        <a:lstStyle/>
        <a:p>
          <a:endParaRPr lang="fr-FR" sz="1000"/>
        </a:p>
      </dgm:t>
    </dgm:pt>
    <dgm:pt modelId="{170582BA-109E-4DC0-9D97-A7F20A19656F}" type="sibTrans" cxnId="{AFA74073-DF88-46F9-8CB7-D7F58EE271ED}">
      <dgm:prSet/>
      <dgm:spPr/>
      <dgm:t>
        <a:bodyPr/>
        <a:lstStyle/>
        <a:p>
          <a:endParaRPr lang="fr-FR" sz="1000"/>
        </a:p>
      </dgm:t>
    </dgm:pt>
    <dgm:pt modelId="{342B9A07-6A62-495F-BCFA-EDD460989932}">
      <dgm:prSet phldrT="[Texte]" custT="1"/>
      <dgm:spPr>
        <a:solidFill>
          <a:schemeClr val="accent5">
            <a:lumMod val="75000"/>
          </a:schemeClr>
        </a:solidFill>
      </dgm:spPr>
      <dgm:t>
        <a:bodyPr/>
        <a:lstStyle/>
        <a:p>
          <a:r>
            <a:rPr lang="fr-FR" sz="1000" dirty="0"/>
            <a:t>Evaluation</a:t>
          </a:r>
        </a:p>
      </dgm:t>
    </dgm:pt>
    <dgm:pt modelId="{98870C9B-A5E3-474C-BE10-7F8390387702}" type="parTrans" cxnId="{E58458B9-40B1-476D-B206-C72A7B2B25AA}">
      <dgm:prSet/>
      <dgm:spPr/>
      <dgm:t>
        <a:bodyPr/>
        <a:lstStyle/>
        <a:p>
          <a:endParaRPr lang="fr-FR" sz="1000"/>
        </a:p>
      </dgm:t>
    </dgm:pt>
    <dgm:pt modelId="{36F8584D-EC40-4E96-99B0-1E0134DF2A84}" type="sibTrans" cxnId="{E58458B9-40B1-476D-B206-C72A7B2B25AA}">
      <dgm:prSet/>
      <dgm:spPr/>
      <dgm:t>
        <a:bodyPr/>
        <a:lstStyle/>
        <a:p>
          <a:endParaRPr lang="fr-FR" sz="1000"/>
        </a:p>
      </dgm:t>
    </dgm:pt>
    <dgm:pt modelId="{BBA63394-F424-4FA3-950F-D99261454753}">
      <dgm:prSet phldrT="[Texte]" custT="1"/>
      <dgm:spPr>
        <a:solidFill>
          <a:srgbClr val="2525DF">
            <a:alpha val="66667"/>
          </a:srgbClr>
        </a:solidFill>
      </dgm:spPr>
      <dgm:t>
        <a:bodyPr/>
        <a:lstStyle/>
        <a:p>
          <a:r>
            <a:rPr lang="fr-FR" sz="1000" dirty="0"/>
            <a:t>Transmission des infos </a:t>
          </a:r>
        </a:p>
      </dgm:t>
    </dgm:pt>
    <dgm:pt modelId="{1CEECCFF-4437-400D-9B39-54466474F36A}" type="parTrans" cxnId="{45E2FB10-10AE-4594-8A52-473B47F995F9}">
      <dgm:prSet/>
      <dgm:spPr/>
      <dgm:t>
        <a:bodyPr/>
        <a:lstStyle/>
        <a:p>
          <a:endParaRPr lang="fr-FR" sz="1000"/>
        </a:p>
      </dgm:t>
    </dgm:pt>
    <dgm:pt modelId="{055D4278-884D-4C38-88D3-F5FB87FBAC19}" type="sibTrans" cxnId="{45E2FB10-10AE-4594-8A52-473B47F995F9}">
      <dgm:prSet/>
      <dgm:spPr/>
      <dgm:t>
        <a:bodyPr/>
        <a:lstStyle/>
        <a:p>
          <a:endParaRPr lang="fr-FR" sz="1000"/>
        </a:p>
      </dgm:t>
    </dgm:pt>
    <dgm:pt modelId="{6ADFE3F9-F675-42B9-8836-B6CCDF094FDB}">
      <dgm:prSet custT="1"/>
      <dgm:spPr>
        <a:solidFill>
          <a:srgbClr val="10BAC2">
            <a:alpha val="60784"/>
          </a:srgbClr>
        </a:solidFill>
      </dgm:spPr>
      <dgm:t>
        <a:bodyPr/>
        <a:lstStyle/>
        <a:p>
          <a:r>
            <a:rPr lang="fr-FR" sz="1000" dirty="0"/>
            <a:t>Préparation en URC</a:t>
          </a:r>
        </a:p>
      </dgm:t>
    </dgm:pt>
    <dgm:pt modelId="{AFF43C39-926C-42F0-A53C-B9BDBA8C45EF}" type="parTrans" cxnId="{9A1406F9-68DB-4D04-8B5F-403D70031630}">
      <dgm:prSet/>
      <dgm:spPr/>
      <dgm:t>
        <a:bodyPr/>
        <a:lstStyle/>
        <a:p>
          <a:endParaRPr lang="fr-FR" sz="1000"/>
        </a:p>
      </dgm:t>
    </dgm:pt>
    <dgm:pt modelId="{0C9AD5F8-B4BF-424C-BF03-272E8032FB36}" type="sibTrans" cxnId="{9A1406F9-68DB-4D04-8B5F-403D70031630}">
      <dgm:prSet/>
      <dgm:spPr/>
      <dgm:t>
        <a:bodyPr/>
        <a:lstStyle/>
        <a:p>
          <a:endParaRPr lang="fr-FR" sz="1000"/>
        </a:p>
      </dgm:t>
    </dgm:pt>
    <dgm:pt modelId="{5F09C6E5-F5CE-4AE4-8688-863E48535146}">
      <dgm:prSet custT="1"/>
      <dgm:spPr>
        <a:solidFill>
          <a:srgbClr val="23E1EB">
            <a:alpha val="55686"/>
          </a:srgbClr>
        </a:solidFill>
      </dgm:spPr>
      <dgm:t>
        <a:bodyPr/>
        <a:lstStyle/>
        <a:p>
          <a:r>
            <a:rPr lang="fr-FR" sz="1000" dirty="0"/>
            <a:t>Règles de bon usage des médicaments</a:t>
          </a:r>
        </a:p>
      </dgm:t>
    </dgm:pt>
    <dgm:pt modelId="{C01F700B-7C27-4D95-904E-B846E992F85F}" type="parTrans" cxnId="{DF0B74CB-B228-4C3C-A911-33DD47DEE396}">
      <dgm:prSet/>
      <dgm:spPr/>
      <dgm:t>
        <a:bodyPr/>
        <a:lstStyle/>
        <a:p>
          <a:endParaRPr lang="fr-FR" sz="1000"/>
        </a:p>
      </dgm:t>
    </dgm:pt>
    <dgm:pt modelId="{F73D68A7-02E6-4D63-8A0A-C47FB6E85D6C}" type="sibTrans" cxnId="{DF0B74CB-B228-4C3C-A911-33DD47DEE396}">
      <dgm:prSet/>
      <dgm:spPr/>
      <dgm:t>
        <a:bodyPr/>
        <a:lstStyle/>
        <a:p>
          <a:endParaRPr lang="fr-FR" sz="1000"/>
        </a:p>
      </dgm:t>
    </dgm:pt>
    <dgm:pt modelId="{2849DF60-421D-4FDC-876E-8F7C0CC28B77}">
      <dgm:prSet custT="1"/>
      <dgm:spPr>
        <a:solidFill>
          <a:schemeClr val="accent5">
            <a:lumMod val="25000"/>
            <a:alpha val="50000"/>
          </a:schemeClr>
        </a:solidFill>
      </dgm:spPr>
      <dgm:t>
        <a:bodyPr/>
        <a:lstStyle/>
        <a:p>
          <a:r>
            <a:rPr lang="fr-FR" sz="1000" dirty="0"/>
            <a:t>Procédure en cas d’urgence</a:t>
          </a:r>
        </a:p>
      </dgm:t>
    </dgm:pt>
    <dgm:pt modelId="{CBC7F67C-32BA-4352-97EF-E0D7E7849A38}" type="parTrans" cxnId="{F03C73F5-013F-4A13-9585-5CA3C6AEFC1D}">
      <dgm:prSet/>
      <dgm:spPr/>
      <dgm:t>
        <a:bodyPr/>
        <a:lstStyle/>
        <a:p>
          <a:endParaRPr lang="fr-FR" sz="1000"/>
        </a:p>
      </dgm:t>
    </dgm:pt>
    <dgm:pt modelId="{7BA64663-5803-45BB-8779-F463AE27D2EE}" type="sibTrans" cxnId="{F03C73F5-013F-4A13-9585-5CA3C6AEFC1D}">
      <dgm:prSet/>
      <dgm:spPr/>
      <dgm:t>
        <a:bodyPr/>
        <a:lstStyle/>
        <a:p>
          <a:endParaRPr lang="fr-FR" sz="1000"/>
        </a:p>
      </dgm:t>
    </dgm:pt>
    <dgm:pt modelId="{323AD0B2-19E0-4B4F-9060-EC4F3400C790}" type="pres">
      <dgm:prSet presAssocID="{00C7CB15-0267-4A30-BFE9-0B1EBE35F104}" presName="Name0" presStyleCnt="0">
        <dgm:presLayoutVars>
          <dgm:dir/>
          <dgm:resizeHandles val="exact"/>
        </dgm:presLayoutVars>
      </dgm:prSet>
      <dgm:spPr/>
      <dgm:t>
        <a:bodyPr/>
        <a:lstStyle/>
        <a:p>
          <a:endParaRPr lang="fr-FR"/>
        </a:p>
      </dgm:t>
    </dgm:pt>
    <dgm:pt modelId="{85CDFAA7-97CC-4C08-AED8-79297606BD23}" type="pres">
      <dgm:prSet presAssocID="{00C7CB15-0267-4A30-BFE9-0B1EBE35F104}" presName="cycle" presStyleCnt="0"/>
      <dgm:spPr/>
    </dgm:pt>
    <dgm:pt modelId="{C7AD14DA-9F06-4398-9DE2-53506926D6AD}" type="pres">
      <dgm:prSet presAssocID="{9753889B-B98C-48BA-8D8D-3F2A610230A6}" presName="nodeFirstNode" presStyleLbl="node1" presStyleIdx="0" presStyleCnt="8" custScaleX="110469">
        <dgm:presLayoutVars>
          <dgm:bulletEnabled val="1"/>
        </dgm:presLayoutVars>
      </dgm:prSet>
      <dgm:spPr/>
      <dgm:t>
        <a:bodyPr/>
        <a:lstStyle/>
        <a:p>
          <a:endParaRPr lang="fr-FR"/>
        </a:p>
      </dgm:t>
    </dgm:pt>
    <dgm:pt modelId="{2C789148-AEE3-4909-A8EC-78E4BE9F1E8F}" type="pres">
      <dgm:prSet presAssocID="{AD925149-2F34-40DE-A484-A921AD8CCB85}" presName="sibTransFirstNode" presStyleLbl="bgShp" presStyleIdx="0" presStyleCnt="1"/>
      <dgm:spPr/>
      <dgm:t>
        <a:bodyPr/>
        <a:lstStyle/>
        <a:p>
          <a:endParaRPr lang="fr-FR"/>
        </a:p>
      </dgm:t>
    </dgm:pt>
    <dgm:pt modelId="{31080D73-D1DA-454F-B81A-344E1D4A4890}" type="pres">
      <dgm:prSet presAssocID="{C190C902-C0D2-4F05-B32E-56F6D8B02A9E}" presName="nodeFollowingNodes" presStyleLbl="node1" presStyleIdx="1" presStyleCnt="8">
        <dgm:presLayoutVars>
          <dgm:bulletEnabled val="1"/>
        </dgm:presLayoutVars>
      </dgm:prSet>
      <dgm:spPr/>
      <dgm:t>
        <a:bodyPr/>
        <a:lstStyle/>
        <a:p>
          <a:endParaRPr lang="fr-FR"/>
        </a:p>
      </dgm:t>
    </dgm:pt>
    <dgm:pt modelId="{CC446297-615D-4C3E-8C5C-30AD54479FFE}" type="pres">
      <dgm:prSet presAssocID="{91EC763A-C623-4EBD-BC42-9BAFAA117832}" presName="nodeFollowingNodes" presStyleLbl="node1" presStyleIdx="2" presStyleCnt="8">
        <dgm:presLayoutVars>
          <dgm:bulletEnabled val="1"/>
        </dgm:presLayoutVars>
      </dgm:prSet>
      <dgm:spPr/>
      <dgm:t>
        <a:bodyPr/>
        <a:lstStyle/>
        <a:p>
          <a:endParaRPr lang="fr-FR"/>
        </a:p>
      </dgm:t>
    </dgm:pt>
    <dgm:pt modelId="{EAB4563F-7225-44AC-80A2-436D3051ECF0}" type="pres">
      <dgm:prSet presAssocID="{342B9A07-6A62-495F-BCFA-EDD460989932}" presName="nodeFollowingNodes" presStyleLbl="node1" presStyleIdx="3" presStyleCnt="8">
        <dgm:presLayoutVars>
          <dgm:bulletEnabled val="1"/>
        </dgm:presLayoutVars>
      </dgm:prSet>
      <dgm:spPr/>
      <dgm:t>
        <a:bodyPr/>
        <a:lstStyle/>
        <a:p>
          <a:endParaRPr lang="fr-FR"/>
        </a:p>
      </dgm:t>
    </dgm:pt>
    <dgm:pt modelId="{E386F8D5-0BE1-42C8-8B32-9401B49D9230}" type="pres">
      <dgm:prSet presAssocID="{BBA63394-F424-4FA3-950F-D99261454753}" presName="nodeFollowingNodes" presStyleLbl="node1" presStyleIdx="4" presStyleCnt="8" custScaleX="120092">
        <dgm:presLayoutVars>
          <dgm:bulletEnabled val="1"/>
        </dgm:presLayoutVars>
      </dgm:prSet>
      <dgm:spPr/>
      <dgm:t>
        <a:bodyPr/>
        <a:lstStyle/>
        <a:p>
          <a:endParaRPr lang="fr-FR"/>
        </a:p>
      </dgm:t>
    </dgm:pt>
    <dgm:pt modelId="{C3702E70-FCE3-4AD8-A816-455E00C405DF}" type="pres">
      <dgm:prSet presAssocID="{6ADFE3F9-F675-42B9-8836-B6CCDF094FDB}" presName="nodeFollowingNodes" presStyleLbl="node1" presStyleIdx="5" presStyleCnt="8" custScaleX="105311" custScaleY="103769">
        <dgm:presLayoutVars>
          <dgm:bulletEnabled val="1"/>
        </dgm:presLayoutVars>
      </dgm:prSet>
      <dgm:spPr/>
      <dgm:t>
        <a:bodyPr/>
        <a:lstStyle/>
        <a:p>
          <a:endParaRPr lang="fr-FR"/>
        </a:p>
      </dgm:t>
    </dgm:pt>
    <dgm:pt modelId="{53C084A6-C0D5-49E1-A6A4-C94D08E2FFA6}" type="pres">
      <dgm:prSet presAssocID="{5F09C6E5-F5CE-4AE4-8688-863E48535146}" presName="nodeFollowingNodes" presStyleLbl="node1" presStyleIdx="6" presStyleCnt="8" custScaleX="123183" custScaleY="156064">
        <dgm:presLayoutVars>
          <dgm:bulletEnabled val="1"/>
        </dgm:presLayoutVars>
      </dgm:prSet>
      <dgm:spPr/>
      <dgm:t>
        <a:bodyPr/>
        <a:lstStyle/>
        <a:p>
          <a:endParaRPr lang="fr-FR"/>
        </a:p>
      </dgm:t>
    </dgm:pt>
    <dgm:pt modelId="{B3CE04DC-4A1B-4ED4-B337-E634E6D6DC64}" type="pres">
      <dgm:prSet presAssocID="{2849DF60-421D-4FDC-876E-8F7C0CC28B77}" presName="nodeFollowingNodes" presStyleLbl="node1" presStyleIdx="7" presStyleCnt="8">
        <dgm:presLayoutVars>
          <dgm:bulletEnabled val="1"/>
        </dgm:presLayoutVars>
      </dgm:prSet>
      <dgm:spPr/>
      <dgm:t>
        <a:bodyPr/>
        <a:lstStyle/>
        <a:p>
          <a:endParaRPr lang="fr-FR"/>
        </a:p>
      </dgm:t>
    </dgm:pt>
  </dgm:ptLst>
  <dgm:cxnLst>
    <dgm:cxn modelId="{58A6669F-DBF2-4DA9-8144-47215427F55F}" type="presOf" srcId="{91EC763A-C623-4EBD-BC42-9BAFAA117832}" destId="{CC446297-615D-4C3E-8C5C-30AD54479FFE}" srcOrd="0" destOrd="0" presId="urn:microsoft.com/office/officeart/2005/8/layout/cycle3"/>
    <dgm:cxn modelId="{A7602E67-B4CB-4654-817B-8BAB2A425C21}" type="presOf" srcId="{6ADFE3F9-F675-42B9-8836-B6CCDF094FDB}" destId="{C3702E70-FCE3-4AD8-A816-455E00C405DF}" srcOrd="0" destOrd="0" presId="urn:microsoft.com/office/officeart/2005/8/layout/cycle3"/>
    <dgm:cxn modelId="{60A4E465-7BC4-469B-98BE-2543539E3A29}" type="presOf" srcId="{BBA63394-F424-4FA3-950F-D99261454753}" destId="{E386F8D5-0BE1-42C8-8B32-9401B49D9230}" srcOrd="0" destOrd="0" presId="urn:microsoft.com/office/officeart/2005/8/layout/cycle3"/>
    <dgm:cxn modelId="{A4C663D3-E1B2-403C-9329-2183E07E32A7}" srcId="{00C7CB15-0267-4A30-BFE9-0B1EBE35F104}" destId="{C190C902-C0D2-4F05-B32E-56F6D8B02A9E}" srcOrd="1" destOrd="0" parTransId="{048C84FE-4CBC-49CE-BAD2-6FE8CD2FB74E}" sibTransId="{55BE6FF3-191F-4428-B3FC-0B5482EBABF2}"/>
    <dgm:cxn modelId="{6ED2A4FA-F01A-472D-995F-375356F8B11C}" type="presOf" srcId="{AD925149-2F34-40DE-A484-A921AD8CCB85}" destId="{2C789148-AEE3-4909-A8EC-78E4BE9F1E8F}" srcOrd="0" destOrd="0" presId="urn:microsoft.com/office/officeart/2005/8/layout/cycle3"/>
    <dgm:cxn modelId="{1F66C3F2-9E7D-47CC-87E9-D44441F31D9C}" type="presOf" srcId="{5F09C6E5-F5CE-4AE4-8688-863E48535146}" destId="{53C084A6-C0D5-49E1-A6A4-C94D08E2FFA6}" srcOrd="0" destOrd="0" presId="urn:microsoft.com/office/officeart/2005/8/layout/cycle3"/>
    <dgm:cxn modelId="{F03C73F5-013F-4A13-9585-5CA3C6AEFC1D}" srcId="{00C7CB15-0267-4A30-BFE9-0B1EBE35F104}" destId="{2849DF60-421D-4FDC-876E-8F7C0CC28B77}" srcOrd="7" destOrd="0" parTransId="{CBC7F67C-32BA-4352-97EF-E0D7E7849A38}" sibTransId="{7BA64663-5803-45BB-8779-F463AE27D2EE}"/>
    <dgm:cxn modelId="{7911AAB8-4E08-4BDE-A19B-0E5059E113E8}" type="presOf" srcId="{C190C902-C0D2-4F05-B32E-56F6D8B02A9E}" destId="{31080D73-D1DA-454F-B81A-344E1D4A4890}" srcOrd="0" destOrd="0" presId="urn:microsoft.com/office/officeart/2005/8/layout/cycle3"/>
    <dgm:cxn modelId="{23C2458C-4F5B-4078-AC5C-2C23973B6DA0}" srcId="{00C7CB15-0267-4A30-BFE9-0B1EBE35F104}" destId="{9753889B-B98C-48BA-8D8D-3F2A610230A6}" srcOrd="0" destOrd="0" parTransId="{108BD49F-ECBE-4F6A-A7F0-9E7A5FAD1B39}" sibTransId="{AD925149-2F34-40DE-A484-A921AD8CCB85}"/>
    <dgm:cxn modelId="{3768F71B-9297-4687-B1BD-4E5112E21A7D}" type="presOf" srcId="{9753889B-B98C-48BA-8D8D-3F2A610230A6}" destId="{C7AD14DA-9F06-4398-9DE2-53506926D6AD}" srcOrd="0" destOrd="0" presId="urn:microsoft.com/office/officeart/2005/8/layout/cycle3"/>
    <dgm:cxn modelId="{3919F50E-C212-4876-B481-6F711E9F1593}" type="presOf" srcId="{00C7CB15-0267-4A30-BFE9-0B1EBE35F104}" destId="{323AD0B2-19E0-4B4F-9060-EC4F3400C790}" srcOrd="0" destOrd="0" presId="urn:microsoft.com/office/officeart/2005/8/layout/cycle3"/>
    <dgm:cxn modelId="{AFA74073-DF88-46F9-8CB7-D7F58EE271ED}" srcId="{00C7CB15-0267-4A30-BFE9-0B1EBE35F104}" destId="{91EC763A-C623-4EBD-BC42-9BAFAA117832}" srcOrd="2" destOrd="0" parTransId="{DD690DF3-5F3C-4D8B-AAC9-01490E0532D8}" sibTransId="{170582BA-109E-4DC0-9D97-A7F20A19656F}"/>
    <dgm:cxn modelId="{9A1406F9-68DB-4D04-8B5F-403D70031630}" srcId="{00C7CB15-0267-4A30-BFE9-0B1EBE35F104}" destId="{6ADFE3F9-F675-42B9-8836-B6CCDF094FDB}" srcOrd="5" destOrd="0" parTransId="{AFF43C39-926C-42F0-A53C-B9BDBA8C45EF}" sibTransId="{0C9AD5F8-B4BF-424C-BF03-272E8032FB36}"/>
    <dgm:cxn modelId="{06626DFE-F834-4127-BE3D-EC151FEA7A97}" type="presOf" srcId="{342B9A07-6A62-495F-BCFA-EDD460989932}" destId="{EAB4563F-7225-44AC-80A2-436D3051ECF0}" srcOrd="0" destOrd="0" presId="urn:microsoft.com/office/officeart/2005/8/layout/cycle3"/>
    <dgm:cxn modelId="{DF0B74CB-B228-4C3C-A911-33DD47DEE396}" srcId="{00C7CB15-0267-4A30-BFE9-0B1EBE35F104}" destId="{5F09C6E5-F5CE-4AE4-8688-863E48535146}" srcOrd="6" destOrd="0" parTransId="{C01F700B-7C27-4D95-904E-B846E992F85F}" sibTransId="{F73D68A7-02E6-4D63-8A0A-C47FB6E85D6C}"/>
    <dgm:cxn modelId="{45E2FB10-10AE-4594-8A52-473B47F995F9}" srcId="{00C7CB15-0267-4A30-BFE9-0B1EBE35F104}" destId="{BBA63394-F424-4FA3-950F-D99261454753}" srcOrd="4" destOrd="0" parTransId="{1CEECCFF-4437-400D-9B39-54466474F36A}" sibTransId="{055D4278-884D-4C38-88D3-F5FB87FBAC19}"/>
    <dgm:cxn modelId="{E58458B9-40B1-476D-B206-C72A7B2B25AA}" srcId="{00C7CB15-0267-4A30-BFE9-0B1EBE35F104}" destId="{342B9A07-6A62-495F-BCFA-EDD460989932}" srcOrd="3" destOrd="0" parTransId="{98870C9B-A5E3-474C-BE10-7F8390387702}" sibTransId="{36F8584D-EC40-4E96-99B0-1E0134DF2A84}"/>
    <dgm:cxn modelId="{7984496E-DB16-4F37-BF8D-049A683AEB5D}" type="presOf" srcId="{2849DF60-421D-4FDC-876E-8F7C0CC28B77}" destId="{B3CE04DC-4A1B-4ED4-B337-E634E6D6DC64}" srcOrd="0" destOrd="0" presId="urn:microsoft.com/office/officeart/2005/8/layout/cycle3"/>
    <dgm:cxn modelId="{61732A75-D2B0-43D0-82D9-4CF73F8B35A9}" type="presParOf" srcId="{323AD0B2-19E0-4B4F-9060-EC4F3400C790}" destId="{85CDFAA7-97CC-4C08-AED8-79297606BD23}" srcOrd="0" destOrd="0" presId="urn:microsoft.com/office/officeart/2005/8/layout/cycle3"/>
    <dgm:cxn modelId="{CAC6875A-A9F7-482D-AA06-0F013BDEA03A}" type="presParOf" srcId="{85CDFAA7-97CC-4C08-AED8-79297606BD23}" destId="{C7AD14DA-9F06-4398-9DE2-53506926D6AD}" srcOrd="0" destOrd="0" presId="urn:microsoft.com/office/officeart/2005/8/layout/cycle3"/>
    <dgm:cxn modelId="{C858B132-2BA1-4919-B5DE-454B4E3D1401}" type="presParOf" srcId="{85CDFAA7-97CC-4C08-AED8-79297606BD23}" destId="{2C789148-AEE3-4909-A8EC-78E4BE9F1E8F}" srcOrd="1" destOrd="0" presId="urn:microsoft.com/office/officeart/2005/8/layout/cycle3"/>
    <dgm:cxn modelId="{13ED833F-B4B9-45A9-8E31-FDE553F88124}" type="presParOf" srcId="{85CDFAA7-97CC-4C08-AED8-79297606BD23}" destId="{31080D73-D1DA-454F-B81A-344E1D4A4890}" srcOrd="2" destOrd="0" presId="urn:microsoft.com/office/officeart/2005/8/layout/cycle3"/>
    <dgm:cxn modelId="{C477DB3D-DC10-4DB9-8BCA-2EC601C70CD9}" type="presParOf" srcId="{85CDFAA7-97CC-4C08-AED8-79297606BD23}" destId="{CC446297-615D-4C3E-8C5C-30AD54479FFE}" srcOrd="3" destOrd="0" presId="urn:microsoft.com/office/officeart/2005/8/layout/cycle3"/>
    <dgm:cxn modelId="{EC6F7941-A914-4561-A6CC-6425C7CD3E98}" type="presParOf" srcId="{85CDFAA7-97CC-4C08-AED8-79297606BD23}" destId="{EAB4563F-7225-44AC-80A2-436D3051ECF0}" srcOrd="4" destOrd="0" presId="urn:microsoft.com/office/officeart/2005/8/layout/cycle3"/>
    <dgm:cxn modelId="{A91EA457-DE8C-442E-897D-801F733B274A}" type="presParOf" srcId="{85CDFAA7-97CC-4C08-AED8-79297606BD23}" destId="{E386F8D5-0BE1-42C8-8B32-9401B49D9230}" srcOrd="5" destOrd="0" presId="urn:microsoft.com/office/officeart/2005/8/layout/cycle3"/>
    <dgm:cxn modelId="{C69A286E-834E-413D-8C95-3C7180206ECD}" type="presParOf" srcId="{85CDFAA7-97CC-4C08-AED8-79297606BD23}" destId="{C3702E70-FCE3-4AD8-A816-455E00C405DF}" srcOrd="6" destOrd="0" presId="urn:microsoft.com/office/officeart/2005/8/layout/cycle3"/>
    <dgm:cxn modelId="{1244217B-8355-4419-B068-13E963142CB4}" type="presParOf" srcId="{85CDFAA7-97CC-4C08-AED8-79297606BD23}" destId="{53C084A6-C0D5-49E1-A6A4-C94D08E2FFA6}" srcOrd="7" destOrd="0" presId="urn:microsoft.com/office/officeart/2005/8/layout/cycle3"/>
    <dgm:cxn modelId="{188F86AB-3CFC-4533-B2DC-77B8B2CD16D5}" type="presParOf" srcId="{85CDFAA7-97CC-4C08-AED8-79297606BD23}" destId="{B3CE04DC-4A1B-4ED4-B337-E634E6D6DC64}" srcOrd="8"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E75197B-F82A-4191-A714-D5FE33162557}" type="doc">
      <dgm:prSet loTypeId="urn:microsoft.com/office/officeart/2005/8/layout/vList3" loCatId="picture" qsTypeId="urn:microsoft.com/office/officeart/2005/8/quickstyle/simple1" qsCatId="simple" csTypeId="urn:microsoft.com/office/officeart/2005/8/colors/colorful5" csCatId="colorful" phldr="1"/>
      <dgm:spPr/>
      <dgm:t>
        <a:bodyPr/>
        <a:lstStyle/>
        <a:p>
          <a:endParaRPr lang="fr-FR"/>
        </a:p>
      </dgm:t>
    </dgm:pt>
    <dgm:pt modelId="{267C9FC2-BAB0-468A-ACA3-962CB321EF28}">
      <dgm:prSet phldrT="[Texte]"/>
      <dgm:spPr>
        <a:solidFill>
          <a:schemeClr val="tx2">
            <a:lumMod val="20000"/>
            <a:lumOff val="80000"/>
          </a:schemeClr>
        </a:solidFill>
      </dgm:spPr>
      <dgm:t>
        <a:bodyPr/>
        <a:lstStyle/>
        <a:p>
          <a:r>
            <a:rPr lang="fr-FR" dirty="0">
              <a:solidFill>
                <a:schemeClr val="bg1"/>
              </a:solidFill>
            </a:rPr>
            <a:t>TELEMEDECINE </a:t>
          </a:r>
          <a:r>
            <a:rPr lang="fr-FR" b="1" dirty="0">
              <a:solidFill>
                <a:srgbClr val="00B050"/>
              </a:solidFill>
            </a:rPr>
            <a:t>en cours de déploiement</a:t>
          </a:r>
        </a:p>
      </dgm:t>
    </dgm:pt>
    <dgm:pt modelId="{4C3BF75A-FF34-4E45-B72C-E021F8CE6040}" type="parTrans" cxnId="{B8A36377-2143-4121-84A4-E7A55931ADAA}">
      <dgm:prSet/>
      <dgm:spPr/>
      <dgm:t>
        <a:bodyPr/>
        <a:lstStyle/>
        <a:p>
          <a:endParaRPr lang="fr-FR"/>
        </a:p>
      </dgm:t>
    </dgm:pt>
    <dgm:pt modelId="{72F32385-5416-4C07-B728-C5DF92354129}" type="sibTrans" cxnId="{B8A36377-2143-4121-84A4-E7A55931ADAA}">
      <dgm:prSet/>
      <dgm:spPr/>
      <dgm:t>
        <a:bodyPr/>
        <a:lstStyle/>
        <a:p>
          <a:endParaRPr lang="fr-FR"/>
        </a:p>
      </dgm:t>
    </dgm:pt>
    <dgm:pt modelId="{02D116DE-89A7-4C67-A587-BBB9A1CF1778}">
      <dgm:prSet phldrT="[Texte]"/>
      <dgm:spPr>
        <a:solidFill>
          <a:schemeClr val="tx2">
            <a:lumMod val="40000"/>
            <a:lumOff val="60000"/>
          </a:schemeClr>
        </a:solidFill>
      </dgm:spPr>
      <dgm:t>
        <a:bodyPr/>
        <a:lstStyle/>
        <a:p>
          <a:r>
            <a:rPr lang="fr-FR" dirty="0"/>
            <a:t>CHIMIO </a:t>
          </a:r>
          <a:r>
            <a:rPr lang="fr-FR" b="1" dirty="0">
              <a:solidFill>
                <a:srgbClr val="00B050"/>
              </a:solidFill>
            </a:rPr>
            <a:t>en attente d’achat</a:t>
          </a:r>
        </a:p>
      </dgm:t>
    </dgm:pt>
    <dgm:pt modelId="{EEBAEE8C-5BAB-4ABD-A781-E058A06E4707}" type="parTrans" cxnId="{F0739D44-89DC-4079-B502-874DDED9D70D}">
      <dgm:prSet/>
      <dgm:spPr/>
      <dgm:t>
        <a:bodyPr/>
        <a:lstStyle/>
        <a:p>
          <a:endParaRPr lang="fr-FR"/>
        </a:p>
      </dgm:t>
    </dgm:pt>
    <dgm:pt modelId="{7901050A-C16F-40DF-85F0-7E94F257F50B}" type="sibTrans" cxnId="{F0739D44-89DC-4079-B502-874DDED9D70D}">
      <dgm:prSet/>
      <dgm:spPr/>
      <dgm:t>
        <a:bodyPr/>
        <a:lstStyle/>
        <a:p>
          <a:endParaRPr lang="fr-FR"/>
        </a:p>
      </dgm:t>
    </dgm:pt>
    <dgm:pt modelId="{A26A3C46-FCE0-427E-B7BE-9F406A697B26}">
      <dgm:prSet phldrT="[Texte]"/>
      <dgm:spPr>
        <a:solidFill>
          <a:schemeClr val="tx2">
            <a:lumMod val="60000"/>
            <a:lumOff val="40000"/>
          </a:schemeClr>
        </a:solidFill>
      </dgm:spPr>
      <dgm:t>
        <a:bodyPr/>
        <a:lstStyle/>
        <a:p>
          <a:r>
            <a:rPr lang="fr-FR" dirty="0"/>
            <a:t>PROCEDURES / PARCOURS patients</a:t>
          </a:r>
        </a:p>
      </dgm:t>
    </dgm:pt>
    <dgm:pt modelId="{CE990F89-E4DE-4ACA-BB35-A99652ACC5E5}" type="parTrans" cxnId="{B939E4E5-B9A5-4CA1-8EDA-03E0B8C181CA}">
      <dgm:prSet/>
      <dgm:spPr/>
      <dgm:t>
        <a:bodyPr/>
        <a:lstStyle/>
        <a:p>
          <a:endParaRPr lang="fr-FR"/>
        </a:p>
      </dgm:t>
    </dgm:pt>
    <dgm:pt modelId="{43396AE1-E997-43AF-AB61-E15C4C5CD336}" type="sibTrans" cxnId="{B939E4E5-B9A5-4CA1-8EDA-03E0B8C181CA}">
      <dgm:prSet/>
      <dgm:spPr/>
      <dgm:t>
        <a:bodyPr/>
        <a:lstStyle/>
        <a:p>
          <a:endParaRPr lang="fr-FR"/>
        </a:p>
      </dgm:t>
    </dgm:pt>
    <dgm:pt modelId="{21D01D2F-4A12-4D3E-989E-772F0B1B2658}">
      <dgm:prSet/>
      <dgm:spPr>
        <a:solidFill>
          <a:schemeClr val="accent4">
            <a:lumMod val="60000"/>
            <a:lumOff val="40000"/>
          </a:schemeClr>
        </a:solidFill>
      </dgm:spPr>
      <dgm:t>
        <a:bodyPr/>
        <a:lstStyle/>
        <a:p>
          <a:r>
            <a:rPr lang="fr-FR" dirty="0"/>
            <a:t>FORMATION + </a:t>
          </a:r>
          <a:r>
            <a:rPr lang="fr-FR" b="1" dirty="0">
              <a:solidFill>
                <a:srgbClr val="FF0000"/>
              </a:solidFill>
            </a:rPr>
            <a:t>IMMERSIONS</a:t>
          </a:r>
        </a:p>
      </dgm:t>
    </dgm:pt>
    <dgm:pt modelId="{C506B8EC-6D5D-44AF-9BF0-9F4860F02EA1}" type="parTrans" cxnId="{8CF2A2A3-7BF9-4CF0-A012-547EE93B2C18}">
      <dgm:prSet/>
      <dgm:spPr/>
      <dgm:t>
        <a:bodyPr/>
        <a:lstStyle/>
        <a:p>
          <a:endParaRPr lang="fr-FR"/>
        </a:p>
      </dgm:t>
    </dgm:pt>
    <dgm:pt modelId="{657D256B-59CB-4E94-9DB4-297AA0DA88CE}" type="sibTrans" cxnId="{8CF2A2A3-7BF9-4CF0-A012-547EE93B2C18}">
      <dgm:prSet/>
      <dgm:spPr/>
      <dgm:t>
        <a:bodyPr/>
        <a:lstStyle/>
        <a:p>
          <a:endParaRPr lang="fr-FR"/>
        </a:p>
      </dgm:t>
    </dgm:pt>
    <dgm:pt modelId="{62601597-61DF-437C-984A-C97F05413740}">
      <dgm:prSet custT="1"/>
      <dgm:spPr>
        <a:solidFill>
          <a:srgbClr val="FF0000"/>
        </a:solidFill>
      </dgm:spPr>
      <dgm:t>
        <a:bodyPr/>
        <a:lstStyle/>
        <a:p>
          <a:r>
            <a:rPr lang="fr-FR" sz="1600" b="1" dirty="0"/>
            <a:t>CONVENTIONS </a:t>
          </a:r>
        </a:p>
        <a:p>
          <a:r>
            <a:rPr lang="fr-FR" sz="1600" b="1" dirty="0">
              <a:solidFill>
                <a:srgbClr val="00B050"/>
              </a:solidFill>
            </a:rPr>
            <a:t>en attente de signature</a:t>
          </a:r>
        </a:p>
      </dgm:t>
    </dgm:pt>
    <dgm:pt modelId="{D8326E25-70F5-4B39-9C90-267EC5EC3836}" type="parTrans" cxnId="{D9D3DA4E-E5F6-496F-B7BE-1D9FEDAD1F06}">
      <dgm:prSet/>
      <dgm:spPr/>
      <dgm:t>
        <a:bodyPr/>
        <a:lstStyle/>
        <a:p>
          <a:endParaRPr lang="fr-FR"/>
        </a:p>
      </dgm:t>
    </dgm:pt>
    <dgm:pt modelId="{B5AD47A1-E6BE-4B81-9358-2ED9F35C80C1}" type="sibTrans" cxnId="{D9D3DA4E-E5F6-496F-B7BE-1D9FEDAD1F06}">
      <dgm:prSet/>
      <dgm:spPr/>
      <dgm:t>
        <a:bodyPr/>
        <a:lstStyle/>
        <a:p>
          <a:endParaRPr lang="fr-FR"/>
        </a:p>
      </dgm:t>
    </dgm:pt>
    <dgm:pt modelId="{B2E278DC-FE34-46ED-993F-1F8A81AEA9FD}">
      <dgm:prSet custT="1"/>
      <dgm:spPr>
        <a:solidFill>
          <a:srgbClr val="249487"/>
        </a:solidFill>
      </dgm:spPr>
      <dgm:t>
        <a:bodyPr/>
        <a:lstStyle/>
        <a:p>
          <a:r>
            <a:rPr lang="fr-FR" sz="1200" b="1" dirty="0"/>
            <a:t>Mission d’A</a:t>
          </a:r>
          <a:r>
            <a:rPr lang="fr-FR" sz="1200" b="1" dirty="0">
              <a:solidFill>
                <a:srgbClr val="FF0000"/>
              </a:solidFill>
            </a:rPr>
            <a:t>udit </a:t>
          </a:r>
          <a:r>
            <a:rPr lang="fr-FR" sz="1200" b="1" dirty="0"/>
            <a:t>05.2019</a:t>
          </a:r>
        </a:p>
      </dgm:t>
    </dgm:pt>
    <dgm:pt modelId="{D5313C62-4D7D-4484-8645-1485DA8ECD00}" type="parTrans" cxnId="{8AA1182F-B0AC-4CF3-8917-9493B89B2D03}">
      <dgm:prSet/>
      <dgm:spPr/>
      <dgm:t>
        <a:bodyPr/>
        <a:lstStyle/>
        <a:p>
          <a:endParaRPr lang="fr-FR"/>
        </a:p>
      </dgm:t>
    </dgm:pt>
    <dgm:pt modelId="{35FEEF60-AE88-463B-8BFA-EF4FDBEEF334}" type="sibTrans" cxnId="{8AA1182F-B0AC-4CF3-8917-9493B89B2D03}">
      <dgm:prSet/>
      <dgm:spPr/>
      <dgm:t>
        <a:bodyPr/>
        <a:lstStyle/>
        <a:p>
          <a:endParaRPr lang="fr-FR"/>
        </a:p>
      </dgm:t>
    </dgm:pt>
    <dgm:pt modelId="{A8EA7B05-3BF6-42A4-9E6E-57398C00AB0A}" type="pres">
      <dgm:prSet presAssocID="{8E75197B-F82A-4191-A714-D5FE33162557}" presName="linearFlow" presStyleCnt="0">
        <dgm:presLayoutVars>
          <dgm:dir/>
          <dgm:resizeHandles val="exact"/>
        </dgm:presLayoutVars>
      </dgm:prSet>
      <dgm:spPr/>
      <dgm:t>
        <a:bodyPr/>
        <a:lstStyle/>
        <a:p>
          <a:endParaRPr lang="fr-FR"/>
        </a:p>
      </dgm:t>
    </dgm:pt>
    <dgm:pt modelId="{8EB349EE-8371-4C33-8FDD-5D71B8566694}" type="pres">
      <dgm:prSet presAssocID="{B2E278DC-FE34-46ED-993F-1F8A81AEA9FD}" presName="composite" presStyleCnt="0"/>
      <dgm:spPr/>
    </dgm:pt>
    <dgm:pt modelId="{8B894FA7-F663-4E76-8BC6-728DC9534535}" type="pres">
      <dgm:prSet presAssocID="{B2E278DC-FE34-46ED-993F-1F8A81AEA9FD}" presName="imgShp" presStyleLbl="fgImgPlace1" presStyleIdx="0" presStyleCnt="6"/>
      <dgm:spPr/>
    </dgm:pt>
    <dgm:pt modelId="{E9CD58E3-77DB-4997-91F2-9A7226638145}" type="pres">
      <dgm:prSet presAssocID="{B2E278DC-FE34-46ED-993F-1F8A81AEA9FD}" presName="txShp" presStyleLbl="node1" presStyleIdx="0" presStyleCnt="6" custLinFactNeighborX="24949" custLinFactNeighborY="19487">
        <dgm:presLayoutVars>
          <dgm:bulletEnabled val="1"/>
        </dgm:presLayoutVars>
      </dgm:prSet>
      <dgm:spPr/>
      <dgm:t>
        <a:bodyPr/>
        <a:lstStyle/>
        <a:p>
          <a:endParaRPr lang="fr-FR"/>
        </a:p>
      </dgm:t>
    </dgm:pt>
    <dgm:pt modelId="{828CA527-1B04-4529-9C5E-AB2D148C9688}" type="pres">
      <dgm:prSet presAssocID="{35FEEF60-AE88-463B-8BFA-EF4FDBEEF334}" presName="spacing" presStyleCnt="0"/>
      <dgm:spPr/>
    </dgm:pt>
    <dgm:pt modelId="{C271846C-3756-403A-9D35-C53D5A4426B7}" type="pres">
      <dgm:prSet presAssocID="{267C9FC2-BAB0-468A-ACA3-962CB321EF28}" presName="composite" presStyleCnt="0"/>
      <dgm:spPr/>
    </dgm:pt>
    <dgm:pt modelId="{7887ED0E-241C-47F2-ACC4-A598FBC82FAA}" type="pres">
      <dgm:prSet presAssocID="{267C9FC2-BAB0-468A-ACA3-962CB321EF28}" presName="imgShp" presStyleLbl="fgImgPlace1" presStyleIdx="1" presStyleCnt="6" custScaleX="331824" custScaleY="165890" custLinFactNeighborX="48571" custLinFactNeighborY="64294"/>
      <dgm:spPr>
        <a:blipFill rotWithShape="1">
          <a:blip xmlns:r="http://schemas.openxmlformats.org/officeDocument/2006/relationships" r:embed="rId1"/>
          <a:stretch>
            <a:fillRect/>
          </a:stretch>
        </a:blipFill>
      </dgm:spPr>
    </dgm:pt>
    <dgm:pt modelId="{28EBA848-184C-4AEC-9282-7E6E4E91825E}" type="pres">
      <dgm:prSet presAssocID="{267C9FC2-BAB0-468A-ACA3-962CB321EF28}" presName="txShp" presStyleLbl="node1" presStyleIdx="1" presStyleCnt="6" custScaleX="64972" custScaleY="92739" custLinFactNeighborX="30775" custLinFactNeighborY="39412">
        <dgm:presLayoutVars>
          <dgm:bulletEnabled val="1"/>
        </dgm:presLayoutVars>
      </dgm:prSet>
      <dgm:spPr/>
      <dgm:t>
        <a:bodyPr/>
        <a:lstStyle/>
        <a:p>
          <a:endParaRPr lang="fr-FR"/>
        </a:p>
      </dgm:t>
    </dgm:pt>
    <dgm:pt modelId="{E3C5D40F-FDD8-47D5-9128-68D6A23C1DF2}" type="pres">
      <dgm:prSet presAssocID="{72F32385-5416-4C07-B728-C5DF92354129}" presName="spacing" presStyleCnt="0"/>
      <dgm:spPr/>
    </dgm:pt>
    <dgm:pt modelId="{1081BB7A-55B5-4E8F-BCD6-5B0C43EE8C89}" type="pres">
      <dgm:prSet presAssocID="{02D116DE-89A7-4C67-A587-BBB9A1CF1778}" presName="composite" presStyleCnt="0"/>
      <dgm:spPr/>
    </dgm:pt>
    <dgm:pt modelId="{5A84C35D-0E44-4668-9277-713F71941E52}" type="pres">
      <dgm:prSet presAssocID="{02D116DE-89A7-4C67-A587-BBB9A1CF1778}" presName="imgShp" presStyleLbl="fgImgPlace1" presStyleIdx="2" presStyleCnt="6" custScaleX="263813" custScaleY="202771" custLinFactX="100000" custLinFactNeighborX="139639" custLinFactNeighborY="-5371"/>
      <dgm:spPr>
        <a:blipFill rotWithShape="1">
          <a:blip xmlns:r="http://schemas.openxmlformats.org/officeDocument/2006/relationships" r:embed="rId2"/>
          <a:stretch>
            <a:fillRect/>
          </a:stretch>
        </a:blipFill>
      </dgm:spPr>
    </dgm:pt>
    <dgm:pt modelId="{A9BB727E-81A3-4B35-8F27-FF905F063A45}" type="pres">
      <dgm:prSet presAssocID="{02D116DE-89A7-4C67-A587-BBB9A1CF1778}" presName="txShp" presStyleLbl="node1" presStyleIdx="2" presStyleCnt="6" custScaleX="64081" custScaleY="101400" custLinFactNeighborX="31515" custLinFactNeighborY="-34799">
        <dgm:presLayoutVars>
          <dgm:bulletEnabled val="1"/>
        </dgm:presLayoutVars>
      </dgm:prSet>
      <dgm:spPr/>
      <dgm:t>
        <a:bodyPr/>
        <a:lstStyle/>
        <a:p>
          <a:endParaRPr lang="fr-FR"/>
        </a:p>
      </dgm:t>
    </dgm:pt>
    <dgm:pt modelId="{2E068BFC-AEDB-4267-9D10-38B4FC340DDB}" type="pres">
      <dgm:prSet presAssocID="{7901050A-C16F-40DF-85F0-7E94F257F50B}" presName="spacing" presStyleCnt="0"/>
      <dgm:spPr/>
    </dgm:pt>
    <dgm:pt modelId="{A06FA56B-5BCF-41C9-89CD-E748B1798625}" type="pres">
      <dgm:prSet presAssocID="{A26A3C46-FCE0-427E-B7BE-9F406A697B26}" presName="composite" presStyleCnt="0"/>
      <dgm:spPr/>
    </dgm:pt>
    <dgm:pt modelId="{F9F4935A-6530-4FC4-AE68-72680657EFA3}" type="pres">
      <dgm:prSet presAssocID="{A26A3C46-FCE0-427E-B7BE-9F406A697B26}" presName="imgShp" presStyleLbl="fgImgPlace1" presStyleIdx="3" presStyleCnt="6" custScaleX="306318" custScaleY="151926" custLinFactX="100000" custLinFactNeighborX="145966" custLinFactNeighborY="-36396"/>
      <dgm:spPr>
        <a:blipFill rotWithShape="1">
          <a:blip xmlns:r="http://schemas.openxmlformats.org/officeDocument/2006/relationships" r:embed="rId3"/>
          <a:stretch>
            <a:fillRect/>
          </a:stretch>
        </a:blipFill>
      </dgm:spPr>
    </dgm:pt>
    <dgm:pt modelId="{7D23FA14-611E-4ED9-B6FD-0638B106F297}" type="pres">
      <dgm:prSet presAssocID="{A26A3C46-FCE0-427E-B7BE-9F406A697B26}" presName="txShp" presStyleLbl="node1" presStyleIdx="3" presStyleCnt="6" custScaleX="62368" custScaleY="102097" custLinFactNeighborX="30822" custLinFactNeighborY="-59942">
        <dgm:presLayoutVars>
          <dgm:bulletEnabled val="1"/>
        </dgm:presLayoutVars>
      </dgm:prSet>
      <dgm:spPr/>
      <dgm:t>
        <a:bodyPr/>
        <a:lstStyle/>
        <a:p>
          <a:endParaRPr lang="fr-FR"/>
        </a:p>
      </dgm:t>
    </dgm:pt>
    <dgm:pt modelId="{DBB2E4CC-EA3C-4340-89AD-2A1FCA0C6D17}" type="pres">
      <dgm:prSet presAssocID="{43396AE1-E997-43AF-AB61-E15C4C5CD336}" presName="spacing" presStyleCnt="0"/>
      <dgm:spPr/>
    </dgm:pt>
    <dgm:pt modelId="{BE93A810-F38B-4E1B-9599-E72307CE2C96}" type="pres">
      <dgm:prSet presAssocID="{21D01D2F-4A12-4D3E-989E-772F0B1B2658}" presName="composite" presStyleCnt="0"/>
      <dgm:spPr/>
    </dgm:pt>
    <dgm:pt modelId="{10E7D698-B18F-473F-A6AA-27BB0691E6A5}" type="pres">
      <dgm:prSet presAssocID="{21D01D2F-4A12-4D3E-989E-772F0B1B2658}" presName="imgShp" presStyleLbl="fgImgPlace1" presStyleIdx="4" presStyleCnt="6" custScaleX="45767" custScaleY="16541" custLinFactNeighborX="58884" custLinFactNeighborY="-4739"/>
      <dgm:spPr/>
    </dgm:pt>
    <dgm:pt modelId="{9F5A55BF-3C86-4625-9848-7857A61ADDA0}" type="pres">
      <dgm:prSet presAssocID="{21D01D2F-4A12-4D3E-989E-772F0B1B2658}" presName="txShp" presStyleLbl="node1" presStyleIdx="4" presStyleCnt="6" custScaleX="59841" custScaleY="111181" custLinFactNeighborX="37135" custLinFactNeighborY="-45195">
        <dgm:presLayoutVars>
          <dgm:bulletEnabled val="1"/>
        </dgm:presLayoutVars>
      </dgm:prSet>
      <dgm:spPr/>
      <dgm:t>
        <a:bodyPr/>
        <a:lstStyle/>
        <a:p>
          <a:endParaRPr lang="fr-FR"/>
        </a:p>
      </dgm:t>
    </dgm:pt>
    <dgm:pt modelId="{91962CBC-333D-44EF-A04E-6B4FD9CF19D0}" type="pres">
      <dgm:prSet presAssocID="{657D256B-59CB-4E94-9DB4-297AA0DA88CE}" presName="spacing" presStyleCnt="0"/>
      <dgm:spPr/>
    </dgm:pt>
    <dgm:pt modelId="{FACB0605-7086-455F-8C30-85A50DF34F89}" type="pres">
      <dgm:prSet presAssocID="{62601597-61DF-437C-984A-C97F05413740}" presName="composite" presStyleCnt="0"/>
      <dgm:spPr/>
    </dgm:pt>
    <dgm:pt modelId="{37E0A63E-5AB0-435F-AF08-0749EBABE728}" type="pres">
      <dgm:prSet presAssocID="{62601597-61DF-437C-984A-C97F05413740}" presName="imgShp" presStyleLbl="fgImgPlace1" presStyleIdx="5" presStyleCnt="6" custScaleX="445701" custScaleY="273795" custLinFactX="82478" custLinFactNeighborX="100000" custLinFactNeighborY="-31192"/>
      <dgm:spPr>
        <a:noFill/>
        <a:ln>
          <a:noFill/>
        </a:ln>
      </dgm:spPr>
    </dgm:pt>
    <dgm:pt modelId="{E698BB55-AA27-4AD8-8AE2-47CB5F544478}" type="pres">
      <dgm:prSet presAssocID="{62601597-61DF-437C-984A-C97F05413740}" presName="txShp" presStyleLbl="node1" presStyleIdx="5" presStyleCnt="6" custScaleX="80596" custScaleY="293430" custLinFactNeighborX="22679" custLinFactNeighborY="11716">
        <dgm:presLayoutVars>
          <dgm:bulletEnabled val="1"/>
        </dgm:presLayoutVars>
      </dgm:prSet>
      <dgm:spPr/>
      <dgm:t>
        <a:bodyPr/>
        <a:lstStyle/>
        <a:p>
          <a:endParaRPr lang="fr-FR"/>
        </a:p>
      </dgm:t>
    </dgm:pt>
  </dgm:ptLst>
  <dgm:cxnLst>
    <dgm:cxn modelId="{E94BED92-6140-40E1-872D-6C89A11DCF7E}" type="presOf" srcId="{62601597-61DF-437C-984A-C97F05413740}" destId="{E698BB55-AA27-4AD8-8AE2-47CB5F544478}" srcOrd="0" destOrd="0" presId="urn:microsoft.com/office/officeart/2005/8/layout/vList3"/>
    <dgm:cxn modelId="{A6189398-D559-40EB-9FE5-BCCCF42AD779}" type="presOf" srcId="{02D116DE-89A7-4C67-A587-BBB9A1CF1778}" destId="{A9BB727E-81A3-4B35-8F27-FF905F063A45}" srcOrd="0" destOrd="0" presId="urn:microsoft.com/office/officeart/2005/8/layout/vList3"/>
    <dgm:cxn modelId="{B04D18CD-253A-4500-997D-BF070F9D7BBA}" type="presOf" srcId="{B2E278DC-FE34-46ED-993F-1F8A81AEA9FD}" destId="{E9CD58E3-77DB-4997-91F2-9A7226638145}" srcOrd="0" destOrd="0" presId="urn:microsoft.com/office/officeart/2005/8/layout/vList3"/>
    <dgm:cxn modelId="{B8A36377-2143-4121-84A4-E7A55931ADAA}" srcId="{8E75197B-F82A-4191-A714-D5FE33162557}" destId="{267C9FC2-BAB0-468A-ACA3-962CB321EF28}" srcOrd="1" destOrd="0" parTransId="{4C3BF75A-FF34-4E45-B72C-E021F8CE6040}" sibTransId="{72F32385-5416-4C07-B728-C5DF92354129}"/>
    <dgm:cxn modelId="{73B9084E-A80E-4D00-B7E4-771D6B84AD41}" type="presOf" srcId="{267C9FC2-BAB0-468A-ACA3-962CB321EF28}" destId="{28EBA848-184C-4AEC-9282-7E6E4E91825E}" srcOrd="0" destOrd="0" presId="urn:microsoft.com/office/officeart/2005/8/layout/vList3"/>
    <dgm:cxn modelId="{8AA1182F-B0AC-4CF3-8917-9493B89B2D03}" srcId="{8E75197B-F82A-4191-A714-D5FE33162557}" destId="{B2E278DC-FE34-46ED-993F-1F8A81AEA9FD}" srcOrd="0" destOrd="0" parTransId="{D5313C62-4D7D-4484-8645-1485DA8ECD00}" sibTransId="{35FEEF60-AE88-463B-8BFA-EF4FDBEEF334}"/>
    <dgm:cxn modelId="{F0739D44-89DC-4079-B502-874DDED9D70D}" srcId="{8E75197B-F82A-4191-A714-D5FE33162557}" destId="{02D116DE-89A7-4C67-A587-BBB9A1CF1778}" srcOrd="2" destOrd="0" parTransId="{EEBAEE8C-5BAB-4ABD-A781-E058A06E4707}" sibTransId="{7901050A-C16F-40DF-85F0-7E94F257F50B}"/>
    <dgm:cxn modelId="{7C00C51D-E4C7-4ACC-82B3-BF0B22FC4D79}" type="presOf" srcId="{8E75197B-F82A-4191-A714-D5FE33162557}" destId="{A8EA7B05-3BF6-42A4-9E6E-57398C00AB0A}" srcOrd="0" destOrd="0" presId="urn:microsoft.com/office/officeart/2005/8/layout/vList3"/>
    <dgm:cxn modelId="{B939E4E5-B9A5-4CA1-8EDA-03E0B8C181CA}" srcId="{8E75197B-F82A-4191-A714-D5FE33162557}" destId="{A26A3C46-FCE0-427E-B7BE-9F406A697B26}" srcOrd="3" destOrd="0" parTransId="{CE990F89-E4DE-4ACA-BB35-A99652ACC5E5}" sibTransId="{43396AE1-E997-43AF-AB61-E15C4C5CD336}"/>
    <dgm:cxn modelId="{28221E37-1310-43AF-9063-7611EE91A01A}" type="presOf" srcId="{21D01D2F-4A12-4D3E-989E-772F0B1B2658}" destId="{9F5A55BF-3C86-4625-9848-7857A61ADDA0}" srcOrd="0" destOrd="0" presId="urn:microsoft.com/office/officeart/2005/8/layout/vList3"/>
    <dgm:cxn modelId="{8CF2A2A3-7BF9-4CF0-A012-547EE93B2C18}" srcId="{8E75197B-F82A-4191-A714-D5FE33162557}" destId="{21D01D2F-4A12-4D3E-989E-772F0B1B2658}" srcOrd="4" destOrd="0" parTransId="{C506B8EC-6D5D-44AF-9BF0-9F4860F02EA1}" sibTransId="{657D256B-59CB-4E94-9DB4-297AA0DA88CE}"/>
    <dgm:cxn modelId="{6549E695-4787-4752-8D60-C4E90359561B}" type="presOf" srcId="{A26A3C46-FCE0-427E-B7BE-9F406A697B26}" destId="{7D23FA14-611E-4ED9-B6FD-0638B106F297}" srcOrd="0" destOrd="0" presId="urn:microsoft.com/office/officeart/2005/8/layout/vList3"/>
    <dgm:cxn modelId="{D9D3DA4E-E5F6-496F-B7BE-1D9FEDAD1F06}" srcId="{8E75197B-F82A-4191-A714-D5FE33162557}" destId="{62601597-61DF-437C-984A-C97F05413740}" srcOrd="5" destOrd="0" parTransId="{D8326E25-70F5-4B39-9C90-267EC5EC3836}" sibTransId="{B5AD47A1-E6BE-4B81-9358-2ED9F35C80C1}"/>
    <dgm:cxn modelId="{60332F4C-E83C-4C27-84BF-AEF42BAADE09}" type="presParOf" srcId="{A8EA7B05-3BF6-42A4-9E6E-57398C00AB0A}" destId="{8EB349EE-8371-4C33-8FDD-5D71B8566694}" srcOrd="0" destOrd="0" presId="urn:microsoft.com/office/officeart/2005/8/layout/vList3"/>
    <dgm:cxn modelId="{1C74E149-7E53-47FB-B0C8-FC081964C12C}" type="presParOf" srcId="{8EB349EE-8371-4C33-8FDD-5D71B8566694}" destId="{8B894FA7-F663-4E76-8BC6-728DC9534535}" srcOrd="0" destOrd="0" presId="urn:microsoft.com/office/officeart/2005/8/layout/vList3"/>
    <dgm:cxn modelId="{666A783A-E779-4429-BDE9-58F16F6CD890}" type="presParOf" srcId="{8EB349EE-8371-4C33-8FDD-5D71B8566694}" destId="{E9CD58E3-77DB-4997-91F2-9A7226638145}" srcOrd="1" destOrd="0" presId="urn:microsoft.com/office/officeart/2005/8/layout/vList3"/>
    <dgm:cxn modelId="{F07DC3B2-3B0A-4996-B05B-B19662AA9A08}" type="presParOf" srcId="{A8EA7B05-3BF6-42A4-9E6E-57398C00AB0A}" destId="{828CA527-1B04-4529-9C5E-AB2D148C9688}" srcOrd="1" destOrd="0" presId="urn:microsoft.com/office/officeart/2005/8/layout/vList3"/>
    <dgm:cxn modelId="{812D8C3B-3E5A-4975-AB89-03AB12960DC3}" type="presParOf" srcId="{A8EA7B05-3BF6-42A4-9E6E-57398C00AB0A}" destId="{C271846C-3756-403A-9D35-C53D5A4426B7}" srcOrd="2" destOrd="0" presId="urn:microsoft.com/office/officeart/2005/8/layout/vList3"/>
    <dgm:cxn modelId="{3BE51F2D-5C64-4723-BEBC-78F5105D0370}" type="presParOf" srcId="{C271846C-3756-403A-9D35-C53D5A4426B7}" destId="{7887ED0E-241C-47F2-ACC4-A598FBC82FAA}" srcOrd="0" destOrd="0" presId="urn:microsoft.com/office/officeart/2005/8/layout/vList3"/>
    <dgm:cxn modelId="{CC5F8BC8-5AA5-472E-A832-826E6E64702B}" type="presParOf" srcId="{C271846C-3756-403A-9D35-C53D5A4426B7}" destId="{28EBA848-184C-4AEC-9282-7E6E4E91825E}" srcOrd="1" destOrd="0" presId="urn:microsoft.com/office/officeart/2005/8/layout/vList3"/>
    <dgm:cxn modelId="{9A283B9F-2DBA-4138-BF88-1804DEA68A33}" type="presParOf" srcId="{A8EA7B05-3BF6-42A4-9E6E-57398C00AB0A}" destId="{E3C5D40F-FDD8-47D5-9128-68D6A23C1DF2}" srcOrd="3" destOrd="0" presId="urn:microsoft.com/office/officeart/2005/8/layout/vList3"/>
    <dgm:cxn modelId="{0F81395F-6296-423B-81AD-EBE8389896FD}" type="presParOf" srcId="{A8EA7B05-3BF6-42A4-9E6E-57398C00AB0A}" destId="{1081BB7A-55B5-4E8F-BCD6-5B0C43EE8C89}" srcOrd="4" destOrd="0" presId="urn:microsoft.com/office/officeart/2005/8/layout/vList3"/>
    <dgm:cxn modelId="{E04FC41F-764F-4829-BD41-BF937EBD423F}" type="presParOf" srcId="{1081BB7A-55B5-4E8F-BCD6-5B0C43EE8C89}" destId="{5A84C35D-0E44-4668-9277-713F71941E52}" srcOrd="0" destOrd="0" presId="urn:microsoft.com/office/officeart/2005/8/layout/vList3"/>
    <dgm:cxn modelId="{C8D2401A-5399-4758-BC6C-71EDD20124C2}" type="presParOf" srcId="{1081BB7A-55B5-4E8F-BCD6-5B0C43EE8C89}" destId="{A9BB727E-81A3-4B35-8F27-FF905F063A45}" srcOrd="1" destOrd="0" presId="urn:microsoft.com/office/officeart/2005/8/layout/vList3"/>
    <dgm:cxn modelId="{15BB9010-171C-4D1E-91BC-AE021AF32B24}" type="presParOf" srcId="{A8EA7B05-3BF6-42A4-9E6E-57398C00AB0A}" destId="{2E068BFC-AEDB-4267-9D10-38B4FC340DDB}" srcOrd="5" destOrd="0" presId="urn:microsoft.com/office/officeart/2005/8/layout/vList3"/>
    <dgm:cxn modelId="{E3E17A1A-70ED-40BF-9447-17CB09D2A04E}" type="presParOf" srcId="{A8EA7B05-3BF6-42A4-9E6E-57398C00AB0A}" destId="{A06FA56B-5BCF-41C9-89CD-E748B1798625}" srcOrd="6" destOrd="0" presId="urn:microsoft.com/office/officeart/2005/8/layout/vList3"/>
    <dgm:cxn modelId="{3C0EF84A-6E1B-4AA5-BC14-E6BC2D3056EE}" type="presParOf" srcId="{A06FA56B-5BCF-41C9-89CD-E748B1798625}" destId="{F9F4935A-6530-4FC4-AE68-72680657EFA3}" srcOrd="0" destOrd="0" presId="urn:microsoft.com/office/officeart/2005/8/layout/vList3"/>
    <dgm:cxn modelId="{CB4CC883-6520-4778-8E8F-246E7992F94F}" type="presParOf" srcId="{A06FA56B-5BCF-41C9-89CD-E748B1798625}" destId="{7D23FA14-611E-4ED9-B6FD-0638B106F297}" srcOrd="1" destOrd="0" presId="urn:microsoft.com/office/officeart/2005/8/layout/vList3"/>
    <dgm:cxn modelId="{41CFF38C-950B-4D0F-BEA4-86BF530F74D7}" type="presParOf" srcId="{A8EA7B05-3BF6-42A4-9E6E-57398C00AB0A}" destId="{DBB2E4CC-EA3C-4340-89AD-2A1FCA0C6D17}" srcOrd="7" destOrd="0" presId="urn:microsoft.com/office/officeart/2005/8/layout/vList3"/>
    <dgm:cxn modelId="{7DA8E5D1-AA64-4EA3-AB00-0E174499D225}" type="presParOf" srcId="{A8EA7B05-3BF6-42A4-9E6E-57398C00AB0A}" destId="{BE93A810-F38B-4E1B-9599-E72307CE2C96}" srcOrd="8" destOrd="0" presId="urn:microsoft.com/office/officeart/2005/8/layout/vList3"/>
    <dgm:cxn modelId="{687E60F0-CFC2-469C-ACAC-D57E794EAEF5}" type="presParOf" srcId="{BE93A810-F38B-4E1B-9599-E72307CE2C96}" destId="{10E7D698-B18F-473F-A6AA-27BB0691E6A5}" srcOrd="0" destOrd="0" presId="urn:microsoft.com/office/officeart/2005/8/layout/vList3"/>
    <dgm:cxn modelId="{1716DCFD-8821-48F5-8DEB-14EAD8A04895}" type="presParOf" srcId="{BE93A810-F38B-4E1B-9599-E72307CE2C96}" destId="{9F5A55BF-3C86-4625-9848-7857A61ADDA0}" srcOrd="1" destOrd="0" presId="urn:microsoft.com/office/officeart/2005/8/layout/vList3"/>
    <dgm:cxn modelId="{59B602E9-5492-40C5-ADAE-7F1F47CA4462}" type="presParOf" srcId="{A8EA7B05-3BF6-42A4-9E6E-57398C00AB0A}" destId="{91962CBC-333D-44EF-A04E-6B4FD9CF19D0}" srcOrd="9" destOrd="0" presId="urn:microsoft.com/office/officeart/2005/8/layout/vList3"/>
    <dgm:cxn modelId="{C678DD98-19EA-45EF-886E-0817593CEA98}" type="presParOf" srcId="{A8EA7B05-3BF6-42A4-9E6E-57398C00AB0A}" destId="{FACB0605-7086-455F-8C30-85A50DF34F89}" srcOrd="10" destOrd="0" presId="urn:microsoft.com/office/officeart/2005/8/layout/vList3"/>
    <dgm:cxn modelId="{DAE8606B-2163-4A50-85EC-C314DD5B42ED}" type="presParOf" srcId="{FACB0605-7086-455F-8C30-85A50DF34F89}" destId="{37E0A63E-5AB0-435F-AF08-0749EBABE728}" srcOrd="0" destOrd="0" presId="urn:microsoft.com/office/officeart/2005/8/layout/vList3"/>
    <dgm:cxn modelId="{42216EC0-0822-446F-9972-16EDED517DC7}" type="presParOf" srcId="{FACB0605-7086-455F-8C30-85A50DF34F89}" destId="{E698BB55-AA27-4AD8-8AE2-47CB5F544478}" srcOrd="1" destOrd="0" presId="urn:microsoft.com/office/officeart/2005/8/layout/vList3"/>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E75197B-F82A-4191-A714-D5FE33162557}" type="doc">
      <dgm:prSet loTypeId="urn:microsoft.com/office/officeart/2005/8/layout/vList3" loCatId="picture" qsTypeId="urn:microsoft.com/office/officeart/2005/8/quickstyle/simple1" qsCatId="simple" csTypeId="urn:microsoft.com/office/officeart/2005/8/colors/colorful5" csCatId="colorful" phldr="1"/>
      <dgm:spPr/>
      <dgm:t>
        <a:bodyPr/>
        <a:lstStyle/>
        <a:p>
          <a:endParaRPr lang="fr-FR"/>
        </a:p>
      </dgm:t>
    </dgm:pt>
    <dgm:pt modelId="{267C9FC2-BAB0-468A-ACA3-962CB321EF28}">
      <dgm:prSet phldrT="[Texte]"/>
      <dgm:spPr>
        <a:solidFill>
          <a:schemeClr val="tx2">
            <a:lumMod val="20000"/>
            <a:lumOff val="80000"/>
          </a:schemeClr>
        </a:solidFill>
      </dgm:spPr>
      <dgm:t>
        <a:bodyPr/>
        <a:lstStyle/>
        <a:p>
          <a:r>
            <a:rPr lang="fr-FR" dirty="0">
              <a:solidFill>
                <a:schemeClr val="bg1"/>
              </a:solidFill>
            </a:rPr>
            <a:t>TELEMEDECINE</a:t>
          </a:r>
        </a:p>
      </dgm:t>
    </dgm:pt>
    <dgm:pt modelId="{4C3BF75A-FF34-4E45-B72C-E021F8CE6040}" type="parTrans" cxnId="{B8A36377-2143-4121-84A4-E7A55931ADAA}">
      <dgm:prSet/>
      <dgm:spPr/>
      <dgm:t>
        <a:bodyPr/>
        <a:lstStyle/>
        <a:p>
          <a:endParaRPr lang="fr-FR"/>
        </a:p>
      </dgm:t>
    </dgm:pt>
    <dgm:pt modelId="{72F32385-5416-4C07-B728-C5DF92354129}" type="sibTrans" cxnId="{B8A36377-2143-4121-84A4-E7A55931ADAA}">
      <dgm:prSet/>
      <dgm:spPr/>
      <dgm:t>
        <a:bodyPr/>
        <a:lstStyle/>
        <a:p>
          <a:endParaRPr lang="fr-FR"/>
        </a:p>
      </dgm:t>
    </dgm:pt>
    <dgm:pt modelId="{02D116DE-89A7-4C67-A587-BBB9A1CF1778}">
      <dgm:prSet phldrT="[Texte]"/>
      <dgm:spPr>
        <a:solidFill>
          <a:schemeClr val="tx2">
            <a:lumMod val="40000"/>
            <a:lumOff val="60000"/>
          </a:schemeClr>
        </a:solidFill>
      </dgm:spPr>
      <dgm:t>
        <a:bodyPr/>
        <a:lstStyle/>
        <a:p>
          <a:r>
            <a:rPr lang="fr-FR" dirty="0"/>
            <a:t>CHIMIO</a:t>
          </a:r>
        </a:p>
      </dgm:t>
    </dgm:pt>
    <dgm:pt modelId="{EEBAEE8C-5BAB-4ABD-A781-E058A06E4707}" type="parTrans" cxnId="{F0739D44-89DC-4079-B502-874DDED9D70D}">
      <dgm:prSet/>
      <dgm:spPr/>
      <dgm:t>
        <a:bodyPr/>
        <a:lstStyle/>
        <a:p>
          <a:endParaRPr lang="fr-FR"/>
        </a:p>
      </dgm:t>
    </dgm:pt>
    <dgm:pt modelId="{7901050A-C16F-40DF-85F0-7E94F257F50B}" type="sibTrans" cxnId="{F0739D44-89DC-4079-B502-874DDED9D70D}">
      <dgm:prSet/>
      <dgm:spPr/>
      <dgm:t>
        <a:bodyPr/>
        <a:lstStyle/>
        <a:p>
          <a:endParaRPr lang="fr-FR"/>
        </a:p>
      </dgm:t>
    </dgm:pt>
    <dgm:pt modelId="{A26A3C46-FCE0-427E-B7BE-9F406A697B26}">
      <dgm:prSet phldrT="[Texte]"/>
      <dgm:spPr>
        <a:solidFill>
          <a:schemeClr val="tx2">
            <a:lumMod val="60000"/>
            <a:lumOff val="40000"/>
          </a:schemeClr>
        </a:solidFill>
      </dgm:spPr>
      <dgm:t>
        <a:bodyPr/>
        <a:lstStyle/>
        <a:p>
          <a:r>
            <a:rPr lang="fr-FR" dirty="0"/>
            <a:t>PROCEDURES / PARCOURS patients</a:t>
          </a:r>
        </a:p>
      </dgm:t>
    </dgm:pt>
    <dgm:pt modelId="{CE990F89-E4DE-4ACA-BB35-A99652ACC5E5}" type="parTrans" cxnId="{B939E4E5-B9A5-4CA1-8EDA-03E0B8C181CA}">
      <dgm:prSet/>
      <dgm:spPr/>
      <dgm:t>
        <a:bodyPr/>
        <a:lstStyle/>
        <a:p>
          <a:endParaRPr lang="fr-FR"/>
        </a:p>
      </dgm:t>
    </dgm:pt>
    <dgm:pt modelId="{43396AE1-E997-43AF-AB61-E15C4C5CD336}" type="sibTrans" cxnId="{B939E4E5-B9A5-4CA1-8EDA-03E0B8C181CA}">
      <dgm:prSet/>
      <dgm:spPr/>
      <dgm:t>
        <a:bodyPr/>
        <a:lstStyle/>
        <a:p>
          <a:endParaRPr lang="fr-FR"/>
        </a:p>
      </dgm:t>
    </dgm:pt>
    <dgm:pt modelId="{21D01D2F-4A12-4D3E-989E-772F0B1B2658}">
      <dgm:prSet/>
      <dgm:spPr>
        <a:solidFill>
          <a:schemeClr val="accent4">
            <a:lumMod val="60000"/>
            <a:lumOff val="40000"/>
          </a:schemeClr>
        </a:solidFill>
      </dgm:spPr>
      <dgm:t>
        <a:bodyPr/>
        <a:lstStyle/>
        <a:p>
          <a:r>
            <a:rPr lang="fr-FR" dirty="0"/>
            <a:t>FORMATION + </a:t>
          </a:r>
          <a:r>
            <a:rPr lang="fr-FR" b="1" dirty="0">
              <a:solidFill>
                <a:srgbClr val="FF0000"/>
              </a:solidFill>
            </a:rPr>
            <a:t>IMMERSIONS</a:t>
          </a:r>
        </a:p>
      </dgm:t>
    </dgm:pt>
    <dgm:pt modelId="{C506B8EC-6D5D-44AF-9BF0-9F4860F02EA1}" type="parTrans" cxnId="{8CF2A2A3-7BF9-4CF0-A012-547EE93B2C18}">
      <dgm:prSet/>
      <dgm:spPr/>
      <dgm:t>
        <a:bodyPr/>
        <a:lstStyle/>
        <a:p>
          <a:endParaRPr lang="fr-FR"/>
        </a:p>
      </dgm:t>
    </dgm:pt>
    <dgm:pt modelId="{657D256B-59CB-4E94-9DB4-297AA0DA88CE}" type="sibTrans" cxnId="{8CF2A2A3-7BF9-4CF0-A012-547EE93B2C18}">
      <dgm:prSet/>
      <dgm:spPr/>
      <dgm:t>
        <a:bodyPr/>
        <a:lstStyle/>
        <a:p>
          <a:endParaRPr lang="fr-FR"/>
        </a:p>
      </dgm:t>
    </dgm:pt>
    <dgm:pt modelId="{62601597-61DF-437C-984A-C97F05413740}">
      <dgm:prSet custT="1"/>
      <dgm:spPr>
        <a:solidFill>
          <a:srgbClr val="FF0000"/>
        </a:solidFill>
      </dgm:spPr>
      <dgm:t>
        <a:bodyPr/>
        <a:lstStyle/>
        <a:p>
          <a:r>
            <a:rPr lang="fr-FR" sz="1600" b="1" dirty="0"/>
            <a:t>4 CONVENTIONS 06/2018</a:t>
          </a:r>
        </a:p>
        <a:p>
          <a:r>
            <a:rPr lang="fr-FR" sz="1000" b="1" dirty="0"/>
            <a:t>IDE Coordination </a:t>
          </a:r>
          <a:r>
            <a:rPr lang="fr-FR" sz="1000" b="1" dirty="0">
              <a:solidFill>
                <a:srgbClr val="0070C0"/>
              </a:solidFill>
            </a:rPr>
            <a:t>CEM</a:t>
          </a:r>
          <a:r>
            <a:rPr lang="fr-FR" sz="1000" b="1" dirty="0"/>
            <a:t> 5%</a:t>
          </a:r>
        </a:p>
      </dgm:t>
    </dgm:pt>
    <dgm:pt modelId="{D8326E25-70F5-4B39-9C90-267EC5EC3836}" type="parTrans" cxnId="{D9D3DA4E-E5F6-496F-B7BE-1D9FEDAD1F06}">
      <dgm:prSet/>
      <dgm:spPr/>
      <dgm:t>
        <a:bodyPr/>
        <a:lstStyle/>
        <a:p>
          <a:endParaRPr lang="fr-FR"/>
        </a:p>
      </dgm:t>
    </dgm:pt>
    <dgm:pt modelId="{B5AD47A1-E6BE-4B81-9358-2ED9F35C80C1}" type="sibTrans" cxnId="{D9D3DA4E-E5F6-496F-B7BE-1D9FEDAD1F06}">
      <dgm:prSet/>
      <dgm:spPr/>
      <dgm:t>
        <a:bodyPr/>
        <a:lstStyle/>
        <a:p>
          <a:endParaRPr lang="fr-FR"/>
        </a:p>
      </dgm:t>
    </dgm:pt>
    <dgm:pt modelId="{C634E3B2-7614-4D19-9628-F2ED75993EB2}">
      <dgm:prSet phldrT="[Texte]" custT="1"/>
      <dgm:spPr>
        <a:solidFill>
          <a:schemeClr val="accent2">
            <a:lumMod val="60000"/>
            <a:lumOff val="40000"/>
          </a:schemeClr>
        </a:solidFill>
      </dgm:spPr>
      <dgm:t>
        <a:bodyPr/>
        <a:lstStyle/>
        <a:p>
          <a:r>
            <a:rPr lang="fr-FR" sz="1200" b="1" dirty="0">
              <a:solidFill>
                <a:schemeClr val="bg1"/>
              </a:solidFill>
              <a:latin typeface="+mj-lt"/>
            </a:rPr>
            <a:t>09.2019 Coordinatrice SPM 50%</a:t>
          </a:r>
        </a:p>
        <a:p>
          <a:r>
            <a:rPr lang="fr-FR" sz="1200" b="1" dirty="0">
              <a:solidFill>
                <a:schemeClr val="bg1"/>
              </a:solidFill>
              <a:latin typeface="+mj-lt"/>
            </a:rPr>
            <a:t>M.ARTANO</a:t>
          </a:r>
          <a:endParaRPr lang="fr-FR" sz="1200" b="1" dirty="0">
            <a:solidFill>
              <a:schemeClr val="bg1"/>
            </a:solidFill>
          </a:endParaRPr>
        </a:p>
      </dgm:t>
    </dgm:pt>
    <dgm:pt modelId="{B4E6DF0D-34AB-4EBB-9E70-D7F76F5BF54C}" type="parTrans" cxnId="{C14E89E7-E0C7-4DA0-A726-775512B85D3F}">
      <dgm:prSet/>
      <dgm:spPr/>
      <dgm:t>
        <a:bodyPr/>
        <a:lstStyle/>
        <a:p>
          <a:endParaRPr lang="fr-FR"/>
        </a:p>
      </dgm:t>
    </dgm:pt>
    <dgm:pt modelId="{42C6F485-A93B-4EAF-A1C7-CA4BBAA4F89F}" type="sibTrans" cxnId="{C14E89E7-E0C7-4DA0-A726-775512B85D3F}">
      <dgm:prSet/>
      <dgm:spPr/>
      <dgm:t>
        <a:bodyPr/>
        <a:lstStyle/>
        <a:p>
          <a:endParaRPr lang="fr-FR"/>
        </a:p>
      </dgm:t>
    </dgm:pt>
    <dgm:pt modelId="{C6C3C27F-9415-4B81-B6FB-C8F2F573EF2D}">
      <dgm:prSet custT="1"/>
      <dgm:spPr>
        <a:solidFill>
          <a:srgbClr val="249487"/>
        </a:solidFill>
      </dgm:spPr>
      <dgm:t>
        <a:bodyPr/>
        <a:lstStyle/>
        <a:p>
          <a:r>
            <a:rPr lang="fr-FR" sz="1200" b="1" dirty="0"/>
            <a:t>Mission d’ </a:t>
          </a:r>
          <a:r>
            <a:rPr lang="fr-FR" sz="1200" b="1" dirty="0">
              <a:solidFill>
                <a:srgbClr val="FF0000"/>
              </a:solidFill>
            </a:rPr>
            <a:t>Audit</a:t>
          </a:r>
          <a:r>
            <a:rPr lang="fr-FR" sz="1200" b="1" dirty="0"/>
            <a:t> 03.2017</a:t>
          </a:r>
        </a:p>
      </dgm:t>
    </dgm:pt>
    <dgm:pt modelId="{6F51B616-535F-4386-B6E9-0A3F1D03E375}" type="parTrans" cxnId="{77366658-5580-4426-9475-AD5B1A2920BA}">
      <dgm:prSet/>
      <dgm:spPr/>
      <dgm:t>
        <a:bodyPr/>
        <a:lstStyle/>
        <a:p>
          <a:endParaRPr lang="fr-FR"/>
        </a:p>
      </dgm:t>
    </dgm:pt>
    <dgm:pt modelId="{C5F2EA4B-1025-493F-BADE-C11C23C6BD4C}" type="sibTrans" cxnId="{77366658-5580-4426-9475-AD5B1A2920BA}">
      <dgm:prSet/>
      <dgm:spPr/>
      <dgm:t>
        <a:bodyPr/>
        <a:lstStyle/>
        <a:p>
          <a:endParaRPr lang="fr-FR"/>
        </a:p>
      </dgm:t>
    </dgm:pt>
    <dgm:pt modelId="{A8EA7B05-3BF6-42A4-9E6E-57398C00AB0A}" type="pres">
      <dgm:prSet presAssocID="{8E75197B-F82A-4191-A714-D5FE33162557}" presName="linearFlow" presStyleCnt="0">
        <dgm:presLayoutVars>
          <dgm:dir/>
          <dgm:resizeHandles val="exact"/>
        </dgm:presLayoutVars>
      </dgm:prSet>
      <dgm:spPr/>
      <dgm:t>
        <a:bodyPr/>
        <a:lstStyle/>
        <a:p>
          <a:endParaRPr lang="fr-FR"/>
        </a:p>
      </dgm:t>
    </dgm:pt>
    <dgm:pt modelId="{798F8AEC-CF5A-4E72-85D6-675598FECF87}" type="pres">
      <dgm:prSet presAssocID="{C6C3C27F-9415-4B81-B6FB-C8F2F573EF2D}" presName="composite" presStyleCnt="0"/>
      <dgm:spPr/>
    </dgm:pt>
    <dgm:pt modelId="{9DD9237C-6D0B-45C7-882D-1668E6C172B2}" type="pres">
      <dgm:prSet presAssocID="{C6C3C27F-9415-4B81-B6FB-C8F2F573EF2D}" presName="imgShp" presStyleLbl="fgImgPlace1" presStyleIdx="0" presStyleCnt="7"/>
      <dgm:spPr>
        <a:noFill/>
      </dgm:spPr>
    </dgm:pt>
    <dgm:pt modelId="{07962C82-80C4-4C03-87E9-94ED23AB5998}" type="pres">
      <dgm:prSet presAssocID="{C6C3C27F-9415-4B81-B6FB-C8F2F573EF2D}" presName="txShp" presStyleLbl="node1" presStyleIdx="0" presStyleCnt="7" custScaleY="138504" custLinFactNeighborX="24249" custLinFactNeighborY="12130">
        <dgm:presLayoutVars>
          <dgm:bulletEnabled val="1"/>
        </dgm:presLayoutVars>
      </dgm:prSet>
      <dgm:spPr/>
      <dgm:t>
        <a:bodyPr/>
        <a:lstStyle/>
        <a:p>
          <a:endParaRPr lang="fr-FR"/>
        </a:p>
      </dgm:t>
    </dgm:pt>
    <dgm:pt modelId="{DFD122EA-00BE-488A-89B7-B0704510F555}" type="pres">
      <dgm:prSet presAssocID="{C5F2EA4B-1025-493F-BADE-C11C23C6BD4C}" presName="spacing" presStyleCnt="0"/>
      <dgm:spPr/>
    </dgm:pt>
    <dgm:pt modelId="{C271846C-3756-403A-9D35-C53D5A4426B7}" type="pres">
      <dgm:prSet presAssocID="{267C9FC2-BAB0-468A-ACA3-962CB321EF28}" presName="composite" presStyleCnt="0"/>
      <dgm:spPr/>
    </dgm:pt>
    <dgm:pt modelId="{7887ED0E-241C-47F2-ACC4-A598FBC82FAA}" type="pres">
      <dgm:prSet presAssocID="{267C9FC2-BAB0-468A-ACA3-962CB321EF28}" presName="imgShp" presStyleLbl="fgImgPlace1" presStyleIdx="1" presStyleCnt="7" custScaleX="331824" custScaleY="165890" custLinFactX="22057" custLinFactNeighborX="100000" custLinFactNeighborY="17746"/>
      <dgm:spPr>
        <a:blipFill rotWithShape="1">
          <a:blip xmlns:r="http://schemas.openxmlformats.org/officeDocument/2006/relationships" r:embed="rId1"/>
          <a:stretch>
            <a:fillRect/>
          </a:stretch>
        </a:blipFill>
      </dgm:spPr>
    </dgm:pt>
    <dgm:pt modelId="{28EBA848-184C-4AEC-9282-7E6E4E91825E}" type="pres">
      <dgm:prSet presAssocID="{267C9FC2-BAB0-468A-ACA3-962CB321EF28}" presName="txShp" presStyleLbl="node1" presStyleIdx="1" presStyleCnt="7" custScaleX="64972" custScaleY="182416" custLinFactNeighborX="28484" custLinFactNeighborY="-7529">
        <dgm:presLayoutVars>
          <dgm:bulletEnabled val="1"/>
        </dgm:presLayoutVars>
      </dgm:prSet>
      <dgm:spPr/>
      <dgm:t>
        <a:bodyPr/>
        <a:lstStyle/>
        <a:p>
          <a:endParaRPr lang="fr-FR"/>
        </a:p>
      </dgm:t>
    </dgm:pt>
    <dgm:pt modelId="{E3C5D40F-FDD8-47D5-9128-68D6A23C1DF2}" type="pres">
      <dgm:prSet presAssocID="{72F32385-5416-4C07-B728-C5DF92354129}" presName="spacing" presStyleCnt="0"/>
      <dgm:spPr/>
    </dgm:pt>
    <dgm:pt modelId="{1081BB7A-55B5-4E8F-BCD6-5B0C43EE8C89}" type="pres">
      <dgm:prSet presAssocID="{02D116DE-89A7-4C67-A587-BBB9A1CF1778}" presName="composite" presStyleCnt="0"/>
      <dgm:spPr/>
    </dgm:pt>
    <dgm:pt modelId="{5A84C35D-0E44-4668-9277-713F71941E52}" type="pres">
      <dgm:prSet presAssocID="{02D116DE-89A7-4C67-A587-BBB9A1CF1778}" presName="imgShp" presStyleLbl="fgImgPlace1" presStyleIdx="2" presStyleCnt="7" custScaleX="263813" custScaleY="202771" custLinFactX="200000" custLinFactNeighborX="220201" custLinFactNeighborY="-32417"/>
      <dgm:spPr>
        <a:blipFill rotWithShape="1">
          <a:blip xmlns:r="http://schemas.openxmlformats.org/officeDocument/2006/relationships" r:embed="rId2"/>
          <a:stretch>
            <a:fillRect/>
          </a:stretch>
        </a:blipFill>
      </dgm:spPr>
    </dgm:pt>
    <dgm:pt modelId="{A9BB727E-81A3-4B35-8F27-FF905F063A45}" type="pres">
      <dgm:prSet presAssocID="{02D116DE-89A7-4C67-A587-BBB9A1CF1778}" presName="txShp" presStyleLbl="node1" presStyleIdx="2" presStyleCnt="7" custScaleX="64081" custScaleY="155984" custLinFactNeighborX="29447" custLinFactNeighborY="-7732">
        <dgm:presLayoutVars>
          <dgm:bulletEnabled val="1"/>
        </dgm:presLayoutVars>
      </dgm:prSet>
      <dgm:spPr/>
      <dgm:t>
        <a:bodyPr/>
        <a:lstStyle/>
        <a:p>
          <a:endParaRPr lang="fr-FR"/>
        </a:p>
      </dgm:t>
    </dgm:pt>
    <dgm:pt modelId="{2E068BFC-AEDB-4267-9D10-38B4FC340DDB}" type="pres">
      <dgm:prSet presAssocID="{7901050A-C16F-40DF-85F0-7E94F257F50B}" presName="spacing" presStyleCnt="0"/>
      <dgm:spPr/>
    </dgm:pt>
    <dgm:pt modelId="{A06FA56B-5BCF-41C9-89CD-E748B1798625}" type="pres">
      <dgm:prSet presAssocID="{A26A3C46-FCE0-427E-B7BE-9F406A697B26}" presName="composite" presStyleCnt="0"/>
      <dgm:spPr/>
    </dgm:pt>
    <dgm:pt modelId="{F9F4935A-6530-4FC4-AE68-72680657EFA3}" type="pres">
      <dgm:prSet presAssocID="{A26A3C46-FCE0-427E-B7BE-9F406A697B26}" presName="imgShp" presStyleLbl="fgImgPlace1" presStyleIdx="3" presStyleCnt="7" custScaleX="306318" custScaleY="141960" custLinFactX="109617" custLinFactNeighborX="200000" custLinFactNeighborY="-63494"/>
      <dgm:spPr>
        <a:blipFill rotWithShape="1">
          <a:blip xmlns:r="http://schemas.openxmlformats.org/officeDocument/2006/relationships" r:embed="rId3"/>
          <a:stretch>
            <a:fillRect/>
          </a:stretch>
        </a:blipFill>
      </dgm:spPr>
    </dgm:pt>
    <dgm:pt modelId="{7D23FA14-611E-4ED9-B6FD-0638B106F297}" type="pres">
      <dgm:prSet presAssocID="{A26A3C46-FCE0-427E-B7BE-9F406A697B26}" presName="txShp" presStyleLbl="node1" presStyleIdx="3" presStyleCnt="7" custScaleX="72748" custScaleY="190612" custLinFactNeighborX="28709" custLinFactNeighborY="-35293">
        <dgm:presLayoutVars>
          <dgm:bulletEnabled val="1"/>
        </dgm:presLayoutVars>
      </dgm:prSet>
      <dgm:spPr/>
      <dgm:t>
        <a:bodyPr/>
        <a:lstStyle/>
        <a:p>
          <a:endParaRPr lang="fr-FR"/>
        </a:p>
      </dgm:t>
    </dgm:pt>
    <dgm:pt modelId="{DBB2E4CC-EA3C-4340-89AD-2A1FCA0C6D17}" type="pres">
      <dgm:prSet presAssocID="{43396AE1-E997-43AF-AB61-E15C4C5CD336}" presName="spacing" presStyleCnt="0"/>
      <dgm:spPr/>
    </dgm:pt>
    <dgm:pt modelId="{BE93A810-F38B-4E1B-9599-E72307CE2C96}" type="pres">
      <dgm:prSet presAssocID="{21D01D2F-4A12-4D3E-989E-772F0B1B2658}" presName="composite" presStyleCnt="0"/>
      <dgm:spPr/>
    </dgm:pt>
    <dgm:pt modelId="{10E7D698-B18F-473F-A6AA-27BB0691E6A5}" type="pres">
      <dgm:prSet presAssocID="{21D01D2F-4A12-4D3E-989E-772F0B1B2658}" presName="imgShp" presStyleLbl="fgImgPlace1" presStyleIdx="4" presStyleCnt="7" custScaleX="45767" custScaleY="16541" custLinFactNeighborX="58884" custLinFactNeighborY="-4739"/>
      <dgm:spPr/>
    </dgm:pt>
    <dgm:pt modelId="{9F5A55BF-3C86-4625-9848-7857A61ADDA0}" type="pres">
      <dgm:prSet presAssocID="{21D01D2F-4A12-4D3E-989E-772F0B1B2658}" presName="txShp" presStyleLbl="node1" presStyleIdx="4" presStyleCnt="7" custScaleX="59841" custScaleY="186028" custLinFactNeighborX="35180" custLinFactNeighborY="-35837">
        <dgm:presLayoutVars>
          <dgm:bulletEnabled val="1"/>
        </dgm:presLayoutVars>
      </dgm:prSet>
      <dgm:spPr/>
      <dgm:t>
        <a:bodyPr/>
        <a:lstStyle/>
        <a:p>
          <a:endParaRPr lang="fr-FR"/>
        </a:p>
      </dgm:t>
    </dgm:pt>
    <dgm:pt modelId="{91962CBC-333D-44EF-A04E-6B4FD9CF19D0}" type="pres">
      <dgm:prSet presAssocID="{657D256B-59CB-4E94-9DB4-297AA0DA88CE}" presName="spacing" presStyleCnt="0"/>
      <dgm:spPr/>
    </dgm:pt>
    <dgm:pt modelId="{FACB0605-7086-455F-8C30-85A50DF34F89}" type="pres">
      <dgm:prSet presAssocID="{62601597-61DF-437C-984A-C97F05413740}" presName="composite" presStyleCnt="0"/>
      <dgm:spPr/>
    </dgm:pt>
    <dgm:pt modelId="{37E0A63E-5AB0-435F-AF08-0749EBABE728}" type="pres">
      <dgm:prSet presAssocID="{62601597-61DF-437C-984A-C97F05413740}" presName="imgShp" presStyleLbl="fgImgPlace1" presStyleIdx="5" presStyleCnt="7" custScaleX="561469" custScaleY="313559" custLinFactX="100000" custLinFactNeighborX="100526" custLinFactNeighborY="-30611"/>
      <dgm:spPr>
        <a:blipFill rotWithShape="1">
          <a:blip xmlns:r="http://schemas.openxmlformats.org/officeDocument/2006/relationships" r:embed="rId4"/>
          <a:stretch>
            <a:fillRect/>
          </a:stretch>
        </a:blipFill>
      </dgm:spPr>
    </dgm:pt>
    <dgm:pt modelId="{E698BB55-AA27-4AD8-8AE2-47CB5F544478}" type="pres">
      <dgm:prSet presAssocID="{62601597-61DF-437C-984A-C97F05413740}" presName="txShp" presStyleLbl="node1" presStyleIdx="5" presStyleCnt="7" custAng="0" custScaleX="80596" custScaleY="382638" custLinFactNeighborX="20667" custLinFactNeighborY="-2655">
        <dgm:presLayoutVars>
          <dgm:bulletEnabled val="1"/>
        </dgm:presLayoutVars>
      </dgm:prSet>
      <dgm:spPr/>
      <dgm:t>
        <a:bodyPr/>
        <a:lstStyle/>
        <a:p>
          <a:endParaRPr lang="fr-FR"/>
        </a:p>
      </dgm:t>
    </dgm:pt>
    <dgm:pt modelId="{1FA07141-4F05-474F-B745-8603ED6097B2}" type="pres">
      <dgm:prSet presAssocID="{B5AD47A1-E6BE-4B81-9358-2ED9F35C80C1}" presName="spacing" presStyleCnt="0"/>
      <dgm:spPr/>
    </dgm:pt>
    <dgm:pt modelId="{EBBF8006-FEB9-4442-B068-590AEC5114DB}" type="pres">
      <dgm:prSet presAssocID="{C634E3B2-7614-4D19-9628-F2ED75993EB2}" presName="composite" presStyleCnt="0"/>
      <dgm:spPr/>
    </dgm:pt>
    <dgm:pt modelId="{FD64861B-8CA5-4966-9D8E-5F7452E3C1B1}" type="pres">
      <dgm:prSet presAssocID="{C634E3B2-7614-4D19-9628-F2ED75993EB2}" presName="imgShp" presStyleLbl="fgImgPlace1" presStyleIdx="6" presStyleCnt="7" custScaleX="380163" custScaleY="386678" custLinFactX="179680" custLinFactNeighborX="200000" custLinFactNeighborY="7575"/>
      <dgm:spPr>
        <a:blipFill rotWithShape="1">
          <a:blip xmlns:r="http://schemas.openxmlformats.org/officeDocument/2006/relationships" r:embed="rId5"/>
          <a:stretch>
            <a:fillRect/>
          </a:stretch>
        </a:blipFill>
      </dgm:spPr>
    </dgm:pt>
    <dgm:pt modelId="{63780CC0-A949-49A4-9FE4-FBDFCC74E77F}" type="pres">
      <dgm:prSet presAssocID="{C634E3B2-7614-4D19-9628-F2ED75993EB2}" presName="txShp" presStyleLbl="node1" presStyleIdx="6" presStyleCnt="7" custScaleX="61069" custScaleY="327431" custLinFactNeighborX="30919" custLinFactNeighborY="-20560">
        <dgm:presLayoutVars>
          <dgm:bulletEnabled val="1"/>
        </dgm:presLayoutVars>
      </dgm:prSet>
      <dgm:spPr/>
      <dgm:t>
        <a:bodyPr/>
        <a:lstStyle/>
        <a:p>
          <a:endParaRPr lang="fr-FR"/>
        </a:p>
      </dgm:t>
    </dgm:pt>
  </dgm:ptLst>
  <dgm:cxnLst>
    <dgm:cxn modelId="{8CF2A2A3-7BF9-4CF0-A012-547EE93B2C18}" srcId="{8E75197B-F82A-4191-A714-D5FE33162557}" destId="{21D01D2F-4A12-4D3E-989E-772F0B1B2658}" srcOrd="4" destOrd="0" parTransId="{C506B8EC-6D5D-44AF-9BF0-9F4860F02EA1}" sibTransId="{657D256B-59CB-4E94-9DB4-297AA0DA88CE}"/>
    <dgm:cxn modelId="{7C00C51D-E4C7-4ACC-82B3-BF0B22FC4D79}" type="presOf" srcId="{8E75197B-F82A-4191-A714-D5FE33162557}" destId="{A8EA7B05-3BF6-42A4-9E6E-57398C00AB0A}" srcOrd="0" destOrd="0" presId="urn:microsoft.com/office/officeart/2005/8/layout/vList3"/>
    <dgm:cxn modelId="{28221E37-1310-43AF-9063-7611EE91A01A}" type="presOf" srcId="{21D01D2F-4A12-4D3E-989E-772F0B1B2658}" destId="{9F5A55BF-3C86-4625-9848-7857A61ADDA0}" srcOrd="0" destOrd="0" presId="urn:microsoft.com/office/officeart/2005/8/layout/vList3"/>
    <dgm:cxn modelId="{E94BED92-6140-40E1-872D-6C89A11DCF7E}" type="presOf" srcId="{62601597-61DF-437C-984A-C97F05413740}" destId="{E698BB55-AA27-4AD8-8AE2-47CB5F544478}" srcOrd="0" destOrd="0" presId="urn:microsoft.com/office/officeart/2005/8/layout/vList3"/>
    <dgm:cxn modelId="{C14E89E7-E0C7-4DA0-A726-775512B85D3F}" srcId="{8E75197B-F82A-4191-A714-D5FE33162557}" destId="{C634E3B2-7614-4D19-9628-F2ED75993EB2}" srcOrd="6" destOrd="0" parTransId="{B4E6DF0D-34AB-4EBB-9E70-D7F76F5BF54C}" sibTransId="{42C6F485-A93B-4EAF-A1C7-CA4BBAA4F89F}"/>
    <dgm:cxn modelId="{360CC2DB-CD46-4CC8-AC1C-A3F2B4D77FE1}" type="presOf" srcId="{C634E3B2-7614-4D19-9628-F2ED75993EB2}" destId="{63780CC0-A949-49A4-9FE4-FBDFCC74E77F}" srcOrd="0" destOrd="0" presId="urn:microsoft.com/office/officeart/2005/8/layout/vList3"/>
    <dgm:cxn modelId="{D9D3DA4E-E5F6-496F-B7BE-1D9FEDAD1F06}" srcId="{8E75197B-F82A-4191-A714-D5FE33162557}" destId="{62601597-61DF-437C-984A-C97F05413740}" srcOrd="5" destOrd="0" parTransId="{D8326E25-70F5-4B39-9C90-267EC5EC3836}" sibTransId="{B5AD47A1-E6BE-4B81-9358-2ED9F35C80C1}"/>
    <dgm:cxn modelId="{77366658-5580-4426-9475-AD5B1A2920BA}" srcId="{8E75197B-F82A-4191-A714-D5FE33162557}" destId="{C6C3C27F-9415-4B81-B6FB-C8F2F573EF2D}" srcOrd="0" destOrd="0" parTransId="{6F51B616-535F-4386-B6E9-0A3F1D03E375}" sibTransId="{C5F2EA4B-1025-493F-BADE-C11C23C6BD4C}"/>
    <dgm:cxn modelId="{73B9084E-A80E-4D00-B7E4-771D6B84AD41}" type="presOf" srcId="{267C9FC2-BAB0-468A-ACA3-962CB321EF28}" destId="{28EBA848-184C-4AEC-9282-7E6E4E91825E}" srcOrd="0" destOrd="0" presId="urn:microsoft.com/office/officeart/2005/8/layout/vList3"/>
    <dgm:cxn modelId="{A6189398-D559-40EB-9FE5-BCCCF42AD779}" type="presOf" srcId="{02D116DE-89A7-4C67-A587-BBB9A1CF1778}" destId="{A9BB727E-81A3-4B35-8F27-FF905F063A45}" srcOrd="0" destOrd="0" presId="urn:microsoft.com/office/officeart/2005/8/layout/vList3"/>
    <dgm:cxn modelId="{B8A36377-2143-4121-84A4-E7A55931ADAA}" srcId="{8E75197B-F82A-4191-A714-D5FE33162557}" destId="{267C9FC2-BAB0-468A-ACA3-962CB321EF28}" srcOrd="1" destOrd="0" parTransId="{4C3BF75A-FF34-4E45-B72C-E021F8CE6040}" sibTransId="{72F32385-5416-4C07-B728-C5DF92354129}"/>
    <dgm:cxn modelId="{B939E4E5-B9A5-4CA1-8EDA-03E0B8C181CA}" srcId="{8E75197B-F82A-4191-A714-D5FE33162557}" destId="{A26A3C46-FCE0-427E-B7BE-9F406A697B26}" srcOrd="3" destOrd="0" parTransId="{CE990F89-E4DE-4ACA-BB35-A99652ACC5E5}" sibTransId="{43396AE1-E997-43AF-AB61-E15C4C5CD336}"/>
    <dgm:cxn modelId="{E1DE7D46-1DCE-4ED1-9829-3D02F2E7E3CD}" type="presOf" srcId="{C6C3C27F-9415-4B81-B6FB-C8F2F573EF2D}" destId="{07962C82-80C4-4C03-87E9-94ED23AB5998}" srcOrd="0" destOrd="0" presId="urn:microsoft.com/office/officeart/2005/8/layout/vList3"/>
    <dgm:cxn modelId="{F0739D44-89DC-4079-B502-874DDED9D70D}" srcId="{8E75197B-F82A-4191-A714-D5FE33162557}" destId="{02D116DE-89A7-4C67-A587-BBB9A1CF1778}" srcOrd="2" destOrd="0" parTransId="{EEBAEE8C-5BAB-4ABD-A781-E058A06E4707}" sibTransId="{7901050A-C16F-40DF-85F0-7E94F257F50B}"/>
    <dgm:cxn modelId="{6549E695-4787-4752-8D60-C4E90359561B}" type="presOf" srcId="{A26A3C46-FCE0-427E-B7BE-9F406A697B26}" destId="{7D23FA14-611E-4ED9-B6FD-0638B106F297}" srcOrd="0" destOrd="0" presId="urn:microsoft.com/office/officeart/2005/8/layout/vList3"/>
    <dgm:cxn modelId="{7A6DF3D1-AA76-4A64-9AE5-678A1D90236B}" type="presParOf" srcId="{A8EA7B05-3BF6-42A4-9E6E-57398C00AB0A}" destId="{798F8AEC-CF5A-4E72-85D6-675598FECF87}" srcOrd="0" destOrd="0" presId="urn:microsoft.com/office/officeart/2005/8/layout/vList3"/>
    <dgm:cxn modelId="{F4A447B7-BC5F-427D-9221-A68771C2FF21}" type="presParOf" srcId="{798F8AEC-CF5A-4E72-85D6-675598FECF87}" destId="{9DD9237C-6D0B-45C7-882D-1668E6C172B2}" srcOrd="0" destOrd="0" presId="urn:microsoft.com/office/officeart/2005/8/layout/vList3"/>
    <dgm:cxn modelId="{D665B6D2-BF61-4DDE-A61D-B9FDDD27B2E0}" type="presParOf" srcId="{798F8AEC-CF5A-4E72-85D6-675598FECF87}" destId="{07962C82-80C4-4C03-87E9-94ED23AB5998}" srcOrd="1" destOrd="0" presId="urn:microsoft.com/office/officeart/2005/8/layout/vList3"/>
    <dgm:cxn modelId="{8B4CE2E2-F292-48A7-9E6E-6CD847ECEB93}" type="presParOf" srcId="{A8EA7B05-3BF6-42A4-9E6E-57398C00AB0A}" destId="{DFD122EA-00BE-488A-89B7-B0704510F555}" srcOrd="1" destOrd="0" presId="urn:microsoft.com/office/officeart/2005/8/layout/vList3"/>
    <dgm:cxn modelId="{812D8C3B-3E5A-4975-AB89-03AB12960DC3}" type="presParOf" srcId="{A8EA7B05-3BF6-42A4-9E6E-57398C00AB0A}" destId="{C271846C-3756-403A-9D35-C53D5A4426B7}" srcOrd="2" destOrd="0" presId="urn:microsoft.com/office/officeart/2005/8/layout/vList3"/>
    <dgm:cxn modelId="{3BE51F2D-5C64-4723-BEBC-78F5105D0370}" type="presParOf" srcId="{C271846C-3756-403A-9D35-C53D5A4426B7}" destId="{7887ED0E-241C-47F2-ACC4-A598FBC82FAA}" srcOrd="0" destOrd="0" presId="urn:microsoft.com/office/officeart/2005/8/layout/vList3"/>
    <dgm:cxn modelId="{CC5F8BC8-5AA5-472E-A832-826E6E64702B}" type="presParOf" srcId="{C271846C-3756-403A-9D35-C53D5A4426B7}" destId="{28EBA848-184C-4AEC-9282-7E6E4E91825E}" srcOrd="1" destOrd="0" presId="urn:microsoft.com/office/officeart/2005/8/layout/vList3"/>
    <dgm:cxn modelId="{9A283B9F-2DBA-4138-BF88-1804DEA68A33}" type="presParOf" srcId="{A8EA7B05-3BF6-42A4-9E6E-57398C00AB0A}" destId="{E3C5D40F-FDD8-47D5-9128-68D6A23C1DF2}" srcOrd="3" destOrd="0" presId="urn:microsoft.com/office/officeart/2005/8/layout/vList3"/>
    <dgm:cxn modelId="{0F81395F-6296-423B-81AD-EBE8389896FD}" type="presParOf" srcId="{A8EA7B05-3BF6-42A4-9E6E-57398C00AB0A}" destId="{1081BB7A-55B5-4E8F-BCD6-5B0C43EE8C89}" srcOrd="4" destOrd="0" presId="urn:microsoft.com/office/officeart/2005/8/layout/vList3"/>
    <dgm:cxn modelId="{E04FC41F-764F-4829-BD41-BF937EBD423F}" type="presParOf" srcId="{1081BB7A-55B5-4E8F-BCD6-5B0C43EE8C89}" destId="{5A84C35D-0E44-4668-9277-713F71941E52}" srcOrd="0" destOrd="0" presId="urn:microsoft.com/office/officeart/2005/8/layout/vList3"/>
    <dgm:cxn modelId="{C8D2401A-5399-4758-BC6C-71EDD20124C2}" type="presParOf" srcId="{1081BB7A-55B5-4E8F-BCD6-5B0C43EE8C89}" destId="{A9BB727E-81A3-4B35-8F27-FF905F063A45}" srcOrd="1" destOrd="0" presId="urn:microsoft.com/office/officeart/2005/8/layout/vList3"/>
    <dgm:cxn modelId="{15BB9010-171C-4D1E-91BC-AE021AF32B24}" type="presParOf" srcId="{A8EA7B05-3BF6-42A4-9E6E-57398C00AB0A}" destId="{2E068BFC-AEDB-4267-9D10-38B4FC340DDB}" srcOrd="5" destOrd="0" presId="urn:microsoft.com/office/officeart/2005/8/layout/vList3"/>
    <dgm:cxn modelId="{E3E17A1A-70ED-40BF-9447-17CB09D2A04E}" type="presParOf" srcId="{A8EA7B05-3BF6-42A4-9E6E-57398C00AB0A}" destId="{A06FA56B-5BCF-41C9-89CD-E748B1798625}" srcOrd="6" destOrd="0" presId="urn:microsoft.com/office/officeart/2005/8/layout/vList3"/>
    <dgm:cxn modelId="{3C0EF84A-6E1B-4AA5-BC14-E6BC2D3056EE}" type="presParOf" srcId="{A06FA56B-5BCF-41C9-89CD-E748B1798625}" destId="{F9F4935A-6530-4FC4-AE68-72680657EFA3}" srcOrd="0" destOrd="0" presId="urn:microsoft.com/office/officeart/2005/8/layout/vList3"/>
    <dgm:cxn modelId="{CB4CC883-6520-4778-8E8F-246E7992F94F}" type="presParOf" srcId="{A06FA56B-5BCF-41C9-89CD-E748B1798625}" destId="{7D23FA14-611E-4ED9-B6FD-0638B106F297}" srcOrd="1" destOrd="0" presId="urn:microsoft.com/office/officeart/2005/8/layout/vList3"/>
    <dgm:cxn modelId="{41CFF38C-950B-4D0F-BEA4-86BF530F74D7}" type="presParOf" srcId="{A8EA7B05-3BF6-42A4-9E6E-57398C00AB0A}" destId="{DBB2E4CC-EA3C-4340-89AD-2A1FCA0C6D17}" srcOrd="7" destOrd="0" presId="urn:microsoft.com/office/officeart/2005/8/layout/vList3"/>
    <dgm:cxn modelId="{7DA8E5D1-AA64-4EA3-AB00-0E174499D225}" type="presParOf" srcId="{A8EA7B05-3BF6-42A4-9E6E-57398C00AB0A}" destId="{BE93A810-F38B-4E1B-9599-E72307CE2C96}" srcOrd="8" destOrd="0" presId="urn:microsoft.com/office/officeart/2005/8/layout/vList3"/>
    <dgm:cxn modelId="{687E60F0-CFC2-469C-ACAC-D57E794EAEF5}" type="presParOf" srcId="{BE93A810-F38B-4E1B-9599-E72307CE2C96}" destId="{10E7D698-B18F-473F-A6AA-27BB0691E6A5}" srcOrd="0" destOrd="0" presId="urn:microsoft.com/office/officeart/2005/8/layout/vList3"/>
    <dgm:cxn modelId="{1716DCFD-8821-48F5-8DEB-14EAD8A04895}" type="presParOf" srcId="{BE93A810-F38B-4E1B-9599-E72307CE2C96}" destId="{9F5A55BF-3C86-4625-9848-7857A61ADDA0}" srcOrd="1" destOrd="0" presId="urn:microsoft.com/office/officeart/2005/8/layout/vList3"/>
    <dgm:cxn modelId="{59B602E9-5492-40C5-ADAE-7F1F47CA4462}" type="presParOf" srcId="{A8EA7B05-3BF6-42A4-9E6E-57398C00AB0A}" destId="{91962CBC-333D-44EF-A04E-6B4FD9CF19D0}" srcOrd="9" destOrd="0" presId="urn:microsoft.com/office/officeart/2005/8/layout/vList3"/>
    <dgm:cxn modelId="{C678DD98-19EA-45EF-886E-0817593CEA98}" type="presParOf" srcId="{A8EA7B05-3BF6-42A4-9E6E-57398C00AB0A}" destId="{FACB0605-7086-455F-8C30-85A50DF34F89}" srcOrd="10" destOrd="0" presId="urn:microsoft.com/office/officeart/2005/8/layout/vList3"/>
    <dgm:cxn modelId="{DAE8606B-2163-4A50-85EC-C314DD5B42ED}" type="presParOf" srcId="{FACB0605-7086-455F-8C30-85A50DF34F89}" destId="{37E0A63E-5AB0-435F-AF08-0749EBABE728}" srcOrd="0" destOrd="0" presId="urn:microsoft.com/office/officeart/2005/8/layout/vList3"/>
    <dgm:cxn modelId="{42216EC0-0822-446F-9972-16EDED517DC7}" type="presParOf" srcId="{FACB0605-7086-455F-8C30-85A50DF34F89}" destId="{E698BB55-AA27-4AD8-8AE2-47CB5F544478}" srcOrd="1" destOrd="0" presId="urn:microsoft.com/office/officeart/2005/8/layout/vList3"/>
    <dgm:cxn modelId="{39B54701-9AA0-4B28-B4E4-75AA8EF945B4}" type="presParOf" srcId="{A8EA7B05-3BF6-42A4-9E6E-57398C00AB0A}" destId="{1FA07141-4F05-474F-B745-8603ED6097B2}" srcOrd="11" destOrd="0" presId="urn:microsoft.com/office/officeart/2005/8/layout/vList3"/>
    <dgm:cxn modelId="{D51CA852-B77B-4DE1-AF4A-474BDE054502}" type="presParOf" srcId="{A8EA7B05-3BF6-42A4-9E6E-57398C00AB0A}" destId="{EBBF8006-FEB9-4442-B068-590AEC5114DB}" srcOrd="12" destOrd="0" presId="urn:microsoft.com/office/officeart/2005/8/layout/vList3"/>
    <dgm:cxn modelId="{63305D57-94D0-4357-B1D7-EE7AE4006DC0}" type="presParOf" srcId="{EBBF8006-FEB9-4442-B068-590AEC5114DB}" destId="{FD64861B-8CA5-4966-9D8E-5F7452E3C1B1}" srcOrd="0" destOrd="0" presId="urn:microsoft.com/office/officeart/2005/8/layout/vList3"/>
    <dgm:cxn modelId="{08F300ED-8BFE-4883-8154-9DCB3B1B79F0}" type="presParOf" srcId="{EBBF8006-FEB9-4442-B068-590AEC5114DB}" destId="{63780CC0-A949-49A4-9FE4-FBDFCC74E77F}" srcOrd="1" destOrd="0" presId="urn:microsoft.com/office/officeart/2005/8/layout/vList3"/>
  </dgm:cxnLst>
  <dgm:bg/>
  <dgm:whole>
    <a:ln>
      <a:noFill/>
    </a:ln>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38755D6-B856-43D6-B942-3910962206ED}" type="doc">
      <dgm:prSet loTypeId="urn:microsoft.com/office/officeart/2005/8/layout/bProcess3" loCatId="process" qsTypeId="urn:microsoft.com/office/officeart/2005/8/quickstyle/simple1" qsCatId="simple" csTypeId="urn:microsoft.com/office/officeart/2005/8/colors/accent6_3" csCatId="accent6" phldr="1"/>
      <dgm:spPr/>
      <dgm:t>
        <a:bodyPr/>
        <a:lstStyle/>
        <a:p>
          <a:endParaRPr lang="fr-FR"/>
        </a:p>
      </dgm:t>
    </dgm:pt>
    <dgm:pt modelId="{6ECA6657-5930-431A-AB90-A233E4DF6909}">
      <dgm:prSet phldrT="[Texte]" custT="1"/>
      <dgm:spPr>
        <a:solidFill>
          <a:schemeClr val="accent1">
            <a:lumMod val="40000"/>
            <a:lumOff val="60000"/>
          </a:schemeClr>
        </a:solidFill>
      </dgm:spPr>
      <dgm:t>
        <a:bodyPr/>
        <a:lstStyle/>
        <a:p>
          <a:pPr algn="ctr"/>
          <a:r>
            <a:rPr lang="fr-FR" sz="900" b="1" dirty="0">
              <a:solidFill>
                <a:schemeClr val="tx1"/>
              </a:solidFill>
            </a:rPr>
            <a:t>Suspicion de cancer</a:t>
          </a:r>
        </a:p>
        <a:p>
          <a:pPr algn="ctr"/>
          <a:r>
            <a:rPr lang="fr-FR" sz="900" b="1" dirty="0">
              <a:solidFill>
                <a:schemeClr val="tx1"/>
              </a:solidFill>
            </a:rPr>
            <a:t>SPM/WF</a:t>
          </a:r>
        </a:p>
      </dgm:t>
    </dgm:pt>
    <dgm:pt modelId="{861E4BD1-5BB6-4BC0-9802-1F5FCE135833}" type="parTrans" cxnId="{59F4E854-4112-44C2-B30C-F51414FF6C5B}">
      <dgm:prSet/>
      <dgm:spPr/>
      <dgm:t>
        <a:bodyPr/>
        <a:lstStyle/>
        <a:p>
          <a:endParaRPr lang="fr-FR"/>
        </a:p>
      </dgm:t>
    </dgm:pt>
    <dgm:pt modelId="{7BCFFE61-F235-480C-8862-C04C84587A60}" type="sibTrans" cxnId="{59F4E854-4112-44C2-B30C-F51414FF6C5B}">
      <dgm:prSet>
        <dgm:style>
          <a:lnRef idx="3">
            <a:schemeClr val="accent3"/>
          </a:lnRef>
          <a:fillRef idx="0">
            <a:schemeClr val="accent3"/>
          </a:fillRef>
          <a:effectRef idx="2">
            <a:schemeClr val="accent3"/>
          </a:effectRef>
          <a:fontRef idx="minor">
            <a:schemeClr val="tx1"/>
          </a:fontRef>
        </dgm:style>
      </dgm:prSet>
      <dgm:spPr/>
      <dgm:t>
        <a:bodyPr/>
        <a:lstStyle/>
        <a:p>
          <a:endParaRPr lang="fr-FR"/>
        </a:p>
      </dgm:t>
    </dgm:pt>
    <dgm:pt modelId="{BF293629-A83A-40C6-B250-CA4BB36630DC}">
      <dgm:prSet phldrT="[Texte]" custT="1"/>
      <dgm:spPr>
        <a:solidFill>
          <a:schemeClr val="accent1">
            <a:lumMod val="40000"/>
            <a:lumOff val="60000"/>
          </a:schemeClr>
        </a:solidFill>
      </dgm:spPr>
      <dgm:t>
        <a:bodyPr/>
        <a:lstStyle/>
        <a:p>
          <a:pPr algn="ctr"/>
          <a:r>
            <a:rPr lang="fr-FR" sz="900" b="1" dirty="0">
              <a:solidFill>
                <a:schemeClr val="tx1"/>
              </a:solidFill>
            </a:rPr>
            <a:t>Demande de </a:t>
          </a:r>
        </a:p>
        <a:p>
          <a:pPr algn="ctr"/>
          <a:r>
            <a:rPr lang="fr-FR" sz="900" b="1" dirty="0">
              <a:solidFill>
                <a:sysClr val="windowText" lastClr="000000"/>
              </a:solidFill>
            </a:rPr>
            <a:t>Télé-expertise ou téléconsultation</a:t>
          </a:r>
        </a:p>
      </dgm:t>
    </dgm:pt>
    <dgm:pt modelId="{2F2CBDB5-0BD3-4ECF-9631-3A38CC8B43EB}" type="parTrans" cxnId="{E03862F4-1B74-49E2-AEC5-6ADEAA232E24}">
      <dgm:prSet/>
      <dgm:spPr/>
      <dgm:t>
        <a:bodyPr/>
        <a:lstStyle/>
        <a:p>
          <a:endParaRPr lang="fr-FR"/>
        </a:p>
      </dgm:t>
    </dgm:pt>
    <dgm:pt modelId="{4A3964C0-2F82-4A36-AA08-A74532B66575}" type="sibTrans" cxnId="{E03862F4-1B74-49E2-AEC5-6ADEAA232E24}">
      <dgm:prSet>
        <dgm:style>
          <a:lnRef idx="3">
            <a:schemeClr val="accent3"/>
          </a:lnRef>
          <a:fillRef idx="0">
            <a:schemeClr val="accent3"/>
          </a:fillRef>
          <a:effectRef idx="2">
            <a:schemeClr val="accent3"/>
          </a:effectRef>
          <a:fontRef idx="minor">
            <a:schemeClr val="tx1"/>
          </a:fontRef>
        </dgm:style>
      </dgm:prSet>
      <dgm:spPr/>
      <dgm:t>
        <a:bodyPr/>
        <a:lstStyle/>
        <a:p>
          <a:endParaRPr lang="fr-FR"/>
        </a:p>
      </dgm:t>
    </dgm:pt>
    <dgm:pt modelId="{F55869CA-C4D4-4E41-91B6-A89D3F80D99C}">
      <dgm:prSet phldrT="[Texte]" custT="1"/>
      <dgm:spPr>
        <a:solidFill>
          <a:schemeClr val="accent1">
            <a:lumMod val="40000"/>
            <a:lumOff val="60000"/>
          </a:schemeClr>
        </a:solidFill>
      </dgm:spPr>
      <dgm:t>
        <a:bodyPr/>
        <a:lstStyle/>
        <a:p>
          <a:r>
            <a:rPr lang="fr-FR" sz="900" b="1" dirty="0">
              <a:solidFill>
                <a:schemeClr val="tx1"/>
              </a:solidFill>
            </a:rPr>
            <a:t>Avis d’EVASAN CEM</a:t>
          </a:r>
        </a:p>
      </dgm:t>
    </dgm:pt>
    <dgm:pt modelId="{7D06E140-D09D-41D4-81B5-91F595352D3E}" type="parTrans" cxnId="{FF0E11C3-15B1-4940-8A65-F5D51112A715}">
      <dgm:prSet/>
      <dgm:spPr/>
      <dgm:t>
        <a:bodyPr/>
        <a:lstStyle/>
        <a:p>
          <a:endParaRPr lang="fr-FR"/>
        </a:p>
      </dgm:t>
    </dgm:pt>
    <dgm:pt modelId="{C978C761-640D-4964-8F91-3B4E52B70329}" type="sibTrans" cxnId="{FF0E11C3-15B1-4940-8A65-F5D51112A715}">
      <dgm:prSet>
        <dgm:style>
          <a:lnRef idx="3">
            <a:schemeClr val="accent3"/>
          </a:lnRef>
          <a:fillRef idx="0">
            <a:schemeClr val="accent3"/>
          </a:fillRef>
          <a:effectRef idx="2">
            <a:schemeClr val="accent3"/>
          </a:effectRef>
          <a:fontRef idx="minor">
            <a:schemeClr val="tx1"/>
          </a:fontRef>
        </dgm:style>
      </dgm:prSet>
      <dgm:spPr/>
      <dgm:t>
        <a:bodyPr/>
        <a:lstStyle/>
        <a:p>
          <a:endParaRPr lang="fr-FR"/>
        </a:p>
      </dgm:t>
    </dgm:pt>
    <dgm:pt modelId="{9EFF706D-97E6-4DE3-B2B0-5415896B31A1}">
      <dgm:prSet custT="1"/>
      <dgm:spPr>
        <a:solidFill>
          <a:schemeClr val="tx2">
            <a:lumMod val="20000"/>
            <a:lumOff val="80000"/>
          </a:schemeClr>
        </a:solidFill>
      </dgm:spPr>
      <dgm:t>
        <a:bodyPr/>
        <a:lstStyle/>
        <a:p>
          <a:r>
            <a:rPr lang="fr-FR" sz="900" b="1" dirty="0">
              <a:solidFill>
                <a:srgbClr val="FF0000"/>
              </a:solidFill>
            </a:rPr>
            <a:t>1 er traitement chimio</a:t>
          </a:r>
        </a:p>
        <a:p>
          <a:r>
            <a:rPr lang="fr-FR" sz="900" b="1" dirty="0">
              <a:solidFill>
                <a:schemeClr val="tx1"/>
              </a:solidFill>
            </a:rPr>
            <a:t>Radiothérapie</a:t>
          </a:r>
        </a:p>
        <a:p>
          <a:r>
            <a:rPr lang="fr-FR" sz="900" b="1" dirty="0">
              <a:solidFill>
                <a:schemeClr val="tx1"/>
              </a:solidFill>
            </a:rPr>
            <a:t>Chirurgie</a:t>
          </a:r>
        </a:p>
        <a:p>
          <a:endParaRPr lang="fr-FR" sz="800" dirty="0"/>
        </a:p>
      </dgm:t>
    </dgm:pt>
    <dgm:pt modelId="{9A4E81BB-4040-4D54-B77E-C3B6DBB3C1F6}" type="parTrans" cxnId="{E5D6478B-1642-4E53-ADD7-B6B2C29453FD}">
      <dgm:prSet/>
      <dgm:spPr/>
      <dgm:t>
        <a:bodyPr/>
        <a:lstStyle/>
        <a:p>
          <a:endParaRPr lang="fr-FR"/>
        </a:p>
      </dgm:t>
    </dgm:pt>
    <dgm:pt modelId="{5D7EDA1F-4F5E-4274-A5CE-2398D756F8BA}" type="sibTrans" cxnId="{E5D6478B-1642-4E53-ADD7-B6B2C29453FD}">
      <dgm:prSet>
        <dgm:style>
          <a:lnRef idx="3">
            <a:schemeClr val="accent3"/>
          </a:lnRef>
          <a:fillRef idx="0">
            <a:schemeClr val="accent3"/>
          </a:fillRef>
          <a:effectRef idx="2">
            <a:schemeClr val="accent3"/>
          </a:effectRef>
          <a:fontRef idx="minor">
            <a:schemeClr val="tx1"/>
          </a:fontRef>
        </dgm:style>
      </dgm:prSet>
      <dgm:spPr/>
      <dgm:t>
        <a:bodyPr/>
        <a:lstStyle/>
        <a:p>
          <a:endParaRPr lang="fr-FR"/>
        </a:p>
      </dgm:t>
    </dgm:pt>
    <dgm:pt modelId="{9D97F88D-5B11-485D-98D6-940663F6A3A7}">
      <dgm:prSet custT="1"/>
      <dgm:spPr>
        <a:solidFill>
          <a:schemeClr val="tx2">
            <a:lumMod val="20000"/>
            <a:lumOff val="80000"/>
          </a:schemeClr>
        </a:solidFill>
      </dgm:spPr>
      <dgm:t>
        <a:bodyPr/>
        <a:lstStyle/>
        <a:p>
          <a:r>
            <a:rPr lang="fr-FR" sz="900" b="1" dirty="0">
              <a:solidFill>
                <a:schemeClr val="tx1"/>
              </a:solidFill>
            </a:rPr>
            <a:t>Consultation IDE  Coordinatrice</a:t>
          </a:r>
        </a:p>
        <a:p>
          <a:r>
            <a:rPr lang="fr-FR" sz="900" b="1" dirty="0">
              <a:solidFill>
                <a:srgbClr val="FF0000"/>
              </a:solidFill>
            </a:rPr>
            <a:t>+ </a:t>
          </a:r>
          <a:r>
            <a:rPr lang="fr-FR" sz="900" b="1" dirty="0">
              <a:solidFill>
                <a:sysClr val="windowText" lastClr="000000"/>
              </a:solidFill>
            </a:rPr>
            <a:t>Transmission par MSS du dossier </a:t>
          </a:r>
          <a:r>
            <a:rPr lang="fr-FR" sz="900" b="1" dirty="0" err="1">
              <a:solidFill>
                <a:sysClr val="windowText" lastClr="000000"/>
              </a:solidFill>
            </a:rPr>
            <a:t>medical</a:t>
          </a:r>
          <a:endParaRPr lang="fr-FR" sz="900" b="1" dirty="0">
            <a:solidFill>
              <a:sysClr val="windowText" lastClr="000000"/>
            </a:solidFill>
          </a:endParaRPr>
        </a:p>
      </dgm:t>
    </dgm:pt>
    <dgm:pt modelId="{C9FE1658-7151-4DB7-A551-59A2D188706D}" type="parTrans" cxnId="{9FEE0965-FBD5-444B-AFFB-32671AE7FFFD}">
      <dgm:prSet/>
      <dgm:spPr/>
      <dgm:t>
        <a:bodyPr/>
        <a:lstStyle/>
        <a:p>
          <a:endParaRPr lang="fr-FR"/>
        </a:p>
      </dgm:t>
    </dgm:pt>
    <dgm:pt modelId="{F2E33F09-F5DB-4B3C-9B4E-D45A457CCA77}" type="sibTrans" cxnId="{9FEE0965-FBD5-444B-AFFB-32671AE7FFFD}">
      <dgm:prSet>
        <dgm:style>
          <a:lnRef idx="3">
            <a:schemeClr val="accent3"/>
          </a:lnRef>
          <a:fillRef idx="0">
            <a:schemeClr val="accent3"/>
          </a:fillRef>
          <a:effectRef idx="2">
            <a:schemeClr val="accent3"/>
          </a:effectRef>
          <a:fontRef idx="minor">
            <a:schemeClr val="tx1"/>
          </a:fontRef>
        </dgm:style>
      </dgm:prSet>
      <dgm:spPr/>
      <dgm:t>
        <a:bodyPr/>
        <a:lstStyle/>
        <a:p>
          <a:endParaRPr lang="fr-FR"/>
        </a:p>
      </dgm:t>
    </dgm:pt>
    <dgm:pt modelId="{BCE1AC7E-BC66-47C9-8744-CCA6F9446034}">
      <dgm:prSet custT="1"/>
      <dgm:spPr>
        <a:solidFill>
          <a:schemeClr val="accent1">
            <a:lumMod val="40000"/>
            <a:lumOff val="60000"/>
          </a:schemeClr>
        </a:solidFill>
      </dgm:spPr>
      <dgm:t>
        <a:bodyPr/>
        <a:lstStyle/>
        <a:p>
          <a:r>
            <a:rPr lang="fr-FR" sz="900" b="1" dirty="0">
              <a:solidFill>
                <a:schemeClr val="tx1"/>
              </a:solidFill>
            </a:rPr>
            <a:t>C2 chimio</a:t>
          </a:r>
        </a:p>
        <a:p>
          <a:r>
            <a:rPr lang="fr-FR" sz="900" b="1" dirty="0">
              <a:solidFill>
                <a:schemeClr val="tx1"/>
              </a:solidFill>
            </a:rPr>
            <a:t>SPM/WF</a:t>
          </a:r>
        </a:p>
        <a:p>
          <a:r>
            <a:rPr lang="fr-FR" sz="900" b="1" dirty="0">
              <a:solidFill>
                <a:srgbClr val="FF0000"/>
              </a:solidFill>
            </a:rPr>
            <a:t>Inclusion Chimio /Pont VPN</a:t>
          </a:r>
        </a:p>
      </dgm:t>
    </dgm:pt>
    <dgm:pt modelId="{49F68ABA-C735-4716-9FB0-8BF60362C9CD}" type="parTrans" cxnId="{3DDEF591-605C-4967-BF37-2F07A50F08CB}">
      <dgm:prSet/>
      <dgm:spPr/>
      <dgm:t>
        <a:bodyPr/>
        <a:lstStyle/>
        <a:p>
          <a:endParaRPr lang="fr-FR"/>
        </a:p>
      </dgm:t>
    </dgm:pt>
    <dgm:pt modelId="{9A72BF21-4C5E-49CB-ACBC-72ECE309DD5F}" type="sibTrans" cxnId="{3DDEF591-605C-4967-BF37-2F07A50F08CB}">
      <dgm:prSet>
        <dgm:style>
          <a:lnRef idx="3">
            <a:schemeClr val="accent3"/>
          </a:lnRef>
          <a:fillRef idx="0">
            <a:schemeClr val="accent3"/>
          </a:fillRef>
          <a:effectRef idx="2">
            <a:schemeClr val="accent3"/>
          </a:effectRef>
          <a:fontRef idx="minor">
            <a:schemeClr val="tx1"/>
          </a:fontRef>
        </dgm:style>
      </dgm:prSet>
      <dgm:spPr/>
      <dgm:t>
        <a:bodyPr/>
        <a:lstStyle/>
        <a:p>
          <a:endParaRPr lang="fr-FR"/>
        </a:p>
      </dgm:t>
    </dgm:pt>
    <dgm:pt modelId="{6AFCA51E-4915-47BE-9D50-D4B2CE40E9C1}">
      <dgm:prSet custT="1"/>
      <dgm:spPr>
        <a:solidFill>
          <a:schemeClr val="accent1">
            <a:lumMod val="40000"/>
            <a:lumOff val="60000"/>
          </a:schemeClr>
        </a:solidFill>
      </dgm:spPr>
      <dgm:t>
        <a:bodyPr/>
        <a:lstStyle/>
        <a:p>
          <a:r>
            <a:rPr lang="fr-FR" sz="900" b="1" dirty="0">
              <a:solidFill>
                <a:schemeClr val="tx1"/>
              </a:solidFill>
            </a:rPr>
            <a:t> bilan d’évaluation + Recours </a:t>
          </a:r>
        </a:p>
        <a:p>
          <a:r>
            <a:rPr lang="fr-FR" sz="900" b="1" dirty="0">
              <a:solidFill>
                <a:schemeClr val="tx1"/>
              </a:solidFill>
            </a:rPr>
            <a:t>patient sous TCO</a:t>
          </a:r>
        </a:p>
        <a:p>
          <a:r>
            <a:rPr lang="fr-FR" sz="900" b="1" dirty="0">
              <a:solidFill>
                <a:srgbClr val="FF0000"/>
              </a:solidFill>
            </a:rPr>
            <a:t>Suivi en Télé-consultation</a:t>
          </a:r>
        </a:p>
        <a:p>
          <a:r>
            <a:rPr lang="fr-FR" sz="900" b="1" dirty="0">
              <a:solidFill>
                <a:schemeClr val="tx1"/>
              </a:solidFill>
            </a:rPr>
            <a:t>+ suivi téléphonique </a:t>
          </a:r>
        </a:p>
      </dgm:t>
    </dgm:pt>
    <dgm:pt modelId="{A33E4C0D-4899-4E74-A391-2E8B933E66EC}" type="parTrans" cxnId="{78F63B11-E8BD-4FA5-9DF2-2A4B87FC4C4F}">
      <dgm:prSet/>
      <dgm:spPr/>
      <dgm:t>
        <a:bodyPr/>
        <a:lstStyle/>
        <a:p>
          <a:endParaRPr lang="fr-FR"/>
        </a:p>
      </dgm:t>
    </dgm:pt>
    <dgm:pt modelId="{C2708EAC-A59D-4A4C-9A0B-9A211CD9E053}" type="sibTrans" cxnId="{78F63B11-E8BD-4FA5-9DF2-2A4B87FC4C4F}">
      <dgm:prSet>
        <dgm:style>
          <a:lnRef idx="3">
            <a:schemeClr val="accent3"/>
          </a:lnRef>
          <a:fillRef idx="0">
            <a:schemeClr val="accent3"/>
          </a:fillRef>
          <a:effectRef idx="2">
            <a:schemeClr val="accent3"/>
          </a:effectRef>
          <a:fontRef idx="minor">
            <a:schemeClr val="tx1"/>
          </a:fontRef>
        </dgm:style>
      </dgm:prSet>
      <dgm:spPr/>
      <dgm:t>
        <a:bodyPr/>
        <a:lstStyle/>
        <a:p>
          <a:endParaRPr lang="fr-FR"/>
        </a:p>
      </dgm:t>
    </dgm:pt>
    <dgm:pt modelId="{52812844-BC86-4316-881C-49A88AED7562}">
      <dgm:prSet custT="1"/>
      <dgm:spPr>
        <a:solidFill>
          <a:srgbClr val="28F832"/>
        </a:solidFill>
      </dgm:spPr>
      <dgm:t>
        <a:bodyPr/>
        <a:lstStyle/>
        <a:p>
          <a:r>
            <a:rPr lang="fr-FR" sz="900" b="1" dirty="0">
              <a:solidFill>
                <a:schemeClr val="tx1"/>
              </a:solidFill>
            </a:rPr>
            <a:t>RMM</a:t>
          </a:r>
        </a:p>
        <a:p>
          <a:r>
            <a:rPr lang="fr-FR" sz="900" b="1" dirty="0">
              <a:solidFill>
                <a:srgbClr val="FF0000"/>
              </a:solidFill>
            </a:rPr>
            <a:t>Visio/2 mois</a:t>
          </a:r>
        </a:p>
        <a:p>
          <a:r>
            <a:rPr lang="fr-FR" sz="900" b="1" dirty="0">
              <a:solidFill>
                <a:srgbClr val="FF0000"/>
              </a:solidFill>
            </a:rPr>
            <a:t>MISSION/6 MOIS à 1 an</a:t>
          </a:r>
        </a:p>
        <a:p>
          <a:r>
            <a:rPr lang="fr-FR" sz="900" b="1" dirty="0">
              <a:solidFill>
                <a:sysClr val="windowText" lastClr="000000"/>
              </a:solidFill>
            </a:rPr>
            <a:t>Coordination IDE CEM  5% /50% CHFD</a:t>
          </a:r>
        </a:p>
        <a:p>
          <a:r>
            <a:rPr lang="fr-FR" sz="900" b="1" dirty="0">
              <a:solidFill>
                <a:sysClr val="windowText" lastClr="000000"/>
              </a:solidFill>
            </a:rPr>
            <a:t>Webinaires</a:t>
          </a:r>
          <a:r>
            <a:rPr lang="fr-FR" sz="900" b="1" dirty="0">
              <a:solidFill>
                <a:srgbClr val="FF0000"/>
              </a:solidFill>
            </a:rPr>
            <a:t>, Cafés Ethiiques , </a:t>
          </a:r>
        </a:p>
      </dgm:t>
    </dgm:pt>
    <dgm:pt modelId="{36A803B7-238B-469B-A180-AC11296EAF3D}" type="parTrans" cxnId="{6E5111F6-FD1D-4A56-A306-2FFDA5B403F5}">
      <dgm:prSet/>
      <dgm:spPr/>
      <dgm:t>
        <a:bodyPr/>
        <a:lstStyle/>
        <a:p>
          <a:endParaRPr lang="fr-FR"/>
        </a:p>
      </dgm:t>
    </dgm:pt>
    <dgm:pt modelId="{EE1525CC-FDBA-459A-8268-2D89AD6A2EBD}" type="sibTrans" cxnId="{6E5111F6-FD1D-4A56-A306-2FFDA5B403F5}">
      <dgm:prSet>
        <dgm:style>
          <a:lnRef idx="3">
            <a:schemeClr val="accent3"/>
          </a:lnRef>
          <a:fillRef idx="0">
            <a:schemeClr val="accent3"/>
          </a:fillRef>
          <a:effectRef idx="2">
            <a:schemeClr val="accent3"/>
          </a:effectRef>
          <a:fontRef idx="minor">
            <a:schemeClr val="tx1"/>
          </a:fontRef>
        </dgm:style>
      </dgm:prSet>
      <dgm:spPr/>
      <dgm:t>
        <a:bodyPr/>
        <a:lstStyle/>
        <a:p>
          <a:endParaRPr lang="fr-FR"/>
        </a:p>
      </dgm:t>
    </dgm:pt>
    <dgm:pt modelId="{B1C43E93-6841-4EF1-8453-12E101B5F1CB}">
      <dgm:prSet custT="1"/>
      <dgm:spPr>
        <a:solidFill>
          <a:schemeClr val="tx2">
            <a:lumMod val="20000"/>
            <a:lumOff val="80000"/>
          </a:schemeClr>
        </a:solidFill>
      </dgm:spPr>
      <dgm:t>
        <a:bodyPr/>
        <a:lstStyle/>
        <a:p>
          <a:r>
            <a:rPr lang="fr-FR" sz="1000" b="1" dirty="0">
              <a:solidFill>
                <a:schemeClr val="tx1"/>
              </a:solidFill>
            </a:rPr>
            <a:t>RCP</a:t>
          </a:r>
        </a:p>
        <a:p>
          <a:r>
            <a:rPr lang="fr-FR" sz="1000" b="1" dirty="0">
              <a:solidFill>
                <a:srgbClr val="FF0000"/>
              </a:solidFill>
            </a:rPr>
            <a:t>+Référent Outre-Mer</a:t>
          </a:r>
        </a:p>
      </dgm:t>
    </dgm:pt>
    <dgm:pt modelId="{DBC5CBF6-E2C2-41C6-B7F7-FD64F59F1A72}" type="parTrans" cxnId="{6E088992-0076-46E4-A272-20B2C4FB5220}">
      <dgm:prSet/>
      <dgm:spPr/>
      <dgm:t>
        <a:bodyPr/>
        <a:lstStyle/>
        <a:p>
          <a:endParaRPr lang="fr-FR"/>
        </a:p>
      </dgm:t>
    </dgm:pt>
    <dgm:pt modelId="{7F0D4654-0588-49B0-8F4D-6A98612FDE88}" type="sibTrans" cxnId="{6E088992-0076-46E4-A272-20B2C4FB5220}">
      <dgm:prSet>
        <dgm:style>
          <a:lnRef idx="3">
            <a:schemeClr val="accent3"/>
          </a:lnRef>
          <a:fillRef idx="0">
            <a:schemeClr val="accent3"/>
          </a:fillRef>
          <a:effectRef idx="2">
            <a:schemeClr val="accent3"/>
          </a:effectRef>
          <a:fontRef idx="minor">
            <a:schemeClr val="tx1"/>
          </a:fontRef>
        </dgm:style>
      </dgm:prSet>
      <dgm:spPr/>
      <dgm:t>
        <a:bodyPr/>
        <a:lstStyle/>
        <a:p>
          <a:endParaRPr lang="fr-FR"/>
        </a:p>
      </dgm:t>
    </dgm:pt>
    <dgm:pt modelId="{727C8BA8-C5E5-4C1B-A1FC-28154EDEA883}">
      <dgm:prSet custT="1"/>
      <dgm:spPr>
        <a:solidFill>
          <a:srgbClr val="FA54C3"/>
        </a:solidFill>
      </dgm:spPr>
      <dgm:t>
        <a:bodyPr/>
        <a:lstStyle/>
        <a:p>
          <a:r>
            <a:rPr lang="fr-FR" sz="900" b="1" dirty="0">
              <a:solidFill>
                <a:srgbClr val="FF0000"/>
              </a:solidFill>
            </a:rPr>
            <a:t>Evaluation :</a:t>
          </a:r>
        </a:p>
        <a:p>
          <a:r>
            <a:rPr lang="fr-FR" sz="900" b="1" dirty="0">
              <a:solidFill>
                <a:schemeClr val="tx1"/>
              </a:solidFill>
            </a:rPr>
            <a:t>Relevé des indicateurs</a:t>
          </a:r>
        </a:p>
        <a:p>
          <a:r>
            <a:rPr lang="fr-FR" sz="900" b="1" dirty="0">
              <a:solidFill>
                <a:schemeClr val="tx1"/>
              </a:solidFill>
            </a:rPr>
            <a:t>Impact médico-économique</a:t>
          </a:r>
        </a:p>
        <a:p>
          <a:r>
            <a:rPr lang="fr-FR" sz="900" b="1" dirty="0">
              <a:solidFill>
                <a:schemeClr val="tx1"/>
              </a:solidFill>
            </a:rPr>
            <a:t>Nombre d’actes réalisés</a:t>
          </a:r>
        </a:p>
        <a:p>
          <a:endParaRPr lang="fr-FR" sz="800" dirty="0"/>
        </a:p>
      </dgm:t>
    </dgm:pt>
    <dgm:pt modelId="{C55E6C82-82C8-4FEF-BA78-8DA40515ACAE}" type="parTrans" cxnId="{D7068CE0-026D-4B3E-9461-DE7201C7446F}">
      <dgm:prSet/>
      <dgm:spPr/>
      <dgm:t>
        <a:bodyPr/>
        <a:lstStyle/>
        <a:p>
          <a:endParaRPr lang="fr-FR"/>
        </a:p>
      </dgm:t>
    </dgm:pt>
    <dgm:pt modelId="{E5CA04B1-16F3-4303-A414-BFABD1EC229D}" type="sibTrans" cxnId="{D7068CE0-026D-4B3E-9461-DE7201C7446F}">
      <dgm:prSet/>
      <dgm:spPr/>
      <dgm:t>
        <a:bodyPr/>
        <a:lstStyle/>
        <a:p>
          <a:endParaRPr lang="fr-FR"/>
        </a:p>
      </dgm:t>
    </dgm:pt>
    <dgm:pt modelId="{536CA3BA-55A3-4777-BFA1-74BDF4BC21E8}">
      <dgm:prSet custT="1"/>
      <dgm:spPr>
        <a:solidFill>
          <a:schemeClr val="tx2">
            <a:lumMod val="20000"/>
            <a:lumOff val="80000"/>
          </a:schemeClr>
        </a:solidFill>
      </dgm:spPr>
      <dgm:t>
        <a:bodyPr/>
        <a:lstStyle/>
        <a:p>
          <a:r>
            <a:rPr lang="fr-FR" sz="900" b="1" dirty="0">
              <a:solidFill>
                <a:schemeClr val="tx1"/>
              </a:solidFill>
            </a:rPr>
            <a:t>Accueil CEM</a:t>
          </a:r>
        </a:p>
        <a:p>
          <a:r>
            <a:rPr lang="fr-FR" sz="900" b="1" dirty="0">
              <a:solidFill>
                <a:schemeClr val="tx1"/>
              </a:solidFill>
            </a:rPr>
            <a:t> </a:t>
          </a:r>
          <a:r>
            <a:rPr lang="fr-FR" sz="900" b="1" dirty="0" err="1">
              <a:solidFill>
                <a:srgbClr val="FF0000"/>
              </a:solidFill>
            </a:rPr>
            <a:t>Fast-Track</a:t>
          </a:r>
          <a:endParaRPr lang="fr-FR" sz="900" b="1" dirty="0">
            <a:solidFill>
              <a:srgbClr val="FF0000"/>
            </a:solidFill>
          </a:endParaRPr>
        </a:p>
      </dgm:t>
    </dgm:pt>
    <dgm:pt modelId="{119BBB3A-FD36-47AE-919A-43361A1AF92F}" type="parTrans" cxnId="{074246B2-881C-4500-8197-C5012111D368}">
      <dgm:prSet/>
      <dgm:spPr/>
      <dgm:t>
        <a:bodyPr/>
        <a:lstStyle/>
        <a:p>
          <a:endParaRPr lang="fr-FR"/>
        </a:p>
      </dgm:t>
    </dgm:pt>
    <dgm:pt modelId="{1BE01399-F9B2-46EB-954D-880D09B5C645}" type="sibTrans" cxnId="{074246B2-881C-4500-8197-C5012111D368}">
      <dgm:prSet>
        <dgm:style>
          <a:lnRef idx="3">
            <a:schemeClr val="accent3"/>
          </a:lnRef>
          <a:fillRef idx="0">
            <a:schemeClr val="accent3"/>
          </a:fillRef>
          <a:effectRef idx="2">
            <a:schemeClr val="accent3"/>
          </a:effectRef>
          <a:fontRef idx="minor">
            <a:schemeClr val="tx1"/>
          </a:fontRef>
        </dgm:style>
      </dgm:prSet>
      <dgm:spPr/>
      <dgm:t>
        <a:bodyPr/>
        <a:lstStyle/>
        <a:p>
          <a:endParaRPr lang="fr-FR"/>
        </a:p>
      </dgm:t>
    </dgm:pt>
    <dgm:pt modelId="{8936F6FF-796C-4572-9E29-D6194A634F19}">
      <dgm:prSet custT="1"/>
      <dgm:spPr>
        <a:solidFill>
          <a:schemeClr val="tx2">
            <a:lumMod val="20000"/>
            <a:lumOff val="80000"/>
          </a:schemeClr>
        </a:solidFill>
      </dgm:spPr>
      <dgm:t>
        <a:bodyPr/>
        <a:lstStyle/>
        <a:p>
          <a:r>
            <a:rPr lang="fr-FR" sz="900" b="1" dirty="0">
              <a:solidFill>
                <a:schemeClr val="tx1"/>
              </a:solidFill>
            </a:rPr>
            <a:t>Consultation d’annonce </a:t>
          </a:r>
        </a:p>
        <a:p>
          <a:r>
            <a:rPr lang="fr-FR" sz="900" b="1" dirty="0">
              <a:solidFill>
                <a:schemeClr val="tx1"/>
              </a:solidFill>
            </a:rPr>
            <a:t>Médicale et IDE</a:t>
          </a:r>
        </a:p>
      </dgm:t>
    </dgm:pt>
    <dgm:pt modelId="{005C2EC8-FDCD-4AC8-8C19-E9880B93BD8B}" type="parTrans" cxnId="{10760E94-7219-4286-8AF2-8B810A841FC4}">
      <dgm:prSet/>
      <dgm:spPr/>
      <dgm:t>
        <a:bodyPr/>
        <a:lstStyle/>
        <a:p>
          <a:endParaRPr lang="fr-FR"/>
        </a:p>
      </dgm:t>
    </dgm:pt>
    <dgm:pt modelId="{FCFA87CB-CD75-4D16-8DB5-DC812991786F}" type="sibTrans" cxnId="{10760E94-7219-4286-8AF2-8B810A841FC4}">
      <dgm:prSet>
        <dgm:style>
          <a:lnRef idx="3">
            <a:schemeClr val="accent3"/>
          </a:lnRef>
          <a:fillRef idx="0">
            <a:schemeClr val="accent3"/>
          </a:fillRef>
          <a:effectRef idx="2">
            <a:schemeClr val="accent3"/>
          </a:effectRef>
          <a:fontRef idx="minor">
            <a:schemeClr val="tx1"/>
          </a:fontRef>
        </dgm:style>
      </dgm:prSet>
      <dgm:spPr/>
      <dgm:t>
        <a:bodyPr/>
        <a:lstStyle/>
        <a:p>
          <a:endParaRPr lang="fr-FR"/>
        </a:p>
      </dgm:t>
    </dgm:pt>
    <dgm:pt modelId="{03345997-3D8C-4BA4-A69A-84A05CAC3518}">
      <dgm:prSet custT="1"/>
      <dgm:spPr>
        <a:solidFill>
          <a:schemeClr val="tx2">
            <a:lumMod val="20000"/>
            <a:lumOff val="80000"/>
          </a:schemeClr>
        </a:solidFill>
      </dgm:spPr>
      <dgm:t>
        <a:bodyPr/>
        <a:lstStyle/>
        <a:p>
          <a:r>
            <a:rPr lang="fr-FR" sz="900" b="1" dirty="0">
              <a:solidFill>
                <a:schemeClr val="tx1"/>
              </a:solidFill>
            </a:rPr>
            <a:t>EVASAN</a:t>
          </a:r>
        </a:p>
        <a:p>
          <a:r>
            <a:rPr lang="fr-FR" sz="900" b="1" dirty="0">
              <a:solidFill>
                <a:schemeClr val="tx1"/>
              </a:solidFill>
            </a:rPr>
            <a:t> SPM/WF</a:t>
          </a:r>
        </a:p>
      </dgm:t>
    </dgm:pt>
    <dgm:pt modelId="{6AAD62C8-9364-45D0-8172-ECF3A60ADEDD}" type="parTrans" cxnId="{10E150E2-333E-4AE0-B09C-A4C07C19D368}">
      <dgm:prSet/>
      <dgm:spPr/>
      <dgm:t>
        <a:bodyPr/>
        <a:lstStyle/>
        <a:p>
          <a:endParaRPr lang="fr-FR"/>
        </a:p>
      </dgm:t>
    </dgm:pt>
    <dgm:pt modelId="{70CCEDA0-F6F5-47E0-A5E4-F13784B28245}" type="sibTrans" cxnId="{10E150E2-333E-4AE0-B09C-A4C07C19D368}">
      <dgm:prSet>
        <dgm:style>
          <a:lnRef idx="3">
            <a:schemeClr val="accent3"/>
          </a:lnRef>
          <a:fillRef idx="0">
            <a:schemeClr val="accent3"/>
          </a:fillRef>
          <a:effectRef idx="2">
            <a:schemeClr val="accent3"/>
          </a:effectRef>
          <a:fontRef idx="minor">
            <a:schemeClr val="tx1"/>
          </a:fontRef>
        </dgm:style>
      </dgm:prSet>
      <dgm:spPr/>
      <dgm:t>
        <a:bodyPr/>
        <a:lstStyle/>
        <a:p>
          <a:endParaRPr lang="fr-FR"/>
        </a:p>
      </dgm:t>
    </dgm:pt>
    <dgm:pt modelId="{0F06EB3C-75E9-40A6-B5B3-9BC37A87C2C0}">
      <dgm:prSet custT="1"/>
      <dgm:spPr>
        <a:solidFill>
          <a:schemeClr val="accent1">
            <a:lumMod val="40000"/>
            <a:lumOff val="60000"/>
          </a:schemeClr>
        </a:solidFill>
      </dgm:spPr>
      <dgm:t>
        <a:bodyPr/>
        <a:lstStyle/>
        <a:p>
          <a:r>
            <a:rPr lang="fr-FR" sz="900" b="1" dirty="0">
              <a:solidFill>
                <a:sysClr val="windowText" lastClr="000000"/>
              </a:solidFill>
            </a:rPr>
            <a:t>Consultation IDE </a:t>
          </a:r>
        </a:p>
        <a:p>
          <a:r>
            <a:rPr lang="fr-FR" sz="900" b="1" dirty="0">
              <a:solidFill>
                <a:sysClr val="windowText" lastClr="000000"/>
              </a:solidFill>
            </a:rPr>
            <a:t>Pré-EVASAN</a:t>
          </a:r>
        </a:p>
      </dgm:t>
    </dgm:pt>
    <dgm:pt modelId="{DDDE8339-6BF7-4E1F-ABFC-4875EABBF60D}" type="parTrans" cxnId="{7EE4F8AD-3632-4599-BB01-661BC4A353FD}">
      <dgm:prSet/>
      <dgm:spPr/>
      <dgm:t>
        <a:bodyPr/>
        <a:lstStyle/>
        <a:p>
          <a:endParaRPr lang="fr-FR"/>
        </a:p>
      </dgm:t>
    </dgm:pt>
    <dgm:pt modelId="{5ABCE3C3-05A5-4233-9677-DDBC1C1784D7}" type="sibTrans" cxnId="{7EE4F8AD-3632-4599-BB01-661BC4A353FD}">
      <dgm:prSet>
        <dgm:style>
          <a:lnRef idx="3">
            <a:schemeClr val="accent3"/>
          </a:lnRef>
          <a:fillRef idx="0">
            <a:schemeClr val="accent3"/>
          </a:fillRef>
          <a:effectRef idx="2">
            <a:schemeClr val="accent3"/>
          </a:effectRef>
          <a:fontRef idx="minor">
            <a:schemeClr val="tx1"/>
          </a:fontRef>
        </dgm:style>
      </dgm:prSet>
      <dgm:spPr/>
      <dgm:t>
        <a:bodyPr/>
        <a:lstStyle/>
        <a:p>
          <a:endParaRPr lang="fr-FR"/>
        </a:p>
      </dgm:t>
    </dgm:pt>
    <dgm:pt modelId="{3C3E9764-8856-4A03-953A-1ECC25F973D3}">
      <dgm:prSet/>
      <dgm:spPr>
        <a:solidFill>
          <a:schemeClr val="accent2">
            <a:lumMod val="40000"/>
            <a:lumOff val="60000"/>
          </a:schemeClr>
        </a:solidFill>
      </dgm:spPr>
      <dgm:t>
        <a:bodyPr/>
        <a:lstStyle/>
        <a:p>
          <a:r>
            <a:rPr lang="fr-FR" b="0" dirty="0">
              <a:solidFill>
                <a:sysClr val="windowText" lastClr="000000"/>
              </a:solidFill>
            </a:rPr>
            <a:t>Consultation IDE post EVASAN</a:t>
          </a:r>
        </a:p>
      </dgm:t>
    </dgm:pt>
    <dgm:pt modelId="{4EC90A0A-F3A6-43BC-B965-B95D74D9DB35}" type="parTrans" cxnId="{97031781-644E-424D-80AF-31FD44992234}">
      <dgm:prSet/>
      <dgm:spPr/>
      <dgm:t>
        <a:bodyPr/>
        <a:lstStyle/>
        <a:p>
          <a:endParaRPr lang="fr-FR"/>
        </a:p>
      </dgm:t>
    </dgm:pt>
    <dgm:pt modelId="{4B4FBA86-DF15-409E-AD28-C9BB51B2B5DA}" type="sibTrans" cxnId="{97031781-644E-424D-80AF-31FD44992234}">
      <dgm:prSet>
        <dgm:style>
          <a:lnRef idx="3">
            <a:schemeClr val="accent3"/>
          </a:lnRef>
          <a:fillRef idx="0">
            <a:schemeClr val="accent3"/>
          </a:fillRef>
          <a:effectRef idx="2">
            <a:schemeClr val="accent3"/>
          </a:effectRef>
          <a:fontRef idx="minor">
            <a:schemeClr val="tx1"/>
          </a:fontRef>
        </dgm:style>
      </dgm:prSet>
      <dgm:spPr/>
      <dgm:t>
        <a:bodyPr/>
        <a:lstStyle/>
        <a:p>
          <a:endParaRPr lang="fr-FR"/>
        </a:p>
      </dgm:t>
    </dgm:pt>
    <dgm:pt modelId="{38B3319B-3D6F-4F32-B361-2F4C92E9D0B6}" type="pres">
      <dgm:prSet presAssocID="{C38755D6-B856-43D6-B942-3910962206ED}" presName="Name0" presStyleCnt="0">
        <dgm:presLayoutVars>
          <dgm:dir/>
          <dgm:resizeHandles val="exact"/>
        </dgm:presLayoutVars>
      </dgm:prSet>
      <dgm:spPr/>
      <dgm:t>
        <a:bodyPr/>
        <a:lstStyle/>
        <a:p>
          <a:endParaRPr lang="fr-FR"/>
        </a:p>
      </dgm:t>
    </dgm:pt>
    <dgm:pt modelId="{8E13BF5D-0C88-45AF-AE94-4CCAAE0AD49F}" type="pres">
      <dgm:prSet presAssocID="{6ECA6657-5930-431A-AB90-A233E4DF6909}" presName="node" presStyleLbl="node1" presStyleIdx="0" presStyleCnt="15" custScaleX="132765" custScaleY="163635">
        <dgm:presLayoutVars>
          <dgm:bulletEnabled val="1"/>
        </dgm:presLayoutVars>
      </dgm:prSet>
      <dgm:spPr/>
      <dgm:t>
        <a:bodyPr/>
        <a:lstStyle/>
        <a:p>
          <a:endParaRPr lang="fr-FR"/>
        </a:p>
      </dgm:t>
    </dgm:pt>
    <dgm:pt modelId="{16E0DC13-9951-4AC9-9140-9CE93924D788}" type="pres">
      <dgm:prSet presAssocID="{7BCFFE61-F235-480C-8862-C04C84587A60}" presName="sibTrans" presStyleLbl="sibTrans1D1" presStyleIdx="0" presStyleCnt="14"/>
      <dgm:spPr/>
      <dgm:t>
        <a:bodyPr/>
        <a:lstStyle/>
        <a:p>
          <a:endParaRPr lang="fr-FR"/>
        </a:p>
      </dgm:t>
    </dgm:pt>
    <dgm:pt modelId="{620EF0F1-0CE5-4E26-B991-F01E48634AC7}" type="pres">
      <dgm:prSet presAssocID="{7BCFFE61-F235-480C-8862-C04C84587A60}" presName="connectorText" presStyleLbl="sibTrans1D1" presStyleIdx="0" presStyleCnt="14"/>
      <dgm:spPr/>
      <dgm:t>
        <a:bodyPr/>
        <a:lstStyle/>
        <a:p>
          <a:endParaRPr lang="fr-FR"/>
        </a:p>
      </dgm:t>
    </dgm:pt>
    <dgm:pt modelId="{EF4753E1-DAF5-4DFD-89B5-E63D9AA6BEFD}" type="pres">
      <dgm:prSet presAssocID="{BF293629-A83A-40C6-B250-CA4BB36630DC}" presName="node" presStyleLbl="node1" presStyleIdx="1" presStyleCnt="15" custScaleX="129761" custScaleY="157866">
        <dgm:presLayoutVars>
          <dgm:bulletEnabled val="1"/>
        </dgm:presLayoutVars>
      </dgm:prSet>
      <dgm:spPr/>
      <dgm:t>
        <a:bodyPr/>
        <a:lstStyle/>
        <a:p>
          <a:endParaRPr lang="fr-FR"/>
        </a:p>
      </dgm:t>
    </dgm:pt>
    <dgm:pt modelId="{BE985259-38EE-43D8-AB55-56F730955CFD}" type="pres">
      <dgm:prSet presAssocID="{4A3964C0-2F82-4A36-AA08-A74532B66575}" presName="sibTrans" presStyleLbl="sibTrans1D1" presStyleIdx="1" presStyleCnt="14"/>
      <dgm:spPr/>
      <dgm:t>
        <a:bodyPr/>
        <a:lstStyle/>
        <a:p>
          <a:endParaRPr lang="fr-FR"/>
        </a:p>
      </dgm:t>
    </dgm:pt>
    <dgm:pt modelId="{1E6375A1-9AD7-43BE-A657-702C343AAD1F}" type="pres">
      <dgm:prSet presAssocID="{4A3964C0-2F82-4A36-AA08-A74532B66575}" presName="connectorText" presStyleLbl="sibTrans1D1" presStyleIdx="1" presStyleCnt="14"/>
      <dgm:spPr/>
      <dgm:t>
        <a:bodyPr/>
        <a:lstStyle/>
        <a:p>
          <a:endParaRPr lang="fr-FR"/>
        </a:p>
      </dgm:t>
    </dgm:pt>
    <dgm:pt modelId="{72B6F4EB-1217-4254-9110-0E8914561EAB}" type="pres">
      <dgm:prSet presAssocID="{F55869CA-C4D4-4E41-91B6-A89D3F80D99C}" presName="node" presStyleLbl="node1" presStyleIdx="2" presStyleCnt="15" custScaleX="130398" custScaleY="155261">
        <dgm:presLayoutVars>
          <dgm:bulletEnabled val="1"/>
        </dgm:presLayoutVars>
      </dgm:prSet>
      <dgm:spPr/>
      <dgm:t>
        <a:bodyPr/>
        <a:lstStyle/>
        <a:p>
          <a:endParaRPr lang="fr-FR"/>
        </a:p>
      </dgm:t>
    </dgm:pt>
    <dgm:pt modelId="{1C94C0D7-42FF-40CE-8E8A-BF364E5AB445}" type="pres">
      <dgm:prSet presAssocID="{C978C761-640D-4964-8F91-3B4E52B70329}" presName="sibTrans" presStyleLbl="sibTrans1D1" presStyleIdx="2" presStyleCnt="14"/>
      <dgm:spPr/>
      <dgm:t>
        <a:bodyPr/>
        <a:lstStyle/>
        <a:p>
          <a:endParaRPr lang="fr-FR"/>
        </a:p>
      </dgm:t>
    </dgm:pt>
    <dgm:pt modelId="{5507D286-B898-4077-B8D1-0394B0538F3C}" type="pres">
      <dgm:prSet presAssocID="{C978C761-640D-4964-8F91-3B4E52B70329}" presName="connectorText" presStyleLbl="sibTrans1D1" presStyleIdx="2" presStyleCnt="14"/>
      <dgm:spPr/>
      <dgm:t>
        <a:bodyPr/>
        <a:lstStyle/>
        <a:p>
          <a:endParaRPr lang="fr-FR"/>
        </a:p>
      </dgm:t>
    </dgm:pt>
    <dgm:pt modelId="{52B028A3-8302-44AD-82C7-3858F2664A2D}" type="pres">
      <dgm:prSet presAssocID="{0F06EB3C-75E9-40A6-B5B3-9BC37A87C2C0}" presName="node" presStyleLbl="node1" presStyleIdx="3" presStyleCnt="15" custScaleX="140269" custScaleY="165952">
        <dgm:presLayoutVars>
          <dgm:bulletEnabled val="1"/>
        </dgm:presLayoutVars>
      </dgm:prSet>
      <dgm:spPr/>
      <dgm:t>
        <a:bodyPr/>
        <a:lstStyle/>
        <a:p>
          <a:endParaRPr lang="fr-FR"/>
        </a:p>
      </dgm:t>
    </dgm:pt>
    <dgm:pt modelId="{178EBE97-A276-4DF7-8B11-5DC5FEB26F0C}" type="pres">
      <dgm:prSet presAssocID="{5ABCE3C3-05A5-4233-9677-DDBC1C1784D7}" presName="sibTrans" presStyleLbl="sibTrans1D1" presStyleIdx="3" presStyleCnt="14"/>
      <dgm:spPr/>
      <dgm:t>
        <a:bodyPr/>
        <a:lstStyle/>
        <a:p>
          <a:endParaRPr lang="fr-FR"/>
        </a:p>
      </dgm:t>
    </dgm:pt>
    <dgm:pt modelId="{21476060-E8ED-4866-AD03-5FE6830A1600}" type="pres">
      <dgm:prSet presAssocID="{5ABCE3C3-05A5-4233-9677-DDBC1C1784D7}" presName="connectorText" presStyleLbl="sibTrans1D1" presStyleIdx="3" presStyleCnt="14"/>
      <dgm:spPr/>
      <dgm:t>
        <a:bodyPr/>
        <a:lstStyle/>
        <a:p>
          <a:endParaRPr lang="fr-FR"/>
        </a:p>
      </dgm:t>
    </dgm:pt>
    <dgm:pt modelId="{3A1DDCB8-3F4C-46A1-B320-98EA72A686A6}" type="pres">
      <dgm:prSet presAssocID="{536CA3BA-55A3-4777-BFA1-74BDF4BC21E8}" presName="node" presStyleLbl="node1" presStyleIdx="4" presStyleCnt="15" custScaleX="165419" custScaleY="174709">
        <dgm:presLayoutVars>
          <dgm:bulletEnabled val="1"/>
        </dgm:presLayoutVars>
      </dgm:prSet>
      <dgm:spPr/>
      <dgm:t>
        <a:bodyPr/>
        <a:lstStyle/>
        <a:p>
          <a:endParaRPr lang="fr-FR"/>
        </a:p>
      </dgm:t>
    </dgm:pt>
    <dgm:pt modelId="{E6B28026-056F-4CE3-9C42-D8838725F4D0}" type="pres">
      <dgm:prSet presAssocID="{1BE01399-F9B2-46EB-954D-880D09B5C645}" presName="sibTrans" presStyleLbl="sibTrans1D1" presStyleIdx="4" presStyleCnt="14"/>
      <dgm:spPr/>
      <dgm:t>
        <a:bodyPr/>
        <a:lstStyle/>
        <a:p>
          <a:endParaRPr lang="fr-FR"/>
        </a:p>
      </dgm:t>
    </dgm:pt>
    <dgm:pt modelId="{890FF7FE-ACEF-44EB-8CBE-A873C46B9C47}" type="pres">
      <dgm:prSet presAssocID="{1BE01399-F9B2-46EB-954D-880D09B5C645}" presName="connectorText" presStyleLbl="sibTrans1D1" presStyleIdx="4" presStyleCnt="14"/>
      <dgm:spPr/>
      <dgm:t>
        <a:bodyPr/>
        <a:lstStyle/>
        <a:p>
          <a:endParaRPr lang="fr-FR"/>
        </a:p>
      </dgm:t>
    </dgm:pt>
    <dgm:pt modelId="{3FC1E14C-3D43-4C8D-93FE-41528184513F}" type="pres">
      <dgm:prSet presAssocID="{B1C43E93-6841-4EF1-8453-12E101B5F1CB}" presName="node" presStyleLbl="node1" presStyleIdx="5" presStyleCnt="15" custScaleX="106510" custScaleY="155385">
        <dgm:presLayoutVars>
          <dgm:bulletEnabled val="1"/>
        </dgm:presLayoutVars>
      </dgm:prSet>
      <dgm:spPr/>
      <dgm:t>
        <a:bodyPr/>
        <a:lstStyle/>
        <a:p>
          <a:endParaRPr lang="fr-FR"/>
        </a:p>
      </dgm:t>
    </dgm:pt>
    <dgm:pt modelId="{82F31A94-B57C-424B-8EF5-F285033EE00A}" type="pres">
      <dgm:prSet presAssocID="{7F0D4654-0588-49B0-8F4D-6A98612FDE88}" presName="sibTrans" presStyleLbl="sibTrans1D1" presStyleIdx="5" presStyleCnt="14"/>
      <dgm:spPr/>
      <dgm:t>
        <a:bodyPr/>
        <a:lstStyle/>
        <a:p>
          <a:endParaRPr lang="fr-FR"/>
        </a:p>
      </dgm:t>
    </dgm:pt>
    <dgm:pt modelId="{EAF2A70D-8B44-4BA4-ABCB-3157248D2209}" type="pres">
      <dgm:prSet presAssocID="{7F0D4654-0588-49B0-8F4D-6A98612FDE88}" presName="connectorText" presStyleLbl="sibTrans1D1" presStyleIdx="5" presStyleCnt="14"/>
      <dgm:spPr/>
      <dgm:t>
        <a:bodyPr/>
        <a:lstStyle/>
        <a:p>
          <a:endParaRPr lang="fr-FR"/>
        </a:p>
      </dgm:t>
    </dgm:pt>
    <dgm:pt modelId="{6AF89090-51D6-4B7D-95D2-A050754AB28F}" type="pres">
      <dgm:prSet presAssocID="{8936F6FF-796C-4572-9E29-D6194A634F19}" presName="node" presStyleLbl="node1" presStyleIdx="6" presStyleCnt="15" custScaleX="133188" custScaleY="193585">
        <dgm:presLayoutVars>
          <dgm:bulletEnabled val="1"/>
        </dgm:presLayoutVars>
      </dgm:prSet>
      <dgm:spPr/>
      <dgm:t>
        <a:bodyPr/>
        <a:lstStyle/>
        <a:p>
          <a:endParaRPr lang="fr-FR"/>
        </a:p>
      </dgm:t>
    </dgm:pt>
    <dgm:pt modelId="{56D165F4-FFE6-44AC-A866-03BEFF950187}" type="pres">
      <dgm:prSet presAssocID="{FCFA87CB-CD75-4D16-8DB5-DC812991786F}" presName="sibTrans" presStyleLbl="sibTrans1D1" presStyleIdx="6" presStyleCnt="14"/>
      <dgm:spPr/>
      <dgm:t>
        <a:bodyPr/>
        <a:lstStyle/>
        <a:p>
          <a:endParaRPr lang="fr-FR"/>
        </a:p>
      </dgm:t>
    </dgm:pt>
    <dgm:pt modelId="{F41491DC-400C-44A6-A0FE-A4BAD91223F1}" type="pres">
      <dgm:prSet presAssocID="{FCFA87CB-CD75-4D16-8DB5-DC812991786F}" presName="connectorText" presStyleLbl="sibTrans1D1" presStyleIdx="6" presStyleCnt="14"/>
      <dgm:spPr/>
      <dgm:t>
        <a:bodyPr/>
        <a:lstStyle/>
        <a:p>
          <a:endParaRPr lang="fr-FR"/>
        </a:p>
      </dgm:t>
    </dgm:pt>
    <dgm:pt modelId="{960631AC-0577-4EA4-A262-B14596A2B200}" type="pres">
      <dgm:prSet presAssocID="{9EFF706D-97E6-4DE3-B2B0-5415896B31A1}" presName="node" presStyleLbl="node1" presStyleIdx="7" presStyleCnt="15" custScaleX="222907" custScaleY="180385">
        <dgm:presLayoutVars>
          <dgm:bulletEnabled val="1"/>
        </dgm:presLayoutVars>
      </dgm:prSet>
      <dgm:spPr/>
      <dgm:t>
        <a:bodyPr/>
        <a:lstStyle/>
        <a:p>
          <a:endParaRPr lang="fr-FR"/>
        </a:p>
      </dgm:t>
    </dgm:pt>
    <dgm:pt modelId="{AF0FEC0C-9A8E-474E-9380-16E516A74DAD}" type="pres">
      <dgm:prSet presAssocID="{5D7EDA1F-4F5E-4274-A5CE-2398D756F8BA}" presName="sibTrans" presStyleLbl="sibTrans1D1" presStyleIdx="7" presStyleCnt="14"/>
      <dgm:spPr/>
      <dgm:t>
        <a:bodyPr/>
        <a:lstStyle/>
        <a:p>
          <a:endParaRPr lang="fr-FR"/>
        </a:p>
      </dgm:t>
    </dgm:pt>
    <dgm:pt modelId="{209B31C0-7D13-453D-B0E4-D30971074626}" type="pres">
      <dgm:prSet presAssocID="{5D7EDA1F-4F5E-4274-A5CE-2398D756F8BA}" presName="connectorText" presStyleLbl="sibTrans1D1" presStyleIdx="7" presStyleCnt="14"/>
      <dgm:spPr/>
      <dgm:t>
        <a:bodyPr/>
        <a:lstStyle/>
        <a:p>
          <a:endParaRPr lang="fr-FR"/>
        </a:p>
      </dgm:t>
    </dgm:pt>
    <dgm:pt modelId="{F0A3865F-75BF-4C2C-8869-DBA33A9F7C25}" type="pres">
      <dgm:prSet presAssocID="{9D97F88D-5B11-485D-98D6-940663F6A3A7}" presName="node" presStyleLbl="node1" presStyleIdx="8" presStyleCnt="15" custScaleX="204769" custScaleY="143328">
        <dgm:presLayoutVars>
          <dgm:bulletEnabled val="1"/>
        </dgm:presLayoutVars>
      </dgm:prSet>
      <dgm:spPr/>
      <dgm:t>
        <a:bodyPr/>
        <a:lstStyle/>
        <a:p>
          <a:endParaRPr lang="fr-FR"/>
        </a:p>
      </dgm:t>
    </dgm:pt>
    <dgm:pt modelId="{960748BE-7153-4C09-B3F7-68C298AFF022}" type="pres">
      <dgm:prSet presAssocID="{F2E33F09-F5DB-4B3C-9B4E-D45A457CCA77}" presName="sibTrans" presStyleLbl="sibTrans1D1" presStyleIdx="8" presStyleCnt="14"/>
      <dgm:spPr/>
      <dgm:t>
        <a:bodyPr/>
        <a:lstStyle/>
        <a:p>
          <a:endParaRPr lang="fr-FR"/>
        </a:p>
      </dgm:t>
    </dgm:pt>
    <dgm:pt modelId="{5CF8E089-B680-4953-9ABD-7A3E08F77A4B}" type="pres">
      <dgm:prSet presAssocID="{F2E33F09-F5DB-4B3C-9B4E-D45A457CCA77}" presName="connectorText" presStyleLbl="sibTrans1D1" presStyleIdx="8" presStyleCnt="14"/>
      <dgm:spPr/>
      <dgm:t>
        <a:bodyPr/>
        <a:lstStyle/>
        <a:p>
          <a:endParaRPr lang="fr-FR"/>
        </a:p>
      </dgm:t>
    </dgm:pt>
    <dgm:pt modelId="{7097C6E3-1F85-4023-837B-EDD72FC57332}" type="pres">
      <dgm:prSet presAssocID="{03345997-3D8C-4BA4-A69A-84A05CAC3518}" presName="node" presStyleLbl="node1" presStyleIdx="9" presStyleCnt="15" custScaleX="112656" custScaleY="158670">
        <dgm:presLayoutVars>
          <dgm:bulletEnabled val="1"/>
        </dgm:presLayoutVars>
      </dgm:prSet>
      <dgm:spPr/>
      <dgm:t>
        <a:bodyPr/>
        <a:lstStyle/>
        <a:p>
          <a:endParaRPr lang="fr-FR"/>
        </a:p>
      </dgm:t>
    </dgm:pt>
    <dgm:pt modelId="{35EE4846-4899-47DD-A375-059A28E4C005}" type="pres">
      <dgm:prSet presAssocID="{70CCEDA0-F6F5-47E0-A5E4-F13784B28245}" presName="sibTrans" presStyleLbl="sibTrans1D1" presStyleIdx="9" presStyleCnt="14"/>
      <dgm:spPr/>
      <dgm:t>
        <a:bodyPr/>
        <a:lstStyle/>
        <a:p>
          <a:endParaRPr lang="fr-FR"/>
        </a:p>
      </dgm:t>
    </dgm:pt>
    <dgm:pt modelId="{B9AB87BD-9945-4B8B-AFE1-EE3AAA4A7B2D}" type="pres">
      <dgm:prSet presAssocID="{70CCEDA0-F6F5-47E0-A5E4-F13784B28245}" presName="connectorText" presStyleLbl="sibTrans1D1" presStyleIdx="9" presStyleCnt="14"/>
      <dgm:spPr/>
      <dgm:t>
        <a:bodyPr/>
        <a:lstStyle/>
        <a:p>
          <a:endParaRPr lang="fr-FR"/>
        </a:p>
      </dgm:t>
    </dgm:pt>
    <dgm:pt modelId="{7852938D-B510-4D9F-8367-E4F1A2B52EE4}" type="pres">
      <dgm:prSet presAssocID="{3C3E9764-8856-4A03-953A-1ECC25F973D3}" presName="node" presStyleLbl="node1" presStyleIdx="10" presStyleCnt="15" custScaleX="128563" custScaleY="182250">
        <dgm:presLayoutVars>
          <dgm:bulletEnabled val="1"/>
        </dgm:presLayoutVars>
      </dgm:prSet>
      <dgm:spPr/>
      <dgm:t>
        <a:bodyPr/>
        <a:lstStyle/>
        <a:p>
          <a:endParaRPr lang="fr-FR"/>
        </a:p>
      </dgm:t>
    </dgm:pt>
    <dgm:pt modelId="{210E8292-8109-47D6-BF09-FE45EE333C7A}" type="pres">
      <dgm:prSet presAssocID="{4B4FBA86-DF15-409E-AD28-C9BB51B2B5DA}" presName="sibTrans" presStyleLbl="sibTrans1D1" presStyleIdx="10" presStyleCnt="14"/>
      <dgm:spPr/>
      <dgm:t>
        <a:bodyPr/>
        <a:lstStyle/>
        <a:p>
          <a:endParaRPr lang="fr-FR"/>
        </a:p>
      </dgm:t>
    </dgm:pt>
    <dgm:pt modelId="{BD3730D0-FA1B-4795-BB68-2D3AEDE6054E}" type="pres">
      <dgm:prSet presAssocID="{4B4FBA86-DF15-409E-AD28-C9BB51B2B5DA}" presName="connectorText" presStyleLbl="sibTrans1D1" presStyleIdx="10" presStyleCnt="14"/>
      <dgm:spPr/>
      <dgm:t>
        <a:bodyPr/>
        <a:lstStyle/>
        <a:p>
          <a:endParaRPr lang="fr-FR"/>
        </a:p>
      </dgm:t>
    </dgm:pt>
    <dgm:pt modelId="{3A81EFFC-DE5F-4A5B-AB0D-142FA592F2F4}" type="pres">
      <dgm:prSet presAssocID="{BCE1AC7E-BC66-47C9-8744-CCA6F9446034}" presName="node" presStyleLbl="node1" presStyleIdx="11" presStyleCnt="15" custScaleX="179676" custScaleY="155724">
        <dgm:presLayoutVars>
          <dgm:bulletEnabled val="1"/>
        </dgm:presLayoutVars>
      </dgm:prSet>
      <dgm:spPr/>
      <dgm:t>
        <a:bodyPr/>
        <a:lstStyle/>
        <a:p>
          <a:endParaRPr lang="fr-FR"/>
        </a:p>
      </dgm:t>
    </dgm:pt>
    <dgm:pt modelId="{83D50210-BD7A-482C-8ADF-78F160ACF6FB}" type="pres">
      <dgm:prSet presAssocID="{9A72BF21-4C5E-49CB-ACBC-72ECE309DD5F}" presName="sibTrans" presStyleLbl="sibTrans1D1" presStyleIdx="11" presStyleCnt="14"/>
      <dgm:spPr/>
      <dgm:t>
        <a:bodyPr/>
        <a:lstStyle/>
        <a:p>
          <a:endParaRPr lang="fr-FR"/>
        </a:p>
      </dgm:t>
    </dgm:pt>
    <dgm:pt modelId="{CAA5EE61-9C32-406C-9B6E-4563A28FF308}" type="pres">
      <dgm:prSet presAssocID="{9A72BF21-4C5E-49CB-ACBC-72ECE309DD5F}" presName="connectorText" presStyleLbl="sibTrans1D1" presStyleIdx="11" presStyleCnt="14"/>
      <dgm:spPr/>
      <dgm:t>
        <a:bodyPr/>
        <a:lstStyle/>
        <a:p>
          <a:endParaRPr lang="fr-FR"/>
        </a:p>
      </dgm:t>
    </dgm:pt>
    <dgm:pt modelId="{00B5BE7A-5252-4A74-B74E-1F80DBDE904B}" type="pres">
      <dgm:prSet presAssocID="{6AFCA51E-4915-47BE-9D50-D4B2CE40E9C1}" presName="node" presStyleLbl="node1" presStyleIdx="12" presStyleCnt="15" custScaleX="246838" custScaleY="200922">
        <dgm:presLayoutVars>
          <dgm:bulletEnabled val="1"/>
        </dgm:presLayoutVars>
      </dgm:prSet>
      <dgm:spPr/>
      <dgm:t>
        <a:bodyPr/>
        <a:lstStyle/>
        <a:p>
          <a:endParaRPr lang="fr-FR"/>
        </a:p>
      </dgm:t>
    </dgm:pt>
    <dgm:pt modelId="{C0B9001C-833D-43E7-9011-9B2F64019B2A}" type="pres">
      <dgm:prSet presAssocID="{C2708EAC-A59D-4A4C-9A0B-9A211CD9E053}" presName="sibTrans" presStyleLbl="sibTrans1D1" presStyleIdx="12" presStyleCnt="14"/>
      <dgm:spPr/>
      <dgm:t>
        <a:bodyPr/>
        <a:lstStyle/>
        <a:p>
          <a:endParaRPr lang="fr-FR"/>
        </a:p>
      </dgm:t>
    </dgm:pt>
    <dgm:pt modelId="{135B0050-5789-499E-B47F-A787D3E56323}" type="pres">
      <dgm:prSet presAssocID="{C2708EAC-A59D-4A4C-9A0B-9A211CD9E053}" presName="connectorText" presStyleLbl="sibTrans1D1" presStyleIdx="12" presStyleCnt="14"/>
      <dgm:spPr/>
      <dgm:t>
        <a:bodyPr/>
        <a:lstStyle/>
        <a:p>
          <a:endParaRPr lang="fr-FR"/>
        </a:p>
      </dgm:t>
    </dgm:pt>
    <dgm:pt modelId="{7E54D976-B6EE-4935-AF61-4700DD59267E}" type="pres">
      <dgm:prSet presAssocID="{52812844-BC86-4316-881C-49A88AED7562}" presName="node" presStyleLbl="node1" presStyleIdx="13" presStyleCnt="15" custScaleX="290557" custScaleY="217313" custLinFactNeighborX="8892" custLinFactNeighborY="3038">
        <dgm:presLayoutVars>
          <dgm:bulletEnabled val="1"/>
        </dgm:presLayoutVars>
      </dgm:prSet>
      <dgm:spPr/>
      <dgm:t>
        <a:bodyPr/>
        <a:lstStyle/>
        <a:p>
          <a:endParaRPr lang="fr-FR"/>
        </a:p>
      </dgm:t>
    </dgm:pt>
    <dgm:pt modelId="{8A9DBF29-EE60-47D5-9BBA-92FA95D31064}" type="pres">
      <dgm:prSet presAssocID="{EE1525CC-FDBA-459A-8268-2D89AD6A2EBD}" presName="sibTrans" presStyleLbl="sibTrans1D1" presStyleIdx="13" presStyleCnt="14"/>
      <dgm:spPr/>
      <dgm:t>
        <a:bodyPr/>
        <a:lstStyle/>
        <a:p>
          <a:endParaRPr lang="fr-FR"/>
        </a:p>
      </dgm:t>
    </dgm:pt>
    <dgm:pt modelId="{EE02DEA8-2879-43B3-950B-A9617C1A804F}" type="pres">
      <dgm:prSet presAssocID="{EE1525CC-FDBA-459A-8268-2D89AD6A2EBD}" presName="connectorText" presStyleLbl="sibTrans1D1" presStyleIdx="13" presStyleCnt="14"/>
      <dgm:spPr/>
      <dgm:t>
        <a:bodyPr/>
        <a:lstStyle/>
        <a:p>
          <a:endParaRPr lang="fr-FR"/>
        </a:p>
      </dgm:t>
    </dgm:pt>
    <dgm:pt modelId="{E098A72F-C30F-4B5E-BC42-CEF3027389FA}" type="pres">
      <dgm:prSet presAssocID="{727C8BA8-C5E5-4C1B-A1FC-28154EDEA883}" presName="node" presStyleLbl="node1" presStyleIdx="14" presStyleCnt="15" custScaleX="353080" custScaleY="207628" custLinFactNeighborX="19037" custLinFactNeighborY="4231">
        <dgm:presLayoutVars>
          <dgm:bulletEnabled val="1"/>
        </dgm:presLayoutVars>
      </dgm:prSet>
      <dgm:spPr/>
      <dgm:t>
        <a:bodyPr/>
        <a:lstStyle/>
        <a:p>
          <a:endParaRPr lang="fr-FR"/>
        </a:p>
      </dgm:t>
    </dgm:pt>
  </dgm:ptLst>
  <dgm:cxnLst>
    <dgm:cxn modelId="{29B79754-FA57-4BCE-A2B1-22513D3BC396}" type="presOf" srcId="{C978C761-640D-4964-8F91-3B4E52B70329}" destId="{1C94C0D7-42FF-40CE-8E8A-BF364E5AB445}" srcOrd="0" destOrd="0" presId="urn:microsoft.com/office/officeart/2005/8/layout/bProcess3"/>
    <dgm:cxn modelId="{E03862F4-1B74-49E2-AEC5-6ADEAA232E24}" srcId="{C38755D6-B856-43D6-B942-3910962206ED}" destId="{BF293629-A83A-40C6-B250-CA4BB36630DC}" srcOrd="1" destOrd="0" parTransId="{2F2CBDB5-0BD3-4ECF-9631-3A38CC8B43EB}" sibTransId="{4A3964C0-2F82-4A36-AA08-A74532B66575}"/>
    <dgm:cxn modelId="{0E201D94-1DFF-4436-8F9A-F63059523BF6}" type="presOf" srcId="{6ECA6657-5930-431A-AB90-A233E4DF6909}" destId="{8E13BF5D-0C88-45AF-AE94-4CCAAE0AD49F}" srcOrd="0" destOrd="0" presId="urn:microsoft.com/office/officeart/2005/8/layout/bProcess3"/>
    <dgm:cxn modelId="{D13705B5-9B25-4939-9939-3EF937A47201}" type="presOf" srcId="{5ABCE3C3-05A5-4233-9677-DDBC1C1784D7}" destId="{178EBE97-A276-4DF7-8B11-5DC5FEB26F0C}" srcOrd="0" destOrd="0" presId="urn:microsoft.com/office/officeart/2005/8/layout/bProcess3"/>
    <dgm:cxn modelId="{389F07B8-1B2D-466B-BD9D-4F3676B3A2CA}" type="presOf" srcId="{5D7EDA1F-4F5E-4274-A5CE-2398D756F8BA}" destId="{AF0FEC0C-9A8E-474E-9380-16E516A74DAD}" srcOrd="0" destOrd="0" presId="urn:microsoft.com/office/officeart/2005/8/layout/bProcess3"/>
    <dgm:cxn modelId="{E0B78983-50E4-4F66-B11D-EE649C2553EF}" type="presOf" srcId="{52812844-BC86-4316-881C-49A88AED7562}" destId="{7E54D976-B6EE-4935-AF61-4700DD59267E}" srcOrd="0" destOrd="0" presId="urn:microsoft.com/office/officeart/2005/8/layout/bProcess3"/>
    <dgm:cxn modelId="{2A4C1051-FE62-4633-B48A-48EEFC13BFFC}" type="presOf" srcId="{727C8BA8-C5E5-4C1B-A1FC-28154EDEA883}" destId="{E098A72F-C30F-4B5E-BC42-CEF3027389FA}" srcOrd="0" destOrd="0" presId="urn:microsoft.com/office/officeart/2005/8/layout/bProcess3"/>
    <dgm:cxn modelId="{E00FE935-77B5-4B2B-97E7-5E47974CCF0B}" type="presOf" srcId="{FCFA87CB-CD75-4D16-8DB5-DC812991786F}" destId="{F41491DC-400C-44A6-A0FE-A4BAD91223F1}" srcOrd="1" destOrd="0" presId="urn:microsoft.com/office/officeart/2005/8/layout/bProcess3"/>
    <dgm:cxn modelId="{5504F8D1-5ED7-44EE-87A3-3FEC189E82CD}" type="presOf" srcId="{F55869CA-C4D4-4E41-91B6-A89D3F80D99C}" destId="{72B6F4EB-1217-4254-9110-0E8914561EAB}" srcOrd="0" destOrd="0" presId="urn:microsoft.com/office/officeart/2005/8/layout/bProcess3"/>
    <dgm:cxn modelId="{3DDEF591-605C-4967-BF37-2F07A50F08CB}" srcId="{C38755D6-B856-43D6-B942-3910962206ED}" destId="{BCE1AC7E-BC66-47C9-8744-CCA6F9446034}" srcOrd="11" destOrd="0" parTransId="{49F68ABA-C735-4716-9FB0-8BF60362C9CD}" sibTransId="{9A72BF21-4C5E-49CB-ACBC-72ECE309DD5F}"/>
    <dgm:cxn modelId="{14058020-7B83-4156-A748-86F393463DBC}" type="presOf" srcId="{7BCFFE61-F235-480C-8862-C04C84587A60}" destId="{16E0DC13-9951-4AC9-9140-9CE93924D788}" srcOrd="0" destOrd="0" presId="urn:microsoft.com/office/officeart/2005/8/layout/bProcess3"/>
    <dgm:cxn modelId="{47B23F1E-1C86-41A5-B2EB-7892FEABEA3E}" type="presOf" srcId="{EE1525CC-FDBA-459A-8268-2D89AD6A2EBD}" destId="{EE02DEA8-2879-43B3-950B-A9617C1A804F}" srcOrd="1" destOrd="0" presId="urn:microsoft.com/office/officeart/2005/8/layout/bProcess3"/>
    <dgm:cxn modelId="{9D6FE34C-B51F-405C-9976-6AF9FE1F31F7}" type="presOf" srcId="{BCE1AC7E-BC66-47C9-8744-CCA6F9446034}" destId="{3A81EFFC-DE5F-4A5B-AB0D-142FA592F2F4}" srcOrd="0" destOrd="0" presId="urn:microsoft.com/office/officeart/2005/8/layout/bProcess3"/>
    <dgm:cxn modelId="{19777090-B053-4CE9-9CA1-A66D4BAD1ACC}" type="presOf" srcId="{4B4FBA86-DF15-409E-AD28-C9BB51B2B5DA}" destId="{210E8292-8109-47D6-BF09-FE45EE333C7A}" srcOrd="0" destOrd="0" presId="urn:microsoft.com/office/officeart/2005/8/layout/bProcess3"/>
    <dgm:cxn modelId="{9AB2880C-7EC4-4720-9EEB-4CCF5CC5EB9B}" type="presOf" srcId="{9A72BF21-4C5E-49CB-ACBC-72ECE309DD5F}" destId="{83D50210-BD7A-482C-8ADF-78F160ACF6FB}" srcOrd="0" destOrd="0" presId="urn:microsoft.com/office/officeart/2005/8/layout/bProcess3"/>
    <dgm:cxn modelId="{9FEE0965-FBD5-444B-AFFB-32671AE7FFFD}" srcId="{C38755D6-B856-43D6-B942-3910962206ED}" destId="{9D97F88D-5B11-485D-98D6-940663F6A3A7}" srcOrd="8" destOrd="0" parTransId="{C9FE1658-7151-4DB7-A551-59A2D188706D}" sibTransId="{F2E33F09-F5DB-4B3C-9B4E-D45A457CCA77}"/>
    <dgm:cxn modelId="{FEE7C16D-C06A-4FC0-A6EE-B568115C66EC}" type="presOf" srcId="{C978C761-640D-4964-8F91-3B4E52B70329}" destId="{5507D286-B898-4077-B8D1-0394B0538F3C}" srcOrd="1" destOrd="0" presId="urn:microsoft.com/office/officeart/2005/8/layout/bProcess3"/>
    <dgm:cxn modelId="{5075F472-162F-4C3C-8E9A-A5262560E231}" type="presOf" srcId="{1BE01399-F9B2-46EB-954D-880D09B5C645}" destId="{890FF7FE-ACEF-44EB-8CBE-A873C46B9C47}" srcOrd="1" destOrd="0" presId="urn:microsoft.com/office/officeart/2005/8/layout/bProcess3"/>
    <dgm:cxn modelId="{5822D10D-F98B-4518-985C-3976FA7D0F95}" type="presOf" srcId="{3C3E9764-8856-4A03-953A-1ECC25F973D3}" destId="{7852938D-B510-4D9F-8367-E4F1A2B52EE4}" srcOrd="0" destOrd="0" presId="urn:microsoft.com/office/officeart/2005/8/layout/bProcess3"/>
    <dgm:cxn modelId="{5B6910B4-D82A-4598-956D-9B5A2B40BC1F}" type="presOf" srcId="{5D7EDA1F-4F5E-4274-A5CE-2398D756F8BA}" destId="{209B31C0-7D13-453D-B0E4-D30971074626}" srcOrd="1" destOrd="0" presId="urn:microsoft.com/office/officeart/2005/8/layout/bProcess3"/>
    <dgm:cxn modelId="{D247073E-42B7-424A-A8B6-B63F8F4D98EF}" type="presOf" srcId="{70CCEDA0-F6F5-47E0-A5E4-F13784B28245}" destId="{35EE4846-4899-47DD-A375-059A28E4C005}" srcOrd="0" destOrd="0" presId="urn:microsoft.com/office/officeart/2005/8/layout/bProcess3"/>
    <dgm:cxn modelId="{78F63B11-E8BD-4FA5-9DF2-2A4B87FC4C4F}" srcId="{C38755D6-B856-43D6-B942-3910962206ED}" destId="{6AFCA51E-4915-47BE-9D50-D4B2CE40E9C1}" srcOrd="12" destOrd="0" parTransId="{A33E4C0D-4899-4E74-A391-2E8B933E66EC}" sibTransId="{C2708EAC-A59D-4A4C-9A0B-9A211CD9E053}"/>
    <dgm:cxn modelId="{074A2E58-F0C6-482F-B64F-087F81B1C29A}" type="presOf" srcId="{8936F6FF-796C-4572-9E29-D6194A634F19}" destId="{6AF89090-51D6-4B7D-95D2-A050754AB28F}" srcOrd="0" destOrd="0" presId="urn:microsoft.com/office/officeart/2005/8/layout/bProcess3"/>
    <dgm:cxn modelId="{F26458BB-49B2-4D64-BE4A-33FB25EF1621}" type="presOf" srcId="{0F06EB3C-75E9-40A6-B5B3-9BC37A87C2C0}" destId="{52B028A3-8302-44AD-82C7-3858F2664A2D}" srcOrd="0" destOrd="0" presId="urn:microsoft.com/office/officeart/2005/8/layout/bProcess3"/>
    <dgm:cxn modelId="{3F8332B4-A1A5-4275-8C4A-829DD15D42FA}" type="presOf" srcId="{7BCFFE61-F235-480C-8862-C04C84587A60}" destId="{620EF0F1-0CE5-4E26-B991-F01E48634AC7}" srcOrd="1" destOrd="0" presId="urn:microsoft.com/office/officeart/2005/8/layout/bProcess3"/>
    <dgm:cxn modelId="{6E088992-0076-46E4-A272-20B2C4FB5220}" srcId="{C38755D6-B856-43D6-B942-3910962206ED}" destId="{B1C43E93-6841-4EF1-8453-12E101B5F1CB}" srcOrd="5" destOrd="0" parTransId="{DBC5CBF6-E2C2-41C6-B7F7-FD64F59F1A72}" sibTransId="{7F0D4654-0588-49B0-8F4D-6A98612FDE88}"/>
    <dgm:cxn modelId="{E5206B9E-B14F-4316-B52B-057DA58BAA91}" type="presOf" srcId="{B1C43E93-6841-4EF1-8453-12E101B5F1CB}" destId="{3FC1E14C-3D43-4C8D-93FE-41528184513F}" srcOrd="0" destOrd="0" presId="urn:microsoft.com/office/officeart/2005/8/layout/bProcess3"/>
    <dgm:cxn modelId="{10E150E2-333E-4AE0-B09C-A4C07C19D368}" srcId="{C38755D6-B856-43D6-B942-3910962206ED}" destId="{03345997-3D8C-4BA4-A69A-84A05CAC3518}" srcOrd="9" destOrd="0" parTransId="{6AAD62C8-9364-45D0-8172-ECF3A60ADEDD}" sibTransId="{70CCEDA0-F6F5-47E0-A5E4-F13784B28245}"/>
    <dgm:cxn modelId="{4AD9FB0A-1CC2-49A1-8775-18A7E9D9403D}" type="presOf" srcId="{F2E33F09-F5DB-4B3C-9B4E-D45A457CCA77}" destId="{5CF8E089-B680-4953-9ABD-7A3E08F77A4B}" srcOrd="1" destOrd="0" presId="urn:microsoft.com/office/officeart/2005/8/layout/bProcess3"/>
    <dgm:cxn modelId="{3A9F2B70-E4F5-4E31-95ED-C34F61D13E19}" type="presOf" srcId="{7F0D4654-0588-49B0-8F4D-6A98612FDE88}" destId="{EAF2A70D-8B44-4BA4-ABCB-3157248D2209}" srcOrd="1" destOrd="0" presId="urn:microsoft.com/office/officeart/2005/8/layout/bProcess3"/>
    <dgm:cxn modelId="{5E2FE452-C80C-4532-ABB7-466AD90B517C}" type="presOf" srcId="{7F0D4654-0588-49B0-8F4D-6A98612FDE88}" destId="{82F31A94-B57C-424B-8EF5-F285033EE00A}" srcOrd="0" destOrd="0" presId="urn:microsoft.com/office/officeart/2005/8/layout/bProcess3"/>
    <dgm:cxn modelId="{C3C345FF-56A7-4842-AA72-D81D8B860649}" type="presOf" srcId="{1BE01399-F9B2-46EB-954D-880D09B5C645}" destId="{E6B28026-056F-4CE3-9C42-D8838725F4D0}" srcOrd="0" destOrd="0" presId="urn:microsoft.com/office/officeart/2005/8/layout/bProcess3"/>
    <dgm:cxn modelId="{849F0A7A-9812-45FA-B97A-8371D118BA17}" type="presOf" srcId="{9D97F88D-5B11-485D-98D6-940663F6A3A7}" destId="{F0A3865F-75BF-4C2C-8869-DBA33A9F7C25}" srcOrd="0" destOrd="0" presId="urn:microsoft.com/office/officeart/2005/8/layout/bProcess3"/>
    <dgm:cxn modelId="{074246B2-881C-4500-8197-C5012111D368}" srcId="{C38755D6-B856-43D6-B942-3910962206ED}" destId="{536CA3BA-55A3-4777-BFA1-74BDF4BC21E8}" srcOrd="4" destOrd="0" parTransId="{119BBB3A-FD36-47AE-919A-43361A1AF92F}" sibTransId="{1BE01399-F9B2-46EB-954D-880D09B5C645}"/>
    <dgm:cxn modelId="{6E5111F6-FD1D-4A56-A306-2FFDA5B403F5}" srcId="{C38755D6-B856-43D6-B942-3910962206ED}" destId="{52812844-BC86-4316-881C-49A88AED7562}" srcOrd="13" destOrd="0" parTransId="{36A803B7-238B-469B-A180-AC11296EAF3D}" sibTransId="{EE1525CC-FDBA-459A-8268-2D89AD6A2EBD}"/>
    <dgm:cxn modelId="{FCE949B5-A52F-4BB0-8D32-B242CF8E3C82}" type="presOf" srcId="{4A3964C0-2F82-4A36-AA08-A74532B66575}" destId="{BE985259-38EE-43D8-AB55-56F730955CFD}" srcOrd="0" destOrd="0" presId="urn:microsoft.com/office/officeart/2005/8/layout/bProcess3"/>
    <dgm:cxn modelId="{10760E94-7219-4286-8AF2-8B810A841FC4}" srcId="{C38755D6-B856-43D6-B942-3910962206ED}" destId="{8936F6FF-796C-4572-9E29-D6194A634F19}" srcOrd="6" destOrd="0" parTransId="{005C2EC8-FDCD-4AC8-8C19-E9880B93BD8B}" sibTransId="{FCFA87CB-CD75-4D16-8DB5-DC812991786F}"/>
    <dgm:cxn modelId="{AF365FD4-1F14-4D40-9577-6324F500B410}" type="presOf" srcId="{C2708EAC-A59D-4A4C-9A0B-9A211CD9E053}" destId="{135B0050-5789-499E-B47F-A787D3E56323}" srcOrd="1" destOrd="0" presId="urn:microsoft.com/office/officeart/2005/8/layout/bProcess3"/>
    <dgm:cxn modelId="{E5D6478B-1642-4E53-ADD7-B6B2C29453FD}" srcId="{C38755D6-B856-43D6-B942-3910962206ED}" destId="{9EFF706D-97E6-4DE3-B2B0-5415896B31A1}" srcOrd="7" destOrd="0" parTransId="{9A4E81BB-4040-4D54-B77E-C3B6DBB3C1F6}" sibTransId="{5D7EDA1F-4F5E-4274-A5CE-2398D756F8BA}"/>
    <dgm:cxn modelId="{32C54385-F732-4716-8CCB-B5B6B02B43EF}" type="presOf" srcId="{F2E33F09-F5DB-4B3C-9B4E-D45A457CCA77}" destId="{960748BE-7153-4C09-B3F7-68C298AFF022}" srcOrd="0" destOrd="0" presId="urn:microsoft.com/office/officeart/2005/8/layout/bProcess3"/>
    <dgm:cxn modelId="{E32B73D8-3506-4AD0-B473-6EABBC1B2FD7}" type="presOf" srcId="{9EFF706D-97E6-4DE3-B2B0-5415896B31A1}" destId="{960631AC-0577-4EA4-A262-B14596A2B200}" srcOrd="0" destOrd="0" presId="urn:microsoft.com/office/officeart/2005/8/layout/bProcess3"/>
    <dgm:cxn modelId="{76F03B3B-8C16-4657-BAB8-DD0305C53330}" type="presOf" srcId="{4A3964C0-2F82-4A36-AA08-A74532B66575}" destId="{1E6375A1-9AD7-43BE-A657-702C343AAD1F}" srcOrd="1" destOrd="0" presId="urn:microsoft.com/office/officeart/2005/8/layout/bProcess3"/>
    <dgm:cxn modelId="{7AAE0E00-E710-4A93-BB76-A1DDA5A4D768}" type="presOf" srcId="{BF293629-A83A-40C6-B250-CA4BB36630DC}" destId="{EF4753E1-DAF5-4DFD-89B5-E63D9AA6BEFD}" srcOrd="0" destOrd="0" presId="urn:microsoft.com/office/officeart/2005/8/layout/bProcess3"/>
    <dgm:cxn modelId="{795B620D-859D-4953-9920-524F130867E9}" type="presOf" srcId="{FCFA87CB-CD75-4D16-8DB5-DC812991786F}" destId="{56D165F4-FFE6-44AC-A866-03BEFF950187}" srcOrd="0" destOrd="0" presId="urn:microsoft.com/office/officeart/2005/8/layout/bProcess3"/>
    <dgm:cxn modelId="{2B50F70F-F15D-483B-B9C7-D1ABB19E8B7A}" type="presOf" srcId="{C2708EAC-A59D-4A4C-9A0B-9A211CD9E053}" destId="{C0B9001C-833D-43E7-9011-9B2F64019B2A}" srcOrd="0" destOrd="0" presId="urn:microsoft.com/office/officeart/2005/8/layout/bProcess3"/>
    <dgm:cxn modelId="{7DE2D73E-9A96-41E1-940D-618E804680CE}" type="presOf" srcId="{70CCEDA0-F6F5-47E0-A5E4-F13784B28245}" destId="{B9AB87BD-9945-4B8B-AFE1-EE3AAA4A7B2D}" srcOrd="1" destOrd="0" presId="urn:microsoft.com/office/officeart/2005/8/layout/bProcess3"/>
    <dgm:cxn modelId="{DD681709-67BF-49F6-BEBD-5BA6AD94F0CF}" type="presOf" srcId="{6AFCA51E-4915-47BE-9D50-D4B2CE40E9C1}" destId="{00B5BE7A-5252-4A74-B74E-1F80DBDE904B}" srcOrd="0" destOrd="0" presId="urn:microsoft.com/office/officeart/2005/8/layout/bProcess3"/>
    <dgm:cxn modelId="{9FB2F29C-8B24-49D2-843A-7EB72D5533E4}" type="presOf" srcId="{9A72BF21-4C5E-49CB-ACBC-72ECE309DD5F}" destId="{CAA5EE61-9C32-406C-9B6E-4563A28FF308}" srcOrd="1" destOrd="0" presId="urn:microsoft.com/office/officeart/2005/8/layout/bProcess3"/>
    <dgm:cxn modelId="{89E45775-AE2C-4468-AE3E-D879B397E9D7}" type="presOf" srcId="{EE1525CC-FDBA-459A-8268-2D89AD6A2EBD}" destId="{8A9DBF29-EE60-47D5-9BBA-92FA95D31064}" srcOrd="0" destOrd="0" presId="urn:microsoft.com/office/officeart/2005/8/layout/bProcess3"/>
    <dgm:cxn modelId="{7EE4F8AD-3632-4599-BB01-661BC4A353FD}" srcId="{C38755D6-B856-43D6-B942-3910962206ED}" destId="{0F06EB3C-75E9-40A6-B5B3-9BC37A87C2C0}" srcOrd="3" destOrd="0" parTransId="{DDDE8339-6BF7-4E1F-ABFC-4875EABBF60D}" sibTransId="{5ABCE3C3-05A5-4233-9677-DDBC1C1784D7}"/>
    <dgm:cxn modelId="{825FF79F-7EA3-4587-BAF3-E4ABB857DE0C}" type="presOf" srcId="{C38755D6-B856-43D6-B942-3910962206ED}" destId="{38B3319B-3D6F-4F32-B361-2F4C92E9D0B6}" srcOrd="0" destOrd="0" presId="urn:microsoft.com/office/officeart/2005/8/layout/bProcess3"/>
    <dgm:cxn modelId="{D003D671-19EA-40CE-AD5D-7AACF507E162}" type="presOf" srcId="{536CA3BA-55A3-4777-BFA1-74BDF4BC21E8}" destId="{3A1DDCB8-3F4C-46A1-B320-98EA72A686A6}" srcOrd="0" destOrd="0" presId="urn:microsoft.com/office/officeart/2005/8/layout/bProcess3"/>
    <dgm:cxn modelId="{251CA078-54D5-4EA7-80DB-C23FB6676FB1}" type="presOf" srcId="{03345997-3D8C-4BA4-A69A-84A05CAC3518}" destId="{7097C6E3-1F85-4023-837B-EDD72FC57332}" srcOrd="0" destOrd="0" presId="urn:microsoft.com/office/officeart/2005/8/layout/bProcess3"/>
    <dgm:cxn modelId="{59F4E854-4112-44C2-B30C-F51414FF6C5B}" srcId="{C38755D6-B856-43D6-B942-3910962206ED}" destId="{6ECA6657-5930-431A-AB90-A233E4DF6909}" srcOrd="0" destOrd="0" parTransId="{861E4BD1-5BB6-4BC0-9802-1F5FCE135833}" sibTransId="{7BCFFE61-F235-480C-8862-C04C84587A60}"/>
    <dgm:cxn modelId="{97031781-644E-424D-80AF-31FD44992234}" srcId="{C38755D6-B856-43D6-B942-3910962206ED}" destId="{3C3E9764-8856-4A03-953A-1ECC25F973D3}" srcOrd="10" destOrd="0" parTransId="{4EC90A0A-F3A6-43BC-B965-B95D74D9DB35}" sibTransId="{4B4FBA86-DF15-409E-AD28-C9BB51B2B5DA}"/>
    <dgm:cxn modelId="{D7068CE0-026D-4B3E-9461-DE7201C7446F}" srcId="{C38755D6-B856-43D6-B942-3910962206ED}" destId="{727C8BA8-C5E5-4C1B-A1FC-28154EDEA883}" srcOrd="14" destOrd="0" parTransId="{C55E6C82-82C8-4FEF-BA78-8DA40515ACAE}" sibTransId="{E5CA04B1-16F3-4303-A414-BFABD1EC229D}"/>
    <dgm:cxn modelId="{FF0E11C3-15B1-4940-8A65-F5D51112A715}" srcId="{C38755D6-B856-43D6-B942-3910962206ED}" destId="{F55869CA-C4D4-4E41-91B6-A89D3F80D99C}" srcOrd="2" destOrd="0" parTransId="{7D06E140-D09D-41D4-81B5-91F595352D3E}" sibTransId="{C978C761-640D-4964-8F91-3B4E52B70329}"/>
    <dgm:cxn modelId="{6F97863A-26F7-49C7-A049-CCFA81B966E3}" type="presOf" srcId="{4B4FBA86-DF15-409E-AD28-C9BB51B2B5DA}" destId="{BD3730D0-FA1B-4795-BB68-2D3AEDE6054E}" srcOrd="1" destOrd="0" presId="urn:microsoft.com/office/officeart/2005/8/layout/bProcess3"/>
    <dgm:cxn modelId="{E4D29F51-EC51-4AA3-BB39-53EA79ACB802}" type="presOf" srcId="{5ABCE3C3-05A5-4233-9677-DDBC1C1784D7}" destId="{21476060-E8ED-4866-AD03-5FE6830A1600}" srcOrd="1" destOrd="0" presId="urn:microsoft.com/office/officeart/2005/8/layout/bProcess3"/>
    <dgm:cxn modelId="{0019D020-2223-4DE8-8246-B252620BCD7C}" type="presParOf" srcId="{38B3319B-3D6F-4F32-B361-2F4C92E9D0B6}" destId="{8E13BF5D-0C88-45AF-AE94-4CCAAE0AD49F}" srcOrd="0" destOrd="0" presId="urn:microsoft.com/office/officeart/2005/8/layout/bProcess3"/>
    <dgm:cxn modelId="{08A1F32A-4006-48F5-95E0-B35CD3A6B760}" type="presParOf" srcId="{38B3319B-3D6F-4F32-B361-2F4C92E9D0B6}" destId="{16E0DC13-9951-4AC9-9140-9CE93924D788}" srcOrd="1" destOrd="0" presId="urn:microsoft.com/office/officeart/2005/8/layout/bProcess3"/>
    <dgm:cxn modelId="{CB0F7354-BDD3-4595-A3E8-E2F85D2AA070}" type="presParOf" srcId="{16E0DC13-9951-4AC9-9140-9CE93924D788}" destId="{620EF0F1-0CE5-4E26-B991-F01E48634AC7}" srcOrd="0" destOrd="0" presId="urn:microsoft.com/office/officeart/2005/8/layout/bProcess3"/>
    <dgm:cxn modelId="{AD493E15-8D6D-439E-88D6-72D1FF9A5426}" type="presParOf" srcId="{38B3319B-3D6F-4F32-B361-2F4C92E9D0B6}" destId="{EF4753E1-DAF5-4DFD-89B5-E63D9AA6BEFD}" srcOrd="2" destOrd="0" presId="urn:microsoft.com/office/officeart/2005/8/layout/bProcess3"/>
    <dgm:cxn modelId="{5CC2CAEC-A6B6-4C3C-B7EB-1EC40A41D4A9}" type="presParOf" srcId="{38B3319B-3D6F-4F32-B361-2F4C92E9D0B6}" destId="{BE985259-38EE-43D8-AB55-56F730955CFD}" srcOrd="3" destOrd="0" presId="urn:microsoft.com/office/officeart/2005/8/layout/bProcess3"/>
    <dgm:cxn modelId="{4EF98973-F7FB-4088-9C65-37037F3B6FDA}" type="presParOf" srcId="{BE985259-38EE-43D8-AB55-56F730955CFD}" destId="{1E6375A1-9AD7-43BE-A657-702C343AAD1F}" srcOrd="0" destOrd="0" presId="urn:microsoft.com/office/officeart/2005/8/layout/bProcess3"/>
    <dgm:cxn modelId="{4F561C41-94FE-42C9-B3A2-9644C07DABB5}" type="presParOf" srcId="{38B3319B-3D6F-4F32-B361-2F4C92E9D0B6}" destId="{72B6F4EB-1217-4254-9110-0E8914561EAB}" srcOrd="4" destOrd="0" presId="urn:microsoft.com/office/officeart/2005/8/layout/bProcess3"/>
    <dgm:cxn modelId="{D3DF12CE-FB99-4407-9FA3-97AC5FC328C4}" type="presParOf" srcId="{38B3319B-3D6F-4F32-B361-2F4C92E9D0B6}" destId="{1C94C0D7-42FF-40CE-8E8A-BF364E5AB445}" srcOrd="5" destOrd="0" presId="urn:microsoft.com/office/officeart/2005/8/layout/bProcess3"/>
    <dgm:cxn modelId="{47F29B28-DF27-4304-A197-E8E2EBBDFBF8}" type="presParOf" srcId="{1C94C0D7-42FF-40CE-8E8A-BF364E5AB445}" destId="{5507D286-B898-4077-B8D1-0394B0538F3C}" srcOrd="0" destOrd="0" presId="urn:microsoft.com/office/officeart/2005/8/layout/bProcess3"/>
    <dgm:cxn modelId="{4AD4304A-1AE3-4CA8-B2EF-E0F4232ED800}" type="presParOf" srcId="{38B3319B-3D6F-4F32-B361-2F4C92E9D0B6}" destId="{52B028A3-8302-44AD-82C7-3858F2664A2D}" srcOrd="6" destOrd="0" presId="urn:microsoft.com/office/officeart/2005/8/layout/bProcess3"/>
    <dgm:cxn modelId="{91A39320-A4DA-4455-A8B8-37A09CA184E1}" type="presParOf" srcId="{38B3319B-3D6F-4F32-B361-2F4C92E9D0B6}" destId="{178EBE97-A276-4DF7-8B11-5DC5FEB26F0C}" srcOrd="7" destOrd="0" presId="urn:microsoft.com/office/officeart/2005/8/layout/bProcess3"/>
    <dgm:cxn modelId="{2218F63E-C234-47F4-82A8-8D2DD28B20F4}" type="presParOf" srcId="{178EBE97-A276-4DF7-8B11-5DC5FEB26F0C}" destId="{21476060-E8ED-4866-AD03-5FE6830A1600}" srcOrd="0" destOrd="0" presId="urn:microsoft.com/office/officeart/2005/8/layout/bProcess3"/>
    <dgm:cxn modelId="{F9B21A21-F1F9-4657-9303-82350BF28CC3}" type="presParOf" srcId="{38B3319B-3D6F-4F32-B361-2F4C92E9D0B6}" destId="{3A1DDCB8-3F4C-46A1-B320-98EA72A686A6}" srcOrd="8" destOrd="0" presId="urn:microsoft.com/office/officeart/2005/8/layout/bProcess3"/>
    <dgm:cxn modelId="{DEF8FD93-0616-420E-A54C-D41D4A439BAB}" type="presParOf" srcId="{38B3319B-3D6F-4F32-B361-2F4C92E9D0B6}" destId="{E6B28026-056F-4CE3-9C42-D8838725F4D0}" srcOrd="9" destOrd="0" presId="urn:microsoft.com/office/officeart/2005/8/layout/bProcess3"/>
    <dgm:cxn modelId="{CFE1968A-56EA-4C98-8E1A-A36E90949D10}" type="presParOf" srcId="{E6B28026-056F-4CE3-9C42-D8838725F4D0}" destId="{890FF7FE-ACEF-44EB-8CBE-A873C46B9C47}" srcOrd="0" destOrd="0" presId="urn:microsoft.com/office/officeart/2005/8/layout/bProcess3"/>
    <dgm:cxn modelId="{6C4B67C7-1F3F-4D61-A926-3B29CDA46D3E}" type="presParOf" srcId="{38B3319B-3D6F-4F32-B361-2F4C92E9D0B6}" destId="{3FC1E14C-3D43-4C8D-93FE-41528184513F}" srcOrd="10" destOrd="0" presId="urn:microsoft.com/office/officeart/2005/8/layout/bProcess3"/>
    <dgm:cxn modelId="{20FDCB7F-9B92-428A-8BEE-693EF970C5DE}" type="presParOf" srcId="{38B3319B-3D6F-4F32-B361-2F4C92E9D0B6}" destId="{82F31A94-B57C-424B-8EF5-F285033EE00A}" srcOrd="11" destOrd="0" presId="urn:microsoft.com/office/officeart/2005/8/layout/bProcess3"/>
    <dgm:cxn modelId="{E8116743-109D-4006-8CE2-054E4AB6A4A2}" type="presParOf" srcId="{82F31A94-B57C-424B-8EF5-F285033EE00A}" destId="{EAF2A70D-8B44-4BA4-ABCB-3157248D2209}" srcOrd="0" destOrd="0" presId="urn:microsoft.com/office/officeart/2005/8/layout/bProcess3"/>
    <dgm:cxn modelId="{9D050FBD-1CE1-47FE-8401-9C39B3DECB3D}" type="presParOf" srcId="{38B3319B-3D6F-4F32-B361-2F4C92E9D0B6}" destId="{6AF89090-51D6-4B7D-95D2-A050754AB28F}" srcOrd="12" destOrd="0" presId="urn:microsoft.com/office/officeart/2005/8/layout/bProcess3"/>
    <dgm:cxn modelId="{572749F5-048F-41CF-BC48-9FAF7A6AD265}" type="presParOf" srcId="{38B3319B-3D6F-4F32-B361-2F4C92E9D0B6}" destId="{56D165F4-FFE6-44AC-A866-03BEFF950187}" srcOrd="13" destOrd="0" presId="urn:microsoft.com/office/officeart/2005/8/layout/bProcess3"/>
    <dgm:cxn modelId="{5203F0B0-4817-41E7-B2FD-CD87DF5D3992}" type="presParOf" srcId="{56D165F4-FFE6-44AC-A866-03BEFF950187}" destId="{F41491DC-400C-44A6-A0FE-A4BAD91223F1}" srcOrd="0" destOrd="0" presId="urn:microsoft.com/office/officeart/2005/8/layout/bProcess3"/>
    <dgm:cxn modelId="{FC985BFF-5924-4E37-851B-99150471B70E}" type="presParOf" srcId="{38B3319B-3D6F-4F32-B361-2F4C92E9D0B6}" destId="{960631AC-0577-4EA4-A262-B14596A2B200}" srcOrd="14" destOrd="0" presId="urn:microsoft.com/office/officeart/2005/8/layout/bProcess3"/>
    <dgm:cxn modelId="{1A28A7C0-AD13-468C-B0F1-2F184220AD09}" type="presParOf" srcId="{38B3319B-3D6F-4F32-B361-2F4C92E9D0B6}" destId="{AF0FEC0C-9A8E-474E-9380-16E516A74DAD}" srcOrd="15" destOrd="0" presId="urn:microsoft.com/office/officeart/2005/8/layout/bProcess3"/>
    <dgm:cxn modelId="{CC1B0F32-A753-470D-8996-0638F0850C44}" type="presParOf" srcId="{AF0FEC0C-9A8E-474E-9380-16E516A74DAD}" destId="{209B31C0-7D13-453D-B0E4-D30971074626}" srcOrd="0" destOrd="0" presId="urn:microsoft.com/office/officeart/2005/8/layout/bProcess3"/>
    <dgm:cxn modelId="{26686E7E-F22A-46A1-AD6D-6C4B7494E816}" type="presParOf" srcId="{38B3319B-3D6F-4F32-B361-2F4C92E9D0B6}" destId="{F0A3865F-75BF-4C2C-8869-DBA33A9F7C25}" srcOrd="16" destOrd="0" presId="urn:microsoft.com/office/officeart/2005/8/layout/bProcess3"/>
    <dgm:cxn modelId="{5B775E41-0A20-4C1B-8E3F-7A230B461A60}" type="presParOf" srcId="{38B3319B-3D6F-4F32-B361-2F4C92E9D0B6}" destId="{960748BE-7153-4C09-B3F7-68C298AFF022}" srcOrd="17" destOrd="0" presId="urn:microsoft.com/office/officeart/2005/8/layout/bProcess3"/>
    <dgm:cxn modelId="{3EF78628-E6DC-46F0-BB4B-BEEF0286FE01}" type="presParOf" srcId="{960748BE-7153-4C09-B3F7-68C298AFF022}" destId="{5CF8E089-B680-4953-9ABD-7A3E08F77A4B}" srcOrd="0" destOrd="0" presId="urn:microsoft.com/office/officeart/2005/8/layout/bProcess3"/>
    <dgm:cxn modelId="{E89228DB-DE6D-46E3-8B23-3282DE0C8574}" type="presParOf" srcId="{38B3319B-3D6F-4F32-B361-2F4C92E9D0B6}" destId="{7097C6E3-1F85-4023-837B-EDD72FC57332}" srcOrd="18" destOrd="0" presId="urn:microsoft.com/office/officeart/2005/8/layout/bProcess3"/>
    <dgm:cxn modelId="{FD773EE2-8136-4F63-AF43-8A5B20A41951}" type="presParOf" srcId="{38B3319B-3D6F-4F32-B361-2F4C92E9D0B6}" destId="{35EE4846-4899-47DD-A375-059A28E4C005}" srcOrd="19" destOrd="0" presId="urn:microsoft.com/office/officeart/2005/8/layout/bProcess3"/>
    <dgm:cxn modelId="{25EE6A22-92D4-4051-92C5-D868AB79C846}" type="presParOf" srcId="{35EE4846-4899-47DD-A375-059A28E4C005}" destId="{B9AB87BD-9945-4B8B-AFE1-EE3AAA4A7B2D}" srcOrd="0" destOrd="0" presId="urn:microsoft.com/office/officeart/2005/8/layout/bProcess3"/>
    <dgm:cxn modelId="{60118164-0335-4C2D-B131-F0BC11DFA55C}" type="presParOf" srcId="{38B3319B-3D6F-4F32-B361-2F4C92E9D0B6}" destId="{7852938D-B510-4D9F-8367-E4F1A2B52EE4}" srcOrd="20" destOrd="0" presId="urn:microsoft.com/office/officeart/2005/8/layout/bProcess3"/>
    <dgm:cxn modelId="{FF992B70-7807-4D98-BF11-B282C664358B}" type="presParOf" srcId="{38B3319B-3D6F-4F32-B361-2F4C92E9D0B6}" destId="{210E8292-8109-47D6-BF09-FE45EE333C7A}" srcOrd="21" destOrd="0" presId="urn:microsoft.com/office/officeart/2005/8/layout/bProcess3"/>
    <dgm:cxn modelId="{B19561A3-6E61-4F03-8154-636F669FE1AA}" type="presParOf" srcId="{210E8292-8109-47D6-BF09-FE45EE333C7A}" destId="{BD3730D0-FA1B-4795-BB68-2D3AEDE6054E}" srcOrd="0" destOrd="0" presId="urn:microsoft.com/office/officeart/2005/8/layout/bProcess3"/>
    <dgm:cxn modelId="{2FAE32CC-2F94-4F52-BF83-55B60709F967}" type="presParOf" srcId="{38B3319B-3D6F-4F32-B361-2F4C92E9D0B6}" destId="{3A81EFFC-DE5F-4A5B-AB0D-142FA592F2F4}" srcOrd="22" destOrd="0" presId="urn:microsoft.com/office/officeart/2005/8/layout/bProcess3"/>
    <dgm:cxn modelId="{3CFA76CC-00E2-49CD-91E2-AFDFBF285F4A}" type="presParOf" srcId="{38B3319B-3D6F-4F32-B361-2F4C92E9D0B6}" destId="{83D50210-BD7A-482C-8ADF-78F160ACF6FB}" srcOrd="23" destOrd="0" presId="urn:microsoft.com/office/officeart/2005/8/layout/bProcess3"/>
    <dgm:cxn modelId="{5A566076-41A2-4452-B2EB-4A88CA14BBFD}" type="presParOf" srcId="{83D50210-BD7A-482C-8ADF-78F160ACF6FB}" destId="{CAA5EE61-9C32-406C-9B6E-4563A28FF308}" srcOrd="0" destOrd="0" presId="urn:microsoft.com/office/officeart/2005/8/layout/bProcess3"/>
    <dgm:cxn modelId="{FF019C34-026E-4911-8992-7DD225BFBFF4}" type="presParOf" srcId="{38B3319B-3D6F-4F32-B361-2F4C92E9D0B6}" destId="{00B5BE7A-5252-4A74-B74E-1F80DBDE904B}" srcOrd="24" destOrd="0" presId="urn:microsoft.com/office/officeart/2005/8/layout/bProcess3"/>
    <dgm:cxn modelId="{54FA6520-EF48-4DBE-AE7B-C359917D2A3C}" type="presParOf" srcId="{38B3319B-3D6F-4F32-B361-2F4C92E9D0B6}" destId="{C0B9001C-833D-43E7-9011-9B2F64019B2A}" srcOrd="25" destOrd="0" presId="urn:microsoft.com/office/officeart/2005/8/layout/bProcess3"/>
    <dgm:cxn modelId="{248CD588-6910-48D3-96F2-B613BB5338D2}" type="presParOf" srcId="{C0B9001C-833D-43E7-9011-9B2F64019B2A}" destId="{135B0050-5789-499E-B47F-A787D3E56323}" srcOrd="0" destOrd="0" presId="urn:microsoft.com/office/officeart/2005/8/layout/bProcess3"/>
    <dgm:cxn modelId="{3D6AB560-C593-47D3-8D7B-8082A6213E33}" type="presParOf" srcId="{38B3319B-3D6F-4F32-B361-2F4C92E9D0B6}" destId="{7E54D976-B6EE-4935-AF61-4700DD59267E}" srcOrd="26" destOrd="0" presId="urn:microsoft.com/office/officeart/2005/8/layout/bProcess3"/>
    <dgm:cxn modelId="{6EB242EE-5ABC-4BAE-850D-DFF9BB1E1341}" type="presParOf" srcId="{38B3319B-3D6F-4F32-B361-2F4C92E9D0B6}" destId="{8A9DBF29-EE60-47D5-9BBA-92FA95D31064}" srcOrd="27" destOrd="0" presId="urn:microsoft.com/office/officeart/2005/8/layout/bProcess3"/>
    <dgm:cxn modelId="{2E09E5FD-1922-4E42-8E32-238CCB03D8A3}" type="presParOf" srcId="{8A9DBF29-EE60-47D5-9BBA-92FA95D31064}" destId="{EE02DEA8-2879-43B3-950B-A9617C1A804F}" srcOrd="0" destOrd="0" presId="urn:microsoft.com/office/officeart/2005/8/layout/bProcess3"/>
    <dgm:cxn modelId="{BBDE4D66-4B61-42B3-9303-E4BFF9F78F2D}" type="presParOf" srcId="{38B3319B-3D6F-4F32-B361-2F4C92E9D0B6}" destId="{E098A72F-C30F-4B5E-BC42-CEF3027389FA}" srcOrd="28"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789148-AEE3-4909-A8EC-78E4BE9F1E8F}">
      <dsp:nvSpPr>
        <dsp:cNvPr id="0" name=""/>
        <dsp:cNvSpPr/>
      </dsp:nvSpPr>
      <dsp:spPr>
        <a:xfrm>
          <a:off x="794548" y="-44081"/>
          <a:ext cx="3079942" cy="3079942"/>
        </a:xfrm>
        <a:prstGeom prst="circularArrow">
          <a:avLst>
            <a:gd name="adj1" fmla="val 5544"/>
            <a:gd name="adj2" fmla="val 330680"/>
            <a:gd name="adj3" fmla="val 14565740"/>
            <a:gd name="adj4" fmla="val 16921706"/>
            <a:gd name="adj5" fmla="val 5757"/>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AD14DA-9F06-4398-9DE2-53506926D6AD}">
      <dsp:nvSpPr>
        <dsp:cNvPr id="0" name=""/>
        <dsp:cNvSpPr/>
      </dsp:nvSpPr>
      <dsp:spPr>
        <a:xfrm>
          <a:off x="1872119" y="1302"/>
          <a:ext cx="924800" cy="418579"/>
        </a:xfrm>
        <a:prstGeom prst="roundRect">
          <a:avLst/>
        </a:prstGeom>
        <a:solidFill>
          <a:schemeClr val="accent5">
            <a:lumMod val="75000"/>
            <a:alpha val="9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fr-FR" sz="1000" kern="1200" dirty="0"/>
            <a:t>Administre</a:t>
          </a:r>
        </a:p>
        <a:p>
          <a:pPr lvl="0" algn="ctr" defTabSz="444500">
            <a:lnSpc>
              <a:spcPct val="90000"/>
            </a:lnSpc>
            <a:spcBef>
              <a:spcPct val="0"/>
            </a:spcBef>
            <a:spcAft>
              <a:spcPct val="35000"/>
            </a:spcAft>
          </a:pPr>
          <a:r>
            <a:rPr lang="fr-FR" sz="1000" kern="1200" dirty="0"/>
            <a:t>Les traitements </a:t>
          </a:r>
        </a:p>
        <a:p>
          <a:pPr lvl="0" algn="ctr" defTabSz="444500">
            <a:lnSpc>
              <a:spcPct val="90000"/>
            </a:lnSpc>
            <a:spcBef>
              <a:spcPct val="0"/>
            </a:spcBef>
            <a:spcAft>
              <a:spcPct val="35000"/>
            </a:spcAft>
          </a:pPr>
          <a:r>
            <a:rPr lang="fr-FR" sz="1000" kern="1200" dirty="0"/>
            <a:t>prescrits</a:t>
          </a:r>
        </a:p>
      </dsp:txBody>
      <dsp:txXfrm>
        <a:off x="1892552" y="21735"/>
        <a:ext cx="883934" cy="377713"/>
      </dsp:txXfrm>
    </dsp:sp>
    <dsp:sp modelId="{31080D73-D1DA-454F-B81A-344E1D4A4890}">
      <dsp:nvSpPr>
        <dsp:cNvPr id="0" name=""/>
        <dsp:cNvSpPr/>
      </dsp:nvSpPr>
      <dsp:spPr>
        <a:xfrm>
          <a:off x="2844660" y="385990"/>
          <a:ext cx="837158" cy="418579"/>
        </a:xfrm>
        <a:prstGeom prst="roundRect">
          <a:avLst/>
        </a:prstGeom>
        <a:solidFill>
          <a:srgbClr val="0070C0">
            <a:alpha val="84000"/>
          </a:srgb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fr-FR" sz="1000" kern="1200" dirty="0"/>
            <a:t>Personnels référencés</a:t>
          </a:r>
        </a:p>
      </dsp:txBody>
      <dsp:txXfrm>
        <a:off x="2865093" y="406423"/>
        <a:ext cx="796292" cy="377713"/>
      </dsp:txXfrm>
    </dsp:sp>
    <dsp:sp modelId="{CC446297-615D-4C3E-8C5C-30AD54479FFE}">
      <dsp:nvSpPr>
        <dsp:cNvPr id="0" name=""/>
        <dsp:cNvSpPr/>
      </dsp:nvSpPr>
      <dsp:spPr>
        <a:xfrm>
          <a:off x="3229348" y="1314710"/>
          <a:ext cx="837158" cy="418579"/>
        </a:xfrm>
        <a:prstGeom prst="round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fr-FR" sz="1000" kern="1200" dirty="0"/>
            <a:t>RMM</a:t>
          </a:r>
        </a:p>
      </dsp:txBody>
      <dsp:txXfrm>
        <a:off x="3249781" y="1335143"/>
        <a:ext cx="796292" cy="377713"/>
      </dsp:txXfrm>
    </dsp:sp>
    <dsp:sp modelId="{EAB4563F-7225-44AC-80A2-436D3051ECF0}">
      <dsp:nvSpPr>
        <dsp:cNvPr id="0" name=""/>
        <dsp:cNvSpPr/>
      </dsp:nvSpPr>
      <dsp:spPr>
        <a:xfrm>
          <a:off x="2844660" y="2243430"/>
          <a:ext cx="837158" cy="418579"/>
        </a:xfrm>
        <a:prstGeom prst="roundRect">
          <a:avLst/>
        </a:prstGeom>
        <a:solidFill>
          <a:schemeClr val="accent5">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fr-FR" sz="1000" kern="1200" dirty="0"/>
            <a:t>Evaluation</a:t>
          </a:r>
        </a:p>
      </dsp:txBody>
      <dsp:txXfrm>
        <a:off x="2865093" y="2263863"/>
        <a:ext cx="796292" cy="377713"/>
      </dsp:txXfrm>
    </dsp:sp>
    <dsp:sp modelId="{E386F8D5-0BE1-42C8-8B32-9401B49D9230}">
      <dsp:nvSpPr>
        <dsp:cNvPr id="0" name=""/>
        <dsp:cNvSpPr/>
      </dsp:nvSpPr>
      <dsp:spPr>
        <a:xfrm>
          <a:off x="1831839" y="2628118"/>
          <a:ext cx="1005360" cy="418579"/>
        </a:xfrm>
        <a:prstGeom prst="roundRect">
          <a:avLst/>
        </a:prstGeom>
        <a:solidFill>
          <a:srgbClr val="2525DF">
            <a:alpha val="66667"/>
          </a:srgb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fr-FR" sz="1000" kern="1200" dirty="0"/>
            <a:t>Transmission des infos </a:t>
          </a:r>
        </a:p>
      </dsp:txBody>
      <dsp:txXfrm>
        <a:off x="1852272" y="2648551"/>
        <a:ext cx="964494" cy="377713"/>
      </dsp:txXfrm>
    </dsp:sp>
    <dsp:sp modelId="{C3702E70-FCE3-4AD8-A816-455E00C405DF}">
      <dsp:nvSpPr>
        <dsp:cNvPr id="0" name=""/>
        <dsp:cNvSpPr/>
      </dsp:nvSpPr>
      <dsp:spPr>
        <a:xfrm>
          <a:off x="964989" y="2235542"/>
          <a:ext cx="881619" cy="434355"/>
        </a:xfrm>
        <a:prstGeom prst="roundRect">
          <a:avLst/>
        </a:prstGeom>
        <a:solidFill>
          <a:srgbClr val="10BAC2">
            <a:alpha val="60784"/>
          </a:srgb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fr-FR" sz="1000" kern="1200" dirty="0"/>
            <a:t>Préparation en URC</a:t>
          </a:r>
        </a:p>
      </dsp:txBody>
      <dsp:txXfrm>
        <a:off x="986192" y="2256745"/>
        <a:ext cx="839213" cy="391949"/>
      </dsp:txXfrm>
    </dsp:sp>
    <dsp:sp modelId="{53C084A6-C0D5-49E1-A6A4-C94D08E2FFA6}">
      <dsp:nvSpPr>
        <dsp:cNvPr id="0" name=""/>
        <dsp:cNvSpPr/>
      </dsp:nvSpPr>
      <dsp:spPr>
        <a:xfrm>
          <a:off x="505493" y="1197374"/>
          <a:ext cx="1031236" cy="653251"/>
        </a:xfrm>
        <a:prstGeom prst="roundRect">
          <a:avLst/>
        </a:prstGeom>
        <a:solidFill>
          <a:srgbClr val="23E1EB">
            <a:alpha val="55686"/>
          </a:srgb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fr-FR" sz="1000" kern="1200" dirty="0"/>
            <a:t>Règles de bon usage des médicaments</a:t>
          </a:r>
        </a:p>
      </dsp:txBody>
      <dsp:txXfrm>
        <a:off x="537382" y="1229263"/>
        <a:ext cx="967458" cy="589473"/>
      </dsp:txXfrm>
    </dsp:sp>
    <dsp:sp modelId="{B3CE04DC-4A1B-4ED4-B337-E634E6D6DC64}">
      <dsp:nvSpPr>
        <dsp:cNvPr id="0" name=""/>
        <dsp:cNvSpPr/>
      </dsp:nvSpPr>
      <dsp:spPr>
        <a:xfrm>
          <a:off x="987220" y="385990"/>
          <a:ext cx="837158" cy="418579"/>
        </a:xfrm>
        <a:prstGeom prst="roundRect">
          <a:avLst/>
        </a:prstGeom>
        <a:solidFill>
          <a:schemeClr val="accent5">
            <a:lumMod val="25000"/>
            <a:alpha val="5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fr-FR" sz="1000" kern="1200" dirty="0"/>
            <a:t>Procédure en cas d’urgence</a:t>
          </a:r>
        </a:p>
      </dsp:txBody>
      <dsp:txXfrm>
        <a:off x="1007653" y="406423"/>
        <a:ext cx="796292" cy="3777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CD58E3-77DB-4997-91F2-9A7226638145}">
      <dsp:nvSpPr>
        <dsp:cNvPr id="0" name=""/>
        <dsp:cNvSpPr/>
      </dsp:nvSpPr>
      <dsp:spPr>
        <a:xfrm rot="10800000">
          <a:off x="2005333" y="71439"/>
          <a:ext cx="3980735" cy="352499"/>
        </a:xfrm>
        <a:prstGeom prst="homePlate">
          <a:avLst/>
        </a:prstGeom>
        <a:solidFill>
          <a:srgbClr val="249487"/>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5443" tIns="45720" rIns="85344" bIns="45720" numCol="1" spcCol="1270" anchor="ctr" anchorCtr="0">
          <a:noAutofit/>
        </a:bodyPr>
        <a:lstStyle/>
        <a:p>
          <a:pPr lvl="0" algn="ctr" defTabSz="533400">
            <a:lnSpc>
              <a:spcPct val="90000"/>
            </a:lnSpc>
            <a:spcBef>
              <a:spcPct val="0"/>
            </a:spcBef>
            <a:spcAft>
              <a:spcPct val="35000"/>
            </a:spcAft>
          </a:pPr>
          <a:r>
            <a:rPr lang="fr-FR" sz="1200" b="1" kern="1200" dirty="0"/>
            <a:t>Mission d’A</a:t>
          </a:r>
          <a:r>
            <a:rPr lang="fr-FR" sz="1200" b="1" kern="1200" dirty="0">
              <a:solidFill>
                <a:srgbClr val="FF0000"/>
              </a:solidFill>
            </a:rPr>
            <a:t>udit </a:t>
          </a:r>
          <a:r>
            <a:rPr lang="fr-FR" sz="1200" b="1" kern="1200" dirty="0"/>
            <a:t>05.2019</a:t>
          </a:r>
        </a:p>
      </dsp:txBody>
      <dsp:txXfrm rot="10800000">
        <a:off x="2093458" y="71439"/>
        <a:ext cx="3892610" cy="352499"/>
      </dsp:txXfrm>
    </dsp:sp>
    <dsp:sp modelId="{8B894FA7-F663-4E76-8BC6-728DC9534535}">
      <dsp:nvSpPr>
        <dsp:cNvPr id="0" name=""/>
        <dsp:cNvSpPr/>
      </dsp:nvSpPr>
      <dsp:spPr>
        <a:xfrm>
          <a:off x="914541" y="2747"/>
          <a:ext cx="352499" cy="352499"/>
        </a:xfrm>
        <a:prstGeom prst="ellipse">
          <a:avLst/>
        </a:prstGeom>
        <a:solidFill>
          <a:schemeClr val="accent5">
            <a:tint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8EBA848-184C-4AEC-9282-7E6E4E91825E}">
      <dsp:nvSpPr>
        <dsp:cNvPr id="0" name=""/>
        <dsp:cNvSpPr/>
      </dsp:nvSpPr>
      <dsp:spPr>
        <a:xfrm rot="10800000">
          <a:off x="3399705" y="728327"/>
          <a:ext cx="2586363" cy="326904"/>
        </a:xfrm>
        <a:prstGeom prst="homePlate">
          <a:avLst/>
        </a:prstGeom>
        <a:solidFill>
          <a:schemeClr val="tx2">
            <a:lumMod val="20000"/>
            <a:lumOff val="8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5443" tIns="34290" rIns="64008" bIns="34290" numCol="1" spcCol="1270" anchor="ctr" anchorCtr="0">
          <a:noAutofit/>
        </a:bodyPr>
        <a:lstStyle/>
        <a:p>
          <a:pPr lvl="0" algn="ctr" defTabSz="400050">
            <a:lnSpc>
              <a:spcPct val="90000"/>
            </a:lnSpc>
            <a:spcBef>
              <a:spcPct val="0"/>
            </a:spcBef>
            <a:spcAft>
              <a:spcPct val="35000"/>
            </a:spcAft>
          </a:pPr>
          <a:r>
            <a:rPr lang="fr-FR" sz="900" kern="1200" dirty="0">
              <a:solidFill>
                <a:schemeClr val="bg1"/>
              </a:solidFill>
            </a:rPr>
            <a:t>TELEMEDECINE </a:t>
          </a:r>
          <a:r>
            <a:rPr lang="fr-FR" sz="900" b="1" kern="1200" dirty="0">
              <a:solidFill>
                <a:srgbClr val="00B050"/>
              </a:solidFill>
            </a:rPr>
            <a:t>en cours de déploiement</a:t>
          </a:r>
        </a:p>
      </dsp:txBody>
      <dsp:txXfrm rot="10800000">
        <a:off x="3481431" y="728327"/>
        <a:ext cx="2504637" cy="326904"/>
      </dsp:txXfrm>
    </dsp:sp>
    <dsp:sp modelId="{7887ED0E-241C-47F2-ACC4-A598FBC82FAA}">
      <dsp:nvSpPr>
        <dsp:cNvPr id="0" name=""/>
        <dsp:cNvSpPr/>
      </dsp:nvSpPr>
      <dsp:spPr>
        <a:xfrm>
          <a:off x="1230052" y="687107"/>
          <a:ext cx="1169679" cy="584762"/>
        </a:xfrm>
        <a:prstGeom prst="ellipse">
          <a:avLst/>
        </a:prstGeom>
        <a:blipFill rotWithShape="1">
          <a:blip xmlns:r="http://schemas.openxmlformats.org/officeDocument/2006/relationships" r:embed="rId1"/>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BB727E-81A3-4B35-8F27-FF905F063A45}">
      <dsp:nvSpPr>
        <dsp:cNvPr id="0" name=""/>
        <dsp:cNvSpPr/>
      </dsp:nvSpPr>
      <dsp:spPr>
        <a:xfrm rot="10800000">
          <a:off x="3435173" y="1206457"/>
          <a:ext cx="2550895" cy="357434"/>
        </a:xfrm>
        <a:prstGeom prst="homePlate">
          <a:avLst/>
        </a:prstGeom>
        <a:solidFill>
          <a:schemeClr val="tx2">
            <a:lumMod val="40000"/>
            <a:lumOff val="6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5443" tIns="34290" rIns="64008" bIns="34290" numCol="1" spcCol="1270" anchor="ctr" anchorCtr="0">
          <a:noAutofit/>
        </a:bodyPr>
        <a:lstStyle/>
        <a:p>
          <a:pPr lvl="0" algn="ctr" defTabSz="400050">
            <a:lnSpc>
              <a:spcPct val="90000"/>
            </a:lnSpc>
            <a:spcBef>
              <a:spcPct val="0"/>
            </a:spcBef>
            <a:spcAft>
              <a:spcPct val="35000"/>
            </a:spcAft>
          </a:pPr>
          <a:r>
            <a:rPr lang="fr-FR" sz="900" kern="1200" dirty="0"/>
            <a:t>CHIMIO </a:t>
          </a:r>
          <a:r>
            <a:rPr lang="fr-FR" sz="900" b="1" kern="1200" dirty="0">
              <a:solidFill>
                <a:srgbClr val="00B050"/>
              </a:solidFill>
            </a:rPr>
            <a:t>en attente d’achat</a:t>
          </a:r>
        </a:p>
      </dsp:txBody>
      <dsp:txXfrm rot="10800000">
        <a:off x="3524531" y="1206457"/>
        <a:ext cx="2461537" cy="357434"/>
      </dsp:txXfrm>
    </dsp:sp>
    <dsp:sp modelId="{5A84C35D-0E44-4668-9277-713F71941E52}">
      <dsp:nvSpPr>
        <dsp:cNvPr id="0" name=""/>
        <dsp:cNvSpPr/>
      </dsp:nvSpPr>
      <dsp:spPr>
        <a:xfrm>
          <a:off x="1972368" y="1131524"/>
          <a:ext cx="929940" cy="714767"/>
        </a:xfrm>
        <a:prstGeom prst="ellipse">
          <a:avLst/>
        </a:prstGeom>
        <a:blipFill rotWithShape="1">
          <a:blip xmlns:r="http://schemas.openxmlformats.org/officeDocument/2006/relationships" r:embed="rId2"/>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D23FA14-611E-4ED9-B6FD-0638B106F297}">
      <dsp:nvSpPr>
        <dsp:cNvPr id="0" name=""/>
        <dsp:cNvSpPr/>
      </dsp:nvSpPr>
      <dsp:spPr>
        <a:xfrm rot="10800000">
          <a:off x="3503363" y="1846977"/>
          <a:ext cx="2482705" cy="359891"/>
        </a:xfrm>
        <a:prstGeom prst="homePlate">
          <a:avLst/>
        </a:prstGeom>
        <a:solidFill>
          <a:schemeClr val="tx2">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5443" tIns="34290" rIns="64008" bIns="34290" numCol="1" spcCol="1270" anchor="ctr" anchorCtr="0">
          <a:noAutofit/>
        </a:bodyPr>
        <a:lstStyle/>
        <a:p>
          <a:pPr lvl="0" algn="ctr" defTabSz="400050">
            <a:lnSpc>
              <a:spcPct val="90000"/>
            </a:lnSpc>
            <a:spcBef>
              <a:spcPct val="0"/>
            </a:spcBef>
            <a:spcAft>
              <a:spcPct val="35000"/>
            </a:spcAft>
          </a:pPr>
          <a:r>
            <a:rPr lang="fr-FR" sz="900" kern="1200" dirty="0"/>
            <a:t>PROCEDURES / PARCOURS patients</a:t>
          </a:r>
        </a:p>
      </dsp:txBody>
      <dsp:txXfrm rot="10800000">
        <a:off x="3593336" y="1846977"/>
        <a:ext cx="2392732" cy="359891"/>
      </dsp:txXfrm>
    </dsp:sp>
    <dsp:sp modelId="{F9F4935A-6530-4FC4-AE68-72680657EFA3}">
      <dsp:nvSpPr>
        <dsp:cNvPr id="0" name=""/>
        <dsp:cNvSpPr/>
      </dsp:nvSpPr>
      <dsp:spPr>
        <a:xfrm>
          <a:off x="1974261" y="1842153"/>
          <a:ext cx="1079770" cy="535539"/>
        </a:xfrm>
        <a:prstGeom prst="ellipse">
          <a:avLst/>
        </a:prstGeom>
        <a:blipFill rotWithShape="1">
          <a:blip xmlns:r="http://schemas.openxmlformats.org/officeDocument/2006/relationships" r:embed="rId3"/>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F5A55BF-3C86-4625-9848-7857A61ADDA0}">
      <dsp:nvSpPr>
        <dsp:cNvPr id="0" name=""/>
        <dsp:cNvSpPr/>
      </dsp:nvSpPr>
      <dsp:spPr>
        <a:xfrm rot="10800000">
          <a:off x="3603956" y="2451899"/>
          <a:ext cx="2382112" cy="391912"/>
        </a:xfrm>
        <a:prstGeom prst="homePlate">
          <a:avLst/>
        </a:prstGeom>
        <a:solidFill>
          <a:schemeClr val="accent4">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5443" tIns="34290" rIns="64008" bIns="34290" numCol="1" spcCol="1270" anchor="ctr" anchorCtr="0">
          <a:noAutofit/>
        </a:bodyPr>
        <a:lstStyle/>
        <a:p>
          <a:pPr lvl="0" algn="ctr" defTabSz="400050">
            <a:lnSpc>
              <a:spcPct val="90000"/>
            </a:lnSpc>
            <a:spcBef>
              <a:spcPct val="0"/>
            </a:spcBef>
            <a:spcAft>
              <a:spcPct val="35000"/>
            </a:spcAft>
          </a:pPr>
          <a:r>
            <a:rPr lang="fr-FR" sz="900" kern="1200" dirty="0"/>
            <a:t>FORMATION + </a:t>
          </a:r>
          <a:r>
            <a:rPr lang="fr-FR" sz="900" b="1" kern="1200" dirty="0">
              <a:solidFill>
                <a:srgbClr val="FF0000"/>
              </a:solidFill>
            </a:rPr>
            <a:t>IMMERSIONS</a:t>
          </a:r>
        </a:p>
      </dsp:txBody>
      <dsp:txXfrm rot="10800000">
        <a:off x="3701934" y="2451899"/>
        <a:ext cx="2284134" cy="391912"/>
      </dsp:txXfrm>
    </dsp:sp>
    <dsp:sp modelId="{10E7D698-B18F-473F-A6AA-27BB0691E6A5}">
      <dsp:nvSpPr>
        <dsp:cNvPr id="0" name=""/>
        <dsp:cNvSpPr/>
      </dsp:nvSpPr>
      <dsp:spPr>
        <a:xfrm>
          <a:off x="1569556" y="2761309"/>
          <a:ext cx="161328" cy="58307"/>
        </a:xfrm>
        <a:prstGeom prst="ellipse">
          <a:avLst/>
        </a:prstGeom>
        <a:solidFill>
          <a:schemeClr val="accent5">
            <a:tint val="50000"/>
            <a:hueOff val="2124538"/>
            <a:satOff val="-22791"/>
            <a:lumOff val="-1863"/>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698BB55-AA27-4AD8-8AE2-47CB5F544478}">
      <dsp:nvSpPr>
        <dsp:cNvPr id="0" name=""/>
        <dsp:cNvSpPr/>
      </dsp:nvSpPr>
      <dsp:spPr>
        <a:xfrm rot="10800000">
          <a:off x="2777755" y="3111096"/>
          <a:ext cx="3208313" cy="1034340"/>
        </a:xfrm>
        <a:prstGeom prst="homePlate">
          <a:avLst/>
        </a:prstGeom>
        <a:solidFill>
          <a:srgbClr val="FF000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5443" tIns="60960" rIns="113792" bIns="60960" numCol="1" spcCol="1270" anchor="ctr" anchorCtr="0">
          <a:noAutofit/>
        </a:bodyPr>
        <a:lstStyle/>
        <a:p>
          <a:pPr lvl="0" algn="ctr" defTabSz="711200">
            <a:lnSpc>
              <a:spcPct val="90000"/>
            </a:lnSpc>
            <a:spcBef>
              <a:spcPct val="0"/>
            </a:spcBef>
            <a:spcAft>
              <a:spcPct val="35000"/>
            </a:spcAft>
          </a:pPr>
          <a:r>
            <a:rPr lang="fr-FR" sz="1600" b="1" kern="1200" dirty="0"/>
            <a:t>CONVENTIONS </a:t>
          </a:r>
        </a:p>
        <a:p>
          <a:pPr lvl="0" algn="ctr" defTabSz="711200">
            <a:lnSpc>
              <a:spcPct val="90000"/>
            </a:lnSpc>
            <a:spcBef>
              <a:spcPct val="0"/>
            </a:spcBef>
            <a:spcAft>
              <a:spcPct val="35000"/>
            </a:spcAft>
          </a:pPr>
          <a:r>
            <a:rPr lang="fr-FR" sz="1600" b="1" kern="1200" dirty="0">
              <a:solidFill>
                <a:srgbClr val="00B050"/>
              </a:solidFill>
            </a:rPr>
            <a:t>en attente de signature</a:t>
          </a:r>
        </a:p>
      </dsp:txBody>
      <dsp:txXfrm rot="10800000">
        <a:off x="3036340" y="3111096"/>
        <a:ext cx="2949728" cy="1034340"/>
      </dsp:txXfrm>
    </dsp:sp>
    <dsp:sp modelId="{37E0A63E-5AB0-435F-AF08-0749EBABE728}">
      <dsp:nvSpPr>
        <dsp:cNvPr id="0" name=""/>
        <dsp:cNvSpPr/>
      </dsp:nvSpPr>
      <dsp:spPr>
        <a:xfrm>
          <a:off x="1446232" y="3033003"/>
          <a:ext cx="1571095" cy="965127"/>
        </a:xfrm>
        <a:prstGeom prst="ellipse">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962C82-80C4-4C03-87E9-94ED23AB5998}">
      <dsp:nvSpPr>
        <dsp:cNvPr id="0" name=""/>
        <dsp:cNvSpPr/>
      </dsp:nvSpPr>
      <dsp:spPr>
        <a:xfrm rot="10800000">
          <a:off x="1752250" y="27640"/>
          <a:ext cx="3478349" cy="298330"/>
        </a:xfrm>
        <a:prstGeom prst="homePlate">
          <a:avLst/>
        </a:prstGeom>
        <a:solidFill>
          <a:srgbClr val="249487"/>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4983" tIns="45720" rIns="85344" bIns="45720" numCol="1" spcCol="1270" anchor="ctr" anchorCtr="0">
          <a:noAutofit/>
        </a:bodyPr>
        <a:lstStyle/>
        <a:p>
          <a:pPr lvl="0" algn="ctr" defTabSz="533400">
            <a:lnSpc>
              <a:spcPct val="90000"/>
            </a:lnSpc>
            <a:spcBef>
              <a:spcPct val="0"/>
            </a:spcBef>
            <a:spcAft>
              <a:spcPct val="35000"/>
            </a:spcAft>
          </a:pPr>
          <a:r>
            <a:rPr lang="fr-FR" sz="1200" b="1" kern="1200" dirty="0"/>
            <a:t>Mission d’ </a:t>
          </a:r>
          <a:r>
            <a:rPr lang="fr-FR" sz="1200" b="1" kern="1200" dirty="0">
              <a:solidFill>
                <a:srgbClr val="FF0000"/>
              </a:solidFill>
            </a:rPr>
            <a:t>Audit</a:t>
          </a:r>
          <a:r>
            <a:rPr lang="fr-FR" sz="1200" b="1" kern="1200" dirty="0"/>
            <a:t> 03.2017</a:t>
          </a:r>
        </a:p>
      </dsp:txBody>
      <dsp:txXfrm rot="10800000">
        <a:off x="1826832" y="27640"/>
        <a:ext cx="3403767" cy="298330"/>
      </dsp:txXfrm>
    </dsp:sp>
    <dsp:sp modelId="{9DD9237C-6D0B-45C7-882D-1668E6C172B2}">
      <dsp:nvSpPr>
        <dsp:cNvPr id="0" name=""/>
        <dsp:cNvSpPr/>
      </dsp:nvSpPr>
      <dsp:spPr>
        <a:xfrm>
          <a:off x="822276" y="42980"/>
          <a:ext cx="215395" cy="215395"/>
        </a:xfrm>
        <a:prstGeom prst="ellipse">
          <a:avLst/>
        </a:prstGeom>
        <a:no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8EBA848-184C-4AEC-9282-7E6E4E91825E}">
      <dsp:nvSpPr>
        <dsp:cNvPr id="0" name=""/>
        <dsp:cNvSpPr/>
      </dsp:nvSpPr>
      <dsp:spPr>
        <a:xfrm rot="10800000">
          <a:off x="2959378" y="347923"/>
          <a:ext cx="2259952" cy="392915"/>
        </a:xfrm>
        <a:prstGeom prst="homePlate">
          <a:avLst/>
        </a:prstGeom>
        <a:solidFill>
          <a:schemeClr val="tx2">
            <a:lumMod val="20000"/>
            <a:lumOff val="8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4983" tIns="38100" rIns="71120" bIns="38100" numCol="1" spcCol="1270" anchor="ctr" anchorCtr="0">
          <a:noAutofit/>
        </a:bodyPr>
        <a:lstStyle/>
        <a:p>
          <a:pPr lvl="0" algn="ctr" defTabSz="444500">
            <a:lnSpc>
              <a:spcPct val="90000"/>
            </a:lnSpc>
            <a:spcBef>
              <a:spcPct val="0"/>
            </a:spcBef>
            <a:spcAft>
              <a:spcPct val="35000"/>
            </a:spcAft>
          </a:pPr>
          <a:r>
            <a:rPr lang="fr-FR" sz="1000" kern="1200" dirty="0">
              <a:solidFill>
                <a:schemeClr val="bg1"/>
              </a:solidFill>
            </a:rPr>
            <a:t>TELEMEDECINE</a:t>
          </a:r>
        </a:p>
      </dsp:txBody>
      <dsp:txXfrm rot="10800000">
        <a:off x="3057607" y="347923"/>
        <a:ext cx="2161723" cy="392915"/>
      </dsp:txXfrm>
    </dsp:sp>
    <dsp:sp modelId="{7887ED0E-241C-47F2-ACC4-A598FBC82FAA}">
      <dsp:nvSpPr>
        <dsp:cNvPr id="0" name=""/>
        <dsp:cNvSpPr/>
      </dsp:nvSpPr>
      <dsp:spPr>
        <a:xfrm>
          <a:off x="1264946" y="420162"/>
          <a:ext cx="714732" cy="357318"/>
        </a:xfrm>
        <a:prstGeom prst="ellipse">
          <a:avLst/>
        </a:prstGeom>
        <a:blipFill rotWithShape="1">
          <a:blip xmlns:r="http://schemas.openxmlformats.org/officeDocument/2006/relationships" r:embed="rId1"/>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BB727E-81A3-4B35-8F27-FF905F063A45}">
      <dsp:nvSpPr>
        <dsp:cNvPr id="0" name=""/>
        <dsp:cNvSpPr/>
      </dsp:nvSpPr>
      <dsp:spPr>
        <a:xfrm rot="10800000">
          <a:off x="2979496" y="855087"/>
          <a:ext cx="2228960" cy="335981"/>
        </a:xfrm>
        <a:prstGeom prst="homePlate">
          <a:avLst/>
        </a:prstGeom>
        <a:solidFill>
          <a:schemeClr val="tx2">
            <a:lumMod val="40000"/>
            <a:lumOff val="6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4983" tIns="38100" rIns="71120" bIns="38100" numCol="1" spcCol="1270" anchor="ctr" anchorCtr="0">
          <a:noAutofit/>
        </a:bodyPr>
        <a:lstStyle/>
        <a:p>
          <a:pPr lvl="0" algn="ctr" defTabSz="444500">
            <a:lnSpc>
              <a:spcPct val="90000"/>
            </a:lnSpc>
            <a:spcBef>
              <a:spcPct val="0"/>
            </a:spcBef>
            <a:spcAft>
              <a:spcPct val="35000"/>
            </a:spcAft>
          </a:pPr>
          <a:r>
            <a:rPr lang="fr-FR" sz="1000" kern="1200" dirty="0"/>
            <a:t>CHIMIO</a:t>
          </a:r>
        </a:p>
      </dsp:txBody>
      <dsp:txXfrm rot="10800000">
        <a:off x="3063491" y="855087"/>
        <a:ext cx="2144965" cy="335981"/>
      </dsp:txXfrm>
    </dsp:sp>
    <dsp:sp modelId="{5A84C35D-0E44-4668-9277-713F71941E52}">
      <dsp:nvSpPr>
        <dsp:cNvPr id="0" name=""/>
        <dsp:cNvSpPr/>
      </dsp:nvSpPr>
      <dsp:spPr>
        <a:xfrm>
          <a:off x="1951504" y="751528"/>
          <a:ext cx="568240" cy="436758"/>
        </a:xfrm>
        <a:prstGeom prst="ellipse">
          <a:avLst/>
        </a:prstGeom>
        <a:blipFill rotWithShape="1">
          <a:blip xmlns:r="http://schemas.openxmlformats.org/officeDocument/2006/relationships" r:embed="rId2"/>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D23FA14-611E-4ED9-B6FD-0638B106F297}">
      <dsp:nvSpPr>
        <dsp:cNvPr id="0" name=""/>
        <dsp:cNvSpPr/>
      </dsp:nvSpPr>
      <dsp:spPr>
        <a:xfrm rot="10800000">
          <a:off x="2700170" y="1246389"/>
          <a:ext cx="2530429" cy="410568"/>
        </a:xfrm>
        <a:prstGeom prst="homePlate">
          <a:avLst/>
        </a:prstGeom>
        <a:solidFill>
          <a:schemeClr val="tx2">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4983" tIns="38100" rIns="71120" bIns="38100" numCol="1" spcCol="1270" anchor="ctr" anchorCtr="0">
          <a:noAutofit/>
        </a:bodyPr>
        <a:lstStyle/>
        <a:p>
          <a:pPr lvl="0" algn="ctr" defTabSz="444500">
            <a:lnSpc>
              <a:spcPct val="90000"/>
            </a:lnSpc>
            <a:spcBef>
              <a:spcPct val="0"/>
            </a:spcBef>
            <a:spcAft>
              <a:spcPct val="35000"/>
            </a:spcAft>
          </a:pPr>
          <a:r>
            <a:rPr lang="fr-FR" sz="1000" kern="1200" dirty="0"/>
            <a:t>PROCEDURES / PARCOURS patients</a:t>
          </a:r>
        </a:p>
      </dsp:txBody>
      <dsp:txXfrm rot="10800000">
        <a:off x="2802812" y="1246389"/>
        <a:ext cx="2427787" cy="410568"/>
      </dsp:txXfrm>
    </dsp:sp>
    <dsp:sp modelId="{F9F4935A-6530-4FC4-AE68-72680657EFA3}">
      <dsp:nvSpPr>
        <dsp:cNvPr id="0" name=""/>
        <dsp:cNvSpPr/>
      </dsp:nvSpPr>
      <dsp:spPr>
        <a:xfrm>
          <a:off x="1615056" y="1238042"/>
          <a:ext cx="659793" cy="305774"/>
        </a:xfrm>
        <a:prstGeom prst="ellipse">
          <a:avLst/>
        </a:prstGeom>
        <a:blipFill rotWithShape="1">
          <a:blip xmlns:r="http://schemas.openxmlformats.org/officeDocument/2006/relationships" r:embed="rId3"/>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F5A55BF-3C86-4625-9848-7857A61ADDA0}">
      <dsp:nvSpPr>
        <dsp:cNvPr id="0" name=""/>
        <dsp:cNvSpPr/>
      </dsp:nvSpPr>
      <dsp:spPr>
        <a:xfrm rot="10800000">
          <a:off x="3149121" y="1720083"/>
          <a:ext cx="2081478" cy="400695"/>
        </a:xfrm>
        <a:prstGeom prst="homePlate">
          <a:avLst/>
        </a:prstGeom>
        <a:solidFill>
          <a:schemeClr val="accent4">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4983" tIns="38100" rIns="71120" bIns="38100" numCol="1" spcCol="1270" anchor="ctr" anchorCtr="0">
          <a:noAutofit/>
        </a:bodyPr>
        <a:lstStyle/>
        <a:p>
          <a:pPr lvl="0" algn="ctr" defTabSz="444500">
            <a:lnSpc>
              <a:spcPct val="90000"/>
            </a:lnSpc>
            <a:spcBef>
              <a:spcPct val="0"/>
            </a:spcBef>
            <a:spcAft>
              <a:spcPct val="35000"/>
            </a:spcAft>
          </a:pPr>
          <a:r>
            <a:rPr lang="fr-FR" sz="1000" kern="1200" dirty="0"/>
            <a:t>FORMATION + </a:t>
          </a:r>
          <a:r>
            <a:rPr lang="fr-FR" sz="1000" b="1" kern="1200" dirty="0">
              <a:solidFill>
                <a:srgbClr val="FF0000"/>
              </a:solidFill>
            </a:rPr>
            <a:t>IMMERSIONS</a:t>
          </a:r>
        </a:p>
      </dsp:txBody>
      <dsp:txXfrm rot="10800000">
        <a:off x="3249295" y="1720083"/>
        <a:ext cx="1981304" cy="400695"/>
      </dsp:txXfrm>
    </dsp:sp>
    <dsp:sp modelId="{10E7D698-B18F-473F-A6AA-27BB0691E6A5}">
      <dsp:nvSpPr>
        <dsp:cNvPr id="0" name=""/>
        <dsp:cNvSpPr/>
      </dsp:nvSpPr>
      <dsp:spPr>
        <a:xfrm>
          <a:off x="1327531" y="1969600"/>
          <a:ext cx="98579" cy="35628"/>
        </a:xfrm>
        <a:prstGeom prst="ellipse">
          <a:avLst/>
        </a:prstGeom>
        <a:solidFill>
          <a:schemeClr val="accent5">
            <a:tint val="50000"/>
            <a:hueOff val="1770449"/>
            <a:satOff val="-18993"/>
            <a:lumOff val="-1553"/>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698BB55-AA27-4AD8-8AE2-47CB5F544478}">
      <dsp:nvSpPr>
        <dsp:cNvPr id="0" name=""/>
        <dsp:cNvSpPr/>
      </dsp:nvSpPr>
      <dsp:spPr>
        <a:xfrm rot="10800000">
          <a:off x="2403544" y="2256548"/>
          <a:ext cx="2803410" cy="824183"/>
        </a:xfrm>
        <a:prstGeom prst="homePlate">
          <a:avLst/>
        </a:prstGeom>
        <a:solidFill>
          <a:srgbClr val="FF000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4983" tIns="60960" rIns="113792" bIns="60960" numCol="1" spcCol="1270" anchor="ctr" anchorCtr="0">
          <a:noAutofit/>
        </a:bodyPr>
        <a:lstStyle/>
        <a:p>
          <a:pPr lvl="0" algn="ctr" defTabSz="711200">
            <a:lnSpc>
              <a:spcPct val="90000"/>
            </a:lnSpc>
            <a:spcBef>
              <a:spcPct val="0"/>
            </a:spcBef>
            <a:spcAft>
              <a:spcPct val="35000"/>
            </a:spcAft>
          </a:pPr>
          <a:r>
            <a:rPr lang="fr-FR" sz="1600" b="1" kern="1200" dirty="0"/>
            <a:t>4 CONVENTIONS 06/2018</a:t>
          </a:r>
        </a:p>
        <a:p>
          <a:pPr lvl="0" algn="ctr" defTabSz="711200">
            <a:lnSpc>
              <a:spcPct val="90000"/>
            </a:lnSpc>
            <a:spcBef>
              <a:spcPct val="0"/>
            </a:spcBef>
            <a:spcAft>
              <a:spcPct val="35000"/>
            </a:spcAft>
          </a:pPr>
          <a:r>
            <a:rPr lang="fr-FR" sz="1000" b="1" kern="1200" dirty="0"/>
            <a:t>IDE Coordination </a:t>
          </a:r>
          <a:r>
            <a:rPr lang="fr-FR" sz="1000" b="1" kern="1200" dirty="0">
              <a:solidFill>
                <a:srgbClr val="0070C0"/>
              </a:solidFill>
            </a:rPr>
            <a:t>CEM</a:t>
          </a:r>
          <a:r>
            <a:rPr lang="fr-FR" sz="1000" b="1" kern="1200" dirty="0"/>
            <a:t> 5%</a:t>
          </a:r>
        </a:p>
      </dsp:txBody>
      <dsp:txXfrm rot="10800000">
        <a:off x="2609590" y="2256548"/>
        <a:ext cx="2597364" cy="824183"/>
      </dsp:txXfrm>
    </dsp:sp>
    <dsp:sp modelId="{37E0A63E-5AB0-435F-AF08-0749EBABE728}">
      <dsp:nvSpPr>
        <dsp:cNvPr id="0" name=""/>
        <dsp:cNvSpPr/>
      </dsp:nvSpPr>
      <dsp:spPr>
        <a:xfrm>
          <a:off x="1174439" y="2270728"/>
          <a:ext cx="1209376" cy="675390"/>
        </a:xfrm>
        <a:prstGeom prst="ellipse">
          <a:avLst/>
        </a:prstGeom>
        <a:blipFill rotWithShape="1">
          <a:blip xmlns:r="http://schemas.openxmlformats.org/officeDocument/2006/relationships" r:embed="rId4"/>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3780CC0-A949-49A4-9FE4-FBDFCC74E77F}">
      <dsp:nvSpPr>
        <dsp:cNvPr id="0" name=""/>
        <dsp:cNvSpPr/>
      </dsp:nvSpPr>
      <dsp:spPr>
        <a:xfrm rot="10800000">
          <a:off x="3106407" y="3170269"/>
          <a:ext cx="2124192" cy="705270"/>
        </a:xfrm>
        <a:prstGeom prst="homePlate">
          <a:avLst/>
        </a:prstGeom>
        <a:solidFill>
          <a:schemeClr val="accent2">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4983" tIns="45720" rIns="85344" bIns="45720" numCol="1" spcCol="1270" anchor="ctr" anchorCtr="0">
          <a:noAutofit/>
        </a:bodyPr>
        <a:lstStyle/>
        <a:p>
          <a:pPr lvl="0" algn="ctr" defTabSz="533400">
            <a:lnSpc>
              <a:spcPct val="90000"/>
            </a:lnSpc>
            <a:spcBef>
              <a:spcPct val="0"/>
            </a:spcBef>
            <a:spcAft>
              <a:spcPct val="35000"/>
            </a:spcAft>
          </a:pPr>
          <a:r>
            <a:rPr lang="fr-FR" sz="1200" b="1" kern="1200" dirty="0">
              <a:solidFill>
                <a:schemeClr val="bg1"/>
              </a:solidFill>
              <a:latin typeface="+mj-lt"/>
            </a:rPr>
            <a:t>09.2019 Coordinatrice SPM 50%</a:t>
          </a:r>
        </a:p>
        <a:p>
          <a:pPr lvl="0" algn="ctr" defTabSz="533400">
            <a:lnSpc>
              <a:spcPct val="90000"/>
            </a:lnSpc>
            <a:spcBef>
              <a:spcPct val="0"/>
            </a:spcBef>
            <a:spcAft>
              <a:spcPct val="35000"/>
            </a:spcAft>
          </a:pPr>
          <a:r>
            <a:rPr lang="fr-FR" sz="1200" b="1" kern="1200" dirty="0">
              <a:solidFill>
                <a:schemeClr val="bg1"/>
              </a:solidFill>
              <a:latin typeface="+mj-lt"/>
            </a:rPr>
            <a:t>M.ARTANO</a:t>
          </a:r>
          <a:endParaRPr lang="fr-FR" sz="1200" b="1" kern="1200" dirty="0">
            <a:solidFill>
              <a:schemeClr val="bg1"/>
            </a:solidFill>
          </a:endParaRPr>
        </a:p>
      </dsp:txBody>
      <dsp:txXfrm rot="10800000">
        <a:off x="3282724" y="3170269"/>
        <a:ext cx="1947875" cy="705270"/>
      </dsp:txXfrm>
    </dsp:sp>
    <dsp:sp modelId="{FD64861B-8CA5-4966-9D8E-5F7452E3C1B1}">
      <dsp:nvSpPr>
        <dsp:cNvPr id="0" name=""/>
        <dsp:cNvSpPr/>
      </dsp:nvSpPr>
      <dsp:spPr>
        <a:xfrm>
          <a:off x="1827763" y="3152260"/>
          <a:ext cx="818852" cy="832885"/>
        </a:xfrm>
        <a:prstGeom prst="ellipse">
          <a:avLst/>
        </a:prstGeom>
        <a:blipFill rotWithShape="1">
          <a:blip xmlns:r="http://schemas.openxmlformats.org/officeDocument/2006/relationships" r:embed="rId5"/>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E0DC13-9951-4AC9-9140-9CE93924D788}">
      <dsp:nvSpPr>
        <dsp:cNvPr id="0" name=""/>
        <dsp:cNvSpPr/>
      </dsp:nvSpPr>
      <dsp:spPr>
        <a:xfrm>
          <a:off x="983942" y="362381"/>
          <a:ext cx="139453" cy="91440"/>
        </a:xfrm>
        <a:custGeom>
          <a:avLst/>
          <a:gdLst/>
          <a:ahLst/>
          <a:cxnLst/>
          <a:rect l="0" t="0" r="0" b="0"/>
          <a:pathLst>
            <a:path>
              <a:moveTo>
                <a:pt x="0" y="45720"/>
              </a:moveTo>
              <a:lnTo>
                <a:pt x="139453" y="45720"/>
              </a:lnTo>
            </a:path>
          </a:pathLst>
        </a:custGeom>
        <a:noFill/>
        <a:ln w="25400" cap="rnd" cmpd="sng" algn="ctr">
          <a:solidFill>
            <a:schemeClr val="accent3"/>
          </a:solidFill>
          <a:prstDash val="solid"/>
          <a:tailEnd type="arrow"/>
        </a:ln>
        <a:effectLst>
          <a:outerShdw blurRad="38100" dist="25400" dir="5400000" rotWithShape="0">
            <a:srgbClr val="000000">
              <a:alpha val="35000"/>
            </a:srgbClr>
          </a:outerShdw>
        </a:effectLst>
      </dsp:spPr>
      <dsp:style>
        <a:lnRef idx="3">
          <a:schemeClr val="accent3"/>
        </a:lnRef>
        <a:fillRef idx="0">
          <a:schemeClr val="accent3"/>
        </a:fillRef>
        <a:effectRef idx="2">
          <a:schemeClr val="accent3"/>
        </a:effectRef>
        <a:fontRef idx="minor">
          <a:schemeClr val="tx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1049417" y="407250"/>
        <a:ext cx="8502" cy="1702"/>
      </dsp:txXfrm>
    </dsp:sp>
    <dsp:sp modelId="{8E13BF5D-0C88-45AF-AE94-4CCAAE0AD49F}">
      <dsp:nvSpPr>
        <dsp:cNvPr id="0" name=""/>
        <dsp:cNvSpPr/>
      </dsp:nvSpPr>
      <dsp:spPr>
        <a:xfrm>
          <a:off x="4125" y="45144"/>
          <a:ext cx="981616" cy="725914"/>
        </a:xfrm>
        <a:prstGeom prst="rect">
          <a:avLst/>
        </a:prstGeom>
        <a:solidFill>
          <a:schemeClr val="accent1">
            <a:lumMod val="40000"/>
            <a:lumOff val="6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lvl="0" algn="ctr" defTabSz="400050">
            <a:lnSpc>
              <a:spcPct val="90000"/>
            </a:lnSpc>
            <a:spcBef>
              <a:spcPct val="0"/>
            </a:spcBef>
            <a:spcAft>
              <a:spcPct val="35000"/>
            </a:spcAft>
          </a:pPr>
          <a:r>
            <a:rPr lang="fr-FR" sz="900" b="1" kern="1200" dirty="0">
              <a:solidFill>
                <a:schemeClr val="tx1"/>
              </a:solidFill>
            </a:rPr>
            <a:t>Suspicion de cancer</a:t>
          </a:r>
        </a:p>
        <a:p>
          <a:pPr lvl="0" algn="ctr" defTabSz="400050">
            <a:lnSpc>
              <a:spcPct val="90000"/>
            </a:lnSpc>
            <a:spcBef>
              <a:spcPct val="0"/>
            </a:spcBef>
            <a:spcAft>
              <a:spcPct val="35000"/>
            </a:spcAft>
          </a:pPr>
          <a:r>
            <a:rPr lang="fr-FR" sz="900" b="1" kern="1200" dirty="0">
              <a:solidFill>
                <a:schemeClr val="tx1"/>
              </a:solidFill>
            </a:rPr>
            <a:t>SPM/WF</a:t>
          </a:r>
        </a:p>
      </dsp:txBody>
      <dsp:txXfrm>
        <a:off x="4125" y="45144"/>
        <a:ext cx="981616" cy="725914"/>
      </dsp:txXfrm>
    </dsp:sp>
    <dsp:sp modelId="{BE985259-38EE-43D8-AB55-56F730955CFD}">
      <dsp:nvSpPr>
        <dsp:cNvPr id="0" name=""/>
        <dsp:cNvSpPr/>
      </dsp:nvSpPr>
      <dsp:spPr>
        <a:xfrm>
          <a:off x="2113402" y="362381"/>
          <a:ext cx="139453" cy="91440"/>
        </a:xfrm>
        <a:custGeom>
          <a:avLst/>
          <a:gdLst/>
          <a:ahLst/>
          <a:cxnLst/>
          <a:rect l="0" t="0" r="0" b="0"/>
          <a:pathLst>
            <a:path>
              <a:moveTo>
                <a:pt x="0" y="45720"/>
              </a:moveTo>
              <a:lnTo>
                <a:pt x="139453" y="45720"/>
              </a:lnTo>
            </a:path>
          </a:pathLst>
        </a:custGeom>
        <a:noFill/>
        <a:ln w="25400" cap="rnd" cmpd="sng" algn="ctr">
          <a:solidFill>
            <a:schemeClr val="accent3"/>
          </a:solidFill>
          <a:prstDash val="solid"/>
          <a:tailEnd type="arrow"/>
        </a:ln>
        <a:effectLst>
          <a:outerShdw blurRad="38100" dist="25400" dir="5400000" rotWithShape="0">
            <a:srgbClr val="000000">
              <a:alpha val="35000"/>
            </a:srgbClr>
          </a:outerShdw>
        </a:effectLst>
      </dsp:spPr>
      <dsp:style>
        <a:lnRef idx="3">
          <a:schemeClr val="accent3"/>
        </a:lnRef>
        <a:fillRef idx="0">
          <a:schemeClr val="accent3"/>
        </a:fillRef>
        <a:effectRef idx="2">
          <a:schemeClr val="accent3"/>
        </a:effectRef>
        <a:fontRef idx="minor">
          <a:schemeClr val="tx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2178877" y="407250"/>
        <a:ext cx="8502" cy="1702"/>
      </dsp:txXfrm>
    </dsp:sp>
    <dsp:sp modelId="{EF4753E1-DAF5-4DFD-89B5-E63D9AA6BEFD}">
      <dsp:nvSpPr>
        <dsp:cNvPr id="0" name=""/>
        <dsp:cNvSpPr/>
      </dsp:nvSpPr>
      <dsp:spPr>
        <a:xfrm>
          <a:off x="1155796" y="57940"/>
          <a:ext cx="959405" cy="700322"/>
        </a:xfrm>
        <a:prstGeom prst="rect">
          <a:avLst/>
        </a:prstGeom>
        <a:solidFill>
          <a:schemeClr val="accent1">
            <a:lumMod val="40000"/>
            <a:lumOff val="6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lvl="0" algn="ctr" defTabSz="400050">
            <a:lnSpc>
              <a:spcPct val="90000"/>
            </a:lnSpc>
            <a:spcBef>
              <a:spcPct val="0"/>
            </a:spcBef>
            <a:spcAft>
              <a:spcPct val="35000"/>
            </a:spcAft>
          </a:pPr>
          <a:r>
            <a:rPr lang="fr-FR" sz="900" b="1" kern="1200" dirty="0">
              <a:solidFill>
                <a:schemeClr val="tx1"/>
              </a:solidFill>
            </a:rPr>
            <a:t>Demande de </a:t>
          </a:r>
        </a:p>
        <a:p>
          <a:pPr lvl="0" algn="ctr" defTabSz="400050">
            <a:lnSpc>
              <a:spcPct val="90000"/>
            </a:lnSpc>
            <a:spcBef>
              <a:spcPct val="0"/>
            </a:spcBef>
            <a:spcAft>
              <a:spcPct val="35000"/>
            </a:spcAft>
          </a:pPr>
          <a:r>
            <a:rPr lang="fr-FR" sz="900" b="1" kern="1200" dirty="0">
              <a:solidFill>
                <a:sysClr val="windowText" lastClr="000000"/>
              </a:solidFill>
            </a:rPr>
            <a:t>Télé-expertise ou téléconsultation</a:t>
          </a:r>
        </a:p>
      </dsp:txBody>
      <dsp:txXfrm>
        <a:off x="1155796" y="57940"/>
        <a:ext cx="959405" cy="700322"/>
      </dsp:txXfrm>
    </dsp:sp>
    <dsp:sp modelId="{1C94C0D7-42FF-40CE-8E8A-BF364E5AB445}">
      <dsp:nvSpPr>
        <dsp:cNvPr id="0" name=""/>
        <dsp:cNvSpPr/>
      </dsp:nvSpPr>
      <dsp:spPr>
        <a:xfrm>
          <a:off x="3247571" y="362381"/>
          <a:ext cx="139453" cy="91440"/>
        </a:xfrm>
        <a:custGeom>
          <a:avLst/>
          <a:gdLst/>
          <a:ahLst/>
          <a:cxnLst/>
          <a:rect l="0" t="0" r="0" b="0"/>
          <a:pathLst>
            <a:path>
              <a:moveTo>
                <a:pt x="0" y="45720"/>
              </a:moveTo>
              <a:lnTo>
                <a:pt x="139453" y="45720"/>
              </a:lnTo>
            </a:path>
          </a:pathLst>
        </a:custGeom>
        <a:noFill/>
        <a:ln w="25400" cap="rnd" cmpd="sng" algn="ctr">
          <a:solidFill>
            <a:schemeClr val="accent3"/>
          </a:solidFill>
          <a:prstDash val="solid"/>
          <a:tailEnd type="arrow"/>
        </a:ln>
        <a:effectLst>
          <a:outerShdw blurRad="38100" dist="25400" dir="5400000" rotWithShape="0">
            <a:srgbClr val="000000">
              <a:alpha val="35000"/>
            </a:srgbClr>
          </a:outerShdw>
        </a:effectLst>
      </dsp:spPr>
      <dsp:style>
        <a:lnRef idx="3">
          <a:schemeClr val="accent3"/>
        </a:lnRef>
        <a:fillRef idx="0">
          <a:schemeClr val="accent3"/>
        </a:fillRef>
        <a:effectRef idx="2">
          <a:schemeClr val="accent3"/>
        </a:effectRef>
        <a:fontRef idx="minor">
          <a:schemeClr val="tx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3313046" y="407250"/>
        <a:ext cx="8502" cy="1702"/>
      </dsp:txXfrm>
    </dsp:sp>
    <dsp:sp modelId="{72B6F4EB-1217-4254-9110-0E8914561EAB}">
      <dsp:nvSpPr>
        <dsp:cNvPr id="0" name=""/>
        <dsp:cNvSpPr/>
      </dsp:nvSpPr>
      <dsp:spPr>
        <a:xfrm>
          <a:off x="2285255" y="63718"/>
          <a:ext cx="964115" cy="688766"/>
        </a:xfrm>
        <a:prstGeom prst="rect">
          <a:avLst/>
        </a:prstGeom>
        <a:solidFill>
          <a:schemeClr val="accent1">
            <a:lumMod val="40000"/>
            <a:lumOff val="6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lvl="0" algn="ctr" defTabSz="400050">
            <a:lnSpc>
              <a:spcPct val="90000"/>
            </a:lnSpc>
            <a:spcBef>
              <a:spcPct val="0"/>
            </a:spcBef>
            <a:spcAft>
              <a:spcPct val="35000"/>
            </a:spcAft>
          </a:pPr>
          <a:r>
            <a:rPr lang="fr-FR" sz="900" b="1" kern="1200" dirty="0">
              <a:solidFill>
                <a:schemeClr val="tx1"/>
              </a:solidFill>
            </a:rPr>
            <a:t>Avis d’EVASAN CEM</a:t>
          </a:r>
        </a:p>
      </dsp:txBody>
      <dsp:txXfrm>
        <a:off x="2285255" y="63718"/>
        <a:ext cx="964115" cy="688766"/>
      </dsp:txXfrm>
    </dsp:sp>
    <dsp:sp modelId="{178EBE97-A276-4DF7-8B11-5DC5FEB26F0C}">
      <dsp:nvSpPr>
        <dsp:cNvPr id="0" name=""/>
        <dsp:cNvSpPr/>
      </dsp:nvSpPr>
      <dsp:spPr>
        <a:xfrm>
          <a:off x="615650" y="774398"/>
          <a:ext cx="3322324" cy="181322"/>
        </a:xfrm>
        <a:custGeom>
          <a:avLst/>
          <a:gdLst/>
          <a:ahLst/>
          <a:cxnLst/>
          <a:rect l="0" t="0" r="0" b="0"/>
          <a:pathLst>
            <a:path>
              <a:moveTo>
                <a:pt x="3322324" y="0"/>
              </a:moveTo>
              <a:lnTo>
                <a:pt x="3322324" y="107761"/>
              </a:lnTo>
              <a:lnTo>
                <a:pt x="0" y="107761"/>
              </a:lnTo>
              <a:lnTo>
                <a:pt x="0" y="181322"/>
              </a:lnTo>
            </a:path>
          </a:pathLst>
        </a:custGeom>
        <a:noFill/>
        <a:ln w="25400" cap="rnd" cmpd="sng" algn="ctr">
          <a:solidFill>
            <a:schemeClr val="accent3"/>
          </a:solidFill>
          <a:prstDash val="solid"/>
          <a:tailEnd type="arrow"/>
        </a:ln>
        <a:effectLst>
          <a:outerShdw blurRad="38100" dist="25400" dir="5400000" rotWithShape="0">
            <a:srgbClr val="000000">
              <a:alpha val="35000"/>
            </a:srgbClr>
          </a:outerShdw>
        </a:effectLst>
      </dsp:spPr>
      <dsp:style>
        <a:lnRef idx="3">
          <a:schemeClr val="accent3"/>
        </a:lnRef>
        <a:fillRef idx="0">
          <a:schemeClr val="accent3"/>
        </a:fillRef>
        <a:effectRef idx="2">
          <a:schemeClr val="accent3"/>
        </a:effectRef>
        <a:fontRef idx="minor">
          <a:schemeClr val="tx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2193585" y="864208"/>
        <a:ext cx="166453" cy="1702"/>
      </dsp:txXfrm>
    </dsp:sp>
    <dsp:sp modelId="{52B028A3-8302-44AD-82C7-3858F2664A2D}">
      <dsp:nvSpPr>
        <dsp:cNvPr id="0" name=""/>
        <dsp:cNvSpPr/>
      </dsp:nvSpPr>
      <dsp:spPr>
        <a:xfrm>
          <a:off x="3419425" y="40005"/>
          <a:ext cx="1037098" cy="736193"/>
        </a:xfrm>
        <a:prstGeom prst="rect">
          <a:avLst/>
        </a:prstGeom>
        <a:solidFill>
          <a:schemeClr val="accent1">
            <a:lumMod val="40000"/>
            <a:lumOff val="6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lvl="0" algn="ctr" defTabSz="400050">
            <a:lnSpc>
              <a:spcPct val="90000"/>
            </a:lnSpc>
            <a:spcBef>
              <a:spcPct val="0"/>
            </a:spcBef>
            <a:spcAft>
              <a:spcPct val="35000"/>
            </a:spcAft>
          </a:pPr>
          <a:r>
            <a:rPr lang="fr-FR" sz="900" b="1" kern="1200" dirty="0">
              <a:solidFill>
                <a:sysClr val="windowText" lastClr="000000"/>
              </a:solidFill>
            </a:rPr>
            <a:t>Consultation IDE </a:t>
          </a:r>
        </a:p>
        <a:p>
          <a:pPr lvl="0" algn="ctr" defTabSz="400050">
            <a:lnSpc>
              <a:spcPct val="90000"/>
            </a:lnSpc>
            <a:spcBef>
              <a:spcPct val="0"/>
            </a:spcBef>
            <a:spcAft>
              <a:spcPct val="35000"/>
            </a:spcAft>
          </a:pPr>
          <a:r>
            <a:rPr lang="fr-FR" sz="900" b="1" kern="1200" dirty="0">
              <a:solidFill>
                <a:sysClr val="windowText" lastClr="000000"/>
              </a:solidFill>
            </a:rPr>
            <a:t>Pré-EVASAN</a:t>
          </a:r>
        </a:p>
      </dsp:txBody>
      <dsp:txXfrm>
        <a:off x="3419425" y="40005"/>
        <a:ext cx="1037098" cy="736193"/>
      </dsp:txXfrm>
    </dsp:sp>
    <dsp:sp modelId="{E6B28026-056F-4CE3-9C42-D8838725F4D0}">
      <dsp:nvSpPr>
        <dsp:cNvPr id="0" name=""/>
        <dsp:cNvSpPr/>
      </dsp:nvSpPr>
      <dsp:spPr>
        <a:xfrm>
          <a:off x="1225374" y="1329921"/>
          <a:ext cx="139453" cy="91440"/>
        </a:xfrm>
        <a:custGeom>
          <a:avLst/>
          <a:gdLst/>
          <a:ahLst/>
          <a:cxnLst/>
          <a:rect l="0" t="0" r="0" b="0"/>
          <a:pathLst>
            <a:path>
              <a:moveTo>
                <a:pt x="0" y="45720"/>
              </a:moveTo>
              <a:lnTo>
                <a:pt x="139453" y="45720"/>
              </a:lnTo>
            </a:path>
          </a:pathLst>
        </a:custGeom>
        <a:noFill/>
        <a:ln w="25400" cap="rnd" cmpd="sng" algn="ctr">
          <a:solidFill>
            <a:schemeClr val="accent3"/>
          </a:solidFill>
          <a:prstDash val="solid"/>
          <a:tailEnd type="arrow"/>
        </a:ln>
        <a:effectLst>
          <a:outerShdw blurRad="38100" dist="25400" dir="5400000" rotWithShape="0">
            <a:srgbClr val="000000">
              <a:alpha val="35000"/>
            </a:srgbClr>
          </a:outerShdw>
        </a:effectLst>
      </dsp:spPr>
      <dsp:style>
        <a:lnRef idx="3">
          <a:schemeClr val="accent3"/>
        </a:lnRef>
        <a:fillRef idx="0">
          <a:schemeClr val="accent3"/>
        </a:fillRef>
        <a:effectRef idx="2">
          <a:schemeClr val="accent3"/>
        </a:effectRef>
        <a:fontRef idx="minor">
          <a:schemeClr val="tx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1290849" y="1374790"/>
        <a:ext cx="8502" cy="1702"/>
      </dsp:txXfrm>
    </dsp:sp>
    <dsp:sp modelId="{3A1DDCB8-3F4C-46A1-B320-98EA72A686A6}">
      <dsp:nvSpPr>
        <dsp:cNvPr id="0" name=""/>
        <dsp:cNvSpPr/>
      </dsp:nvSpPr>
      <dsp:spPr>
        <a:xfrm>
          <a:off x="4125" y="988120"/>
          <a:ext cx="1223048" cy="775041"/>
        </a:xfrm>
        <a:prstGeom prst="rect">
          <a:avLst/>
        </a:prstGeom>
        <a:solidFill>
          <a:schemeClr val="tx2">
            <a:lumMod val="20000"/>
            <a:lumOff val="8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lvl="0" algn="ctr" defTabSz="400050">
            <a:lnSpc>
              <a:spcPct val="90000"/>
            </a:lnSpc>
            <a:spcBef>
              <a:spcPct val="0"/>
            </a:spcBef>
            <a:spcAft>
              <a:spcPct val="35000"/>
            </a:spcAft>
          </a:pPr>
          <a:r>
            <a:rPr lang="fr-FR" sz="900" b="1" kern="1200" dirty="0">
              <a:solidFill>
                <a:schemeClr val="tx1"/>
              </a:solidFill>
            </a:rPr>
            <a:t>Accueil CEM</a:t>
          </a:r>
        </a:p>
        <a:p>
          <a:pPr lvl="0" algn="ctr" defTabSz="400050">
            <a:lnSpc>
              <a:spcPct val="90000"/>
            </a:lnSpc>
            <a:spcBef>
              <a:spcPct val="0"/>
            </a:spcBef>
            <a:spcAft>
              <a:spcPct val="35000"/>
            </a:spcAft>
          </a:pPr>
          <a:r>
            <a:rPr lang="fr-FR" sz="900" b="1" kern="1200" dirty="0">
              <a:solidFill>
                <a:schemeClr val="tx1"/>
              </a:solidFill>
            </a:rPr>
            <a:t> </a:t>
          </a:r>
          <a:r>
            <a:rPr lang="fr-FR" sz="900" b="1" kern="1200" dirty="0" err="1">
              <a:solidFill>
                <a:srgbClr val="FF0000"/>
              </a:solidFill>
            </a:rPr>
            <a:t>Fast-Track</a:t>
          </a:r>
          <a:endParaRPr lang="fr-FR" sz="900" b="1" kern="1200" dirty="0">
            <a:solidFill>
              <a:srgbClr val="FF0000"/>
            </a:solidFill>
          </a:endParaRPr>
        </a:p>
      </dsp:txBody>
      <dsp:txXfrm>
        <a:off x="4125" y="988120"/>
        <a:ext cx="1223048" cy="775041"/>
      </dsp:txXfrm>
    </dsp:sp>
    <dsp:sp modelId="{82F31A94-B57C-424B-8EF5-F285033EE00A}">
      <dsp:nvSpPr>
        <dsp:cNvPr id="0" name=""/>
        <dsp:cNvSpPr/>
      </dsp:nvSpPr>
      <dsp:spPr>
        <a:xfrm>
          <a:off x="2182924" y="1329921"/>
          <a:ext cx="139453" cy="91440"/>
        </a:xfrm>
        <a:custGeom>
          <a:avLst/>
          <a:gdLst/>
          <a:ahLst/>
          <a:cxnLst/>
          <a:rect l="0" t="0" r="0" b="0"/>
          <a:pathLst>
            <a:path>
              <a:moveTo>
                <a:pt x="0" y="45720"/>
              </a:moveTo>
              <a:lnTo>
                <a:pt x="139453" y="45720"/>
              </a:lnTo>
            </a:path>
          </a:pathLst>
        </a:custGeom>
        <a:noFill/>
        <a:ln w="25400" cap="rnd" cmpd="sng" algn="ctr">
          <a:solidFill>
            <a:schemeClr val="accent3"/>
          </a:solidFill>
          <a:prstDash val="solid"/>
          <a:tailEnd type="arrow"/>
        </a:ln>
        <a:effectLst>
          <a:outerShdw blurRad="38100" dist="25400" dir="5400000" rotWithShape="0">
            <a:srgbClr val="000000">
              <a:alpha val="35000"/>
            </a:srgbClr>
          </a:outerShdw>
        </a:effectLst>
      </dsp:spPr>
      <dsp:style>
        <a:lnRef idx="3">
          <a:schemeClr val="accent3"/>
        </a:lnRef>
        <a:fillRef idx="0">
          <a:schemeClr val="accent3"/>
        </a:fillRef>
        <a:effectRef idx="2">
          <a:schemeClr val="accent3"/>
        </a:effectRef>
        <a:fontRef idx="minor">
          <a:schemeClr val="tx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2248399" y="1374790"/>
        <a:ext cx="8502" cy="1702"/>
      </dsp:txXfrm>
    </dsp:sp>
    <dsp:sp modelId="{3FC1E14C-3D43-4C8D-93FE-41528184513F}">
      <dsp:nvSpPr>
        <dsp:cNvPr id="0" name=""/>
        <dsp:cNvSpPr/>
      </dsp:nvSpPr>
      <dsp:spPr>
        <a:xfrm>
          <a:off x="1397227" y="1030983"/>
          <a:ext cx="787496" cy="689316"/>
        </a:xfrm>
        <a:prstGeom prst="rect">
          <a:avLst/>
        </a:prstGeom>
        <a:solidFill>
          <a:schemeClr val="tx2">
            <a:lumMod val="20000"/>
            <a:lumOff val="8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fr-FR" sz="1000" b="1" kern="1200" dirty="0">
              <a:solidFill>
                <a:schemeClr val="tx1"/>
              </a:solidFill>
            </a:rPr>
            <a:t>RCP</a:t>
          </a:r>
        </a:p>
        <a:p>
          <a:pPr lvl="0" algn="ctr" defTabSz="444500">
            <a:lnSpc>
              <a:spcPct val="90000"/>
            </a:lnSpc>
            <a:spcBef>
              <a:spcPct val="0"/>
            </a:spcBef>
            <a:spcAft>
              <a:spcPct val="35000"/>
            </a:spcAft>
          </a:pPr>
          <a:r>
            <a:rPr lang="fr-FR" sz="1000" b="1" kern="1200" dirty="0">
              <a:solidFill>
                <a:srgbClr val="FF0000"/>
              </a:solidFill>
            </a:rPr>
            <a:t>+Référent Outre-Mer</a:t>
          </a:r>
        </a:p>
      </dsp:txBody>
      <dsp:txXfrm>
        <a:off x="1397227" y="1030983"/>
        <a:ext cx="787496" cy="689316"/>
      </dsp:txXfrm>
    </dsp:sp>
    <dsp:sp modelId="{56D165F4-FFE6-44AC-A866-03BEFF950187}">
      <dsp:nvSpPr>
        <dsp:cNvPr id="0" name=""/>
        <dsp:cNvSpPr/>
      </dsp:nvSpPr>
      <dsp:spPr>
        <a:xfrm>
          <a:off x="828172" y="1803230"/>
          <a:ext cx="2018977" cy="139453"/>
        </a:xfrm>
        <a:custGeom>
          <a:avLst/>
          <a:gdLst/>
          <a:ahLst/>
          <a:cxnLst/>
          <a:rect l="0" t="0" r="0" b="0"/>
          <a:pathLst>
            <a:path>
              <a:moveTo>
                <a:pt x="2018977" y="0"/>
              </a:moveTo>
              <a:lnTo>
                <a:pt x="2018977" y="86826"/>
              </a:lnTo>
              <a:lnTo>
                <a:pt x="0" y="86826"/>
              </a:lnTo>
              <a:lnTo>
                <a:pt x="0" y="139453"/>
              </a:lnTo>
            </a:path>
          </a:pathLst>
        </a:custGeom>
        <a:noFill/>
        <a:ln w="25400" cap="rnd" cmpd="sng" algn="ctr">
          <a:solidFill>
            <a:schemeClr val="accent3"/>
          </a:solidFill>
          <a:prstDash val="solid"/>
          <a:tailEnd type="arrow"/>
        </a:ln>
        <a:effectLst>
          <a:outerShdw blurRad="38100" dist="25400" dir="5400000" rotWithShape="0">
            <a:srgbClr val="000000">
              <a:alpha val="35000"/>
            </a:srgbClr>
          </a:outerShdw>
        </a:effectLst>
      </dsp:spPr>
      <dsp:style>
        <a:lnRef idx="3">
          <a:schemeClr val="accent3"/>
        </a:lnRef>
        <a:fillRef idx="0">
          <a:schemeClr val="accent3"/>
        </a:fillRef>
        <a:effectRef idx="2">
          <a:schemeClr val="accent3"/>
        </a:effectRef>
        <a:fontRef idx="minor">
          <a:schemeClr val="tx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1787008" y="1872106"/>
        <a:ext cx="101306" cy="1702"/>
      </dsp:txXfrm>
    </dsp:sp>
    <dsp:sp modelId="{6AF89090-51D6-4B7D-95D2-A050754AB28F}">
      <dsp:nvSpPr>
        <dsp:cNvPr id="0" name=""/>
        <dsp:cNvSpPr/>
      </dsp:nvSpPr>
      <dsp:spPr>
        <a:xfrm>
          <a:off x="2354778" y="946252"/>
          <a:ext cx="984743" cy="858778"/>
        </a:xfrm>
        <a:prstGeom prst="rect">
          <a:avLst/>
        </a:prstGeom>
        <a:solidFill>
          <a:schemeClr val="tx2">
            <a:lumMod val="20000"/>
            <a:lumOff val="8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lvl="0" algn="ctr" defTabSz="400050">
            <a:lnSpc>
              <a:spcPct val="90000"/>
            </a:lnSpc>
            <a:spcBef>
              <a:spcPct val="0"/>
            </a:spcBef>
            <a:spcAft>
              <a:spcPct val="35000"/>
            </a:spcAft>
          </a:pPr>
          <a:r>
            <a:rPr lang="fr-FR" sz="900" b="1" kern="1200" dirty="0">
              <a:solidFill>
                <a:schemeClr val="tx1"/>
              </a:solidFill>
            </a:rPr>
            <a:t>Consultation d’annonce </a:t>
          </a:r>
        </a:p>
        <a:p>
          <a:pPr lvl="0" algn="ctr" defTabSz="400050">
            <a:lnSpc>
              <a:spcPct val="90000"/>
            </a:lnSpc>
            <a:spcBef>
              <a:spcPct val="0"/>
            </a:spcBef>
            <a:spcAft>
              <a:spcPct val="35000"/>
            </a:spcAft>
          </a:pPr>
          <a:r>
            <a:rPr lang="fr-FR" sz="900" b="1" kern="1200" dirty="0">
              <a:solidFill>
                <a:schemeClr val="tx1"/>
              </a:solidFill>
            </a:rPr>
            <a:t>Médicale et IDE</a:t>
          </a:r>
        </a:p>
      </dsp:txBody>
      <dsp:txXfrm>
        <a:off x="2354778" y="946252"/>
        <a:ext cx="984743" cy="858778"/>
      </dsp:txXfrm>
    </dsp:sp>
    <dsp:sp modelId="{AF0FEC0C-9A8E-474E-9380-16E516A74DAD}">
      <dsp:nvSpPr>
        <dsp:cNvPr id="0" name=""/>
        <dsp:cNvSpPr/>
      </dsp:nvSpPr>
      <dsp:spPr>
        <a:xfrm>
          <a:off x="1650419" y="2329474"/>
          <a:ext cx="139453" cy="91440"/>
        </a:xfrm>
        <a:custGeom>
          <a:avLst/>
          <a:gdLst/>
          <a:ahLst/>
          <a:cxnLst/>
          <a:rect l="0" t="0" r="0" b="0"/>
          <a:pathLst>
            <a:path>
              <a:moveTo>
                <a:pt x="0" y="45720"/>
              </a:moveTo>
              <a:lnTo>
                <a:pt x="139453" y="45720"/>
              </a:lnTo>
            </a:path>
          </a:pathLst>
        </a:custGeom>
        <a:noFill/>
        <a:ln w="25400" cap="rnd" cmpd="sng" algn="ctr">
          <a:solidFill>
            <a:schemeClr val="accent3"/>
          </a:solidFill>
          <a:prstDash val="solid"/>
          <a:tailEnd type="arrow"/>
        </a:ln>
        <a:effectLst>
          <a:outerShdw blurRad="38100" dist="25400" dir="5400000" rotWithShape="0">
            <a:srgbClr val="000000">
              <a:alpha val="35000"/>
            </a:srgbClr>
          </a:outerShdw>
        </a:effectLst>
      </dsp:spPr>
      <dsp:style>
        <a:lnRef idx="3">
          <a:schemeClr val="accent3"/>
        </a:lnRef>
        <a:fillRef idx="0">
          <a:schemeClr val="accent3"/>
        </a:fillRef>
        <a:effectRef idx="2">
          <a:schemeClr val="accent3"/>
        </a:effectRef>
        <a:fontRef idx="minor">
          <a:schemeClr val="tx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1715895" y="2374343"/>
        <a:ext cx="8502" cy="1702"/>
      </dsp:txXfrm>
    </dsp:sp>
    <dsp:sp modelId="{960631AC-0577-4EA4-A262-B14596A2B200}">
      <dsp:nvSpPr>
        <dsp:cNvPr id="0" name=""/>
        <dsp:cNvSpPr/>
      </dsp:nvSpPr>
      <dsp:spPr>
        <a:xfrm>
          <a:off x="4125" y="1975084"/>
          <a:ext cx="1648093" cy="800220"/>
        </a:xfrm>
        <a:prstGeom prst="rect">
          <a:avLst/>
        </a:prstGeom>
        <a:solidFill>
          <a:schemeClr val="tx2">
            <a:lumMod val="20000"/>
            <a:lumOff val="8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lvl="0" algn="ctr" defTabSz="400050">
            <a:lnSpc>
              <a:spcPct val="90000"/>
            </a:lnSpc>
            <a:spcBef>
              <a:spcPct val="0"/>
            </a:spcBef>
            <a:spcAft>
              <a:spcPct val="35000"/>
            </a:spcAft>
          </a:pPr>
          <a:r>
            <a:rPr lang="fr-FR" sz="900" b="1" kern="1200" dirty="0">
              <a:solidFill>
                <a:srgbClr val="FF0000"/>
              </a:solidFill>
            </a:rPr>
            <a:t>1 er traitement chimio</a:t>
          </a:r>
        </a:p>
        <a:p>
          <a:pPr lvl="0" algn="ctr" defTabSz="400050">
            <a:lnSpc>
              <a:spcPct val="90000"/>
            </a:lnSpc>
            <a:spcBef>
              <a:spcPct val="0"/>
            </a:spcBef>
            <a:spcAft>
              <a:spcPct val="35000"/>
            </a:spcAft>
          </a:pPr>
          <a:r>
            <a:rPr lang="fr-FR" sz="900" b="1" kern="1200" dirty="0">
              <a:solidFill>
                <a:schemeClr val="tx1"/>
              </a:solidFill>
            </a:rPr>
            <a:t>Radiothérapie</a:t>
          </a:r>
        </a:p>
        <a:p>
          <a:pPr lvl="0" algn="ctr" defTabSz="400050">
            <a:lnSpc>
              <a:spcPct val="90000"/>
            </a:lnSpc>
            <a:spcBef>
              <a:spcPct val="0"/>
            </a:spcBef>
            <a:spcAft>
              <a:spcPct val="35000"/>
            </a:spcAft>
          </a:pPr>
          <a:r>
            <a:rPr lang="fr-FR" sz="900" b="1" kern="1200" dirty="0">
              <a:solidFill>
                <a:schemeClr val="tx1"/>
              </a:solidFill>
            </a:rPr>
            <a:t>Chirurgie</a:t>
          </a:r>
        </a:p>
        <a:p>
          <a:pPr lvl="0" algn="ctr" defTabSz="400050">
            <a:lnSpc>
              <a:spcPct val="90000"/>
            </a:lnSpc>
            <a:spcBef>
              <a:spcPct val="0"/>
            </a:spcBef>
            <a:spcAft>
              <a:spcPct val="35000"/>
            </a:spcAft>
          </a:pPr>
          <a:endParaRPr lang="fr-FR" sz="800" kern="1200" dirty="0"/>
        </a:p>
      </dsp:txBody>
      <dsp:txXfrm>
        <a:off x="4125" y="1975084"/>
        <a:ext cx="1648093" cy="800220"/>
      </dsp:txXfrm>
    </dsp:sp>
    <dsp:sp modelId="{960748BE-7153-4C09-B3F7-68C298AFF022}">
      <dsp:nvSpPr>
        <dsp:cNvPr id="0" name=""/>
        <dsp:cNvSpPr/>
      </dsp:nvSpPr>
      <dsp:spPr>
        <a:xfrm>
          <a:off x="3334461" y="2329474"/>
          <a:ext cx="139453" cy="91440"/>
        </a:xfrm>
        <a:custGeom>
          <a:avLst/>
          <a:gdLst/>
          <a:ahLst/>
          <a:cxnLst/>
          <a:rect l="0" t="0" r="0" b="0"/>
          <a:pathLst>
            <a:path>
              <a:moveTo>
                <a:pt x="0" y="45720"/>
              </a:moveTo>
              <a:lnTo>
                <a:pt x="139453" y="45720"/>
              </a:lnTo>
            </a:path>
          </a:pathLst>
        </a:custGeom>
        <a:noFill/>
        <a:ln w="25400" cap="rnd" cmpd="sng" algn="ctr">
          <a:solidFill>
            <a:schemeClr val="accent3"/>
          </a:solidFill>
          <a:prstDash val="solid"/>
          <a:tailEnd type="arrow"/>
        </a:ln>
        <a:effectLst>
          <a:outerShdw blurRad="38100" dist="25400" dir="5400000" rotWithShape="0">
            <a:srgbClr val="000000">
              <a:alpha val="35000"/>
            </a:srgbClr>
          </a:outerShdw>
        </a:effectLst>
      </dsp:spPr>
      <dsp:style>
        <a:lnRef idx="3">
          <a:schemeClr val="accent3"/>
        </a:lnRef>
        <a:fillRef idx="0">
          <a:schemeClr val="accent3"/>
        </a:fillRef>
        <a:effectRef idx="2">
          <a:schemeClr val="accent3"/>
        </a:effectRef>
        <a:fontRef idx="minor">
          <a:schemeClr val="tx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3399936" y="2374343"/>
        <a:ext cx="8502" cy="1702"/>
      </dsp:txXfrm>
    </dsp:sp>
    <dsp:sp modelId="{F0A3865F-75BF-4C2C-8869-DBA33A9F7C25}">
      <dsp:nvSpPr>
        <dsp:cNvPr id="0" name=""/>
        <dsp:cNvSpPr/>
      </dsp:nvSpPr>
      <dsp:spPr>
        <a:xfrm>
          <a:off x="1822273" y="2057280"/>
          <a:ext cx="1513987" cy="635829"/>
        </a:xfrm>
        <a:prstGeom prst="rect">
          <a:avLst/>
        </a:prstGeom>
        <a:solidFill>
          <a:schemeClr val="tx2">
            <a:lumMod val="20000"/>
            <a:lumOff val="8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lvl="0" algn="ctr" defTabSz="400050">
            <a:lnSpc>
              <a:spcPct val="90000"/>
            </a:lnSpc>
            <a:spcBef>
              <a:spcPct val="0"/>
            </a:spcBef>
            <a:spcAft>
              <a:spcPct val="35000"/>
            </a:spcAft>
          </a:pPr>
          <a:r>
            <a:rPr lang="fr-FR" sz="900" b="1" kern="1200" dirty="0">
              <a:solidFill>
                <a:schemeClr val="tx1"/>
              </a:solidFill>
            </a:rPr>
            <a:t>Consultation IDE  Coordinatrice</a:t>
          </a:r>
        </a:p>
        <a:p>
          <a:pPr lvl="0" algn="ctr" defTabSz="400050">
            <a:lnSpc>
              <a:spcPct val="90000"/>
            </a:lnSpc>
            <a:spcBef>
              <a:spcPct val="0"/>
            </a:spcBef>
            <a:spcAft>
              <a:spcPct val="35000"/>
            </a:spcAft>
          </a:pPr>
          <a:r>
            <a:rPr lang="fr-FR" sz="900" b="1" kern="1200" dirty="0">
              <a:solidFill>
                <a:srgbClr val="FF0000"/>
              </a:solidFill>
            </a:rPr>
            <a:t>+ </a:t>
          </a:r>
          <a:r>
            <a:rPr lang="fr-FR" sz="900" b="1" kern="1200" dirty="0">
              <a:solidFill>
                <a:sysClr val="windowText" lastClr="000000"/>
              </a:solidFill>
            </a:rPr>
            <a:t>Transmission par MSS du dossier </a:t>
          </a:r>
          <a:r>
            <a:rPr lang="fr-FR" sz="900" b="1" kern="1200" dirty="0" err="1">
              <a:solidFill>
                <a:sysClr val="windowText" lastClr="000000"/>
              </a:solidFill>
            </a:rPr>
            <a:t>medical</a:t>
          </a:r>
          <a:endParaRPr lang="fr-FR" sz="900" b="1" kern="1200" dirty="0">
            <a:solidFill>
              <a:sysClr val="windowText" lastClr="000000"/>
            </a:solidFill>
          </a:endParaRPr>
        </a:p>
      </dsp:txBody>
      <dsp:txXfrm>
        <a:off x="1822273" y="2057280"/>
        <a:ext cx="1513987" cy="635829"/>
      </dsp:txXfrm>
    </dsp:sp>
    <dsp:sp modelId="{35EE4846-4899-47DD-A375-059A28E4C005}">
      <dsp:nvSpPr>
        <dsp:cNvPr id="0" name=""/>
        <dsp:cNvSpPr/>
      </dsp:nvSpPr>
      <dsp:spPr>
        <a:xfrm>
          <a:off x="479400" y="2725339"/>
          <a:ext cx="3443383" cy="229035"/>
        </a:xfrm>
        <a:custGeom>
          <a:avLst/>
          <a:gdLst/>
          <a:ahLst/>
          <a:cxnLst/>
          <a:rect l="0" t="0" r="0" b="0"/>
          <a:pathLst>
            <a:path>
              <a:moveTo>
                <a:pt x="3443383" y="0"/>
              </a:moveTo>
              <a:lnTo>
                <a:pt x="3443383" y="131617"/>
              </a:lnTo>
              <a:lnTo>
                <a:pt x="0" y="131617"/>
              </a:lnTo>
              <a:lnTo>
                <a:pt x="0" y="229035"/>
              </a:lnTo>
            </a:path>
          </a:pathLst>
        </a:custGeom>
        <a:noFill/>
        <a:ln w="25400" cap="rnd" cmpd="sng" algn="ctr">
          <a:solidFill>
            <a:schemeClr val="accent3"/>
          </a:solidFill>
          <a:prstDash val="solid"/>
          <a:tailEnd type="arrow"/>
        </a:ln>
        <a:effectLst>
          <a:outerShdw blurRad="38100" dist="25400" dir="5400000" rotWithShape="0">
            <a:srgbClr val="000000">
              <a:alpha val="35000"/>
            </a:srgbClr>
          </a:outerShdw>
        </a:effectLst>
      </dsp:spPr>
      <dsp:style>
        <a:lnRef idx="3">
          <a:schemeClr val="accent3"/>
        </a:lnRef>
        <a:fillRef idx="0">
          <a:schemeClr val="accent3"/>
        </a:fillRef>
        <a:effectRef idx="2">
          <a:schemeClr val="accent3"/>
        </a:effectRef>
        <a:fontRef idx="minor">
          <a:schemeClr val="tx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2114763" y="2839006"/>
        <a:ext cx="172657" cy="1702"/>
      </dsp:txXfrm>
    </dsp:sp>
    <dsp:sp modelId="{7097C6E3-1F85-4023-837B-EDD72FC57332}">
      <dsp:nvSpPr>
        <dsp:cNvPr id="0" name=""/>
        <dsp:cNvSpPr/>
      </dsp:nvSpPr>
      <dsp:spPr>
        <a:xfrm>
          <a:off x="3506315" y="2023250"/>
          <a:ext cx="832937" cy="703889"/>
        </a:xfrm>
        <a:prstGeom prst="rect">
          <a:avLst/>
        </a:prstGeom>
        <a:solidFill>
          <a:schemeClr val="tx2">
            <a:lumMod val="20000"/>
            <a:lumOff val="8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lvl="0" algn="ctr" defTabSz="400050">
            <a:lnSpc>
              <a:spcPct val="90000"/>
            </a:lnSpc>
            <a:spcBef>
              <a:spcPct val="0"/>
            </a:spcBef>
            <a:spcAft>
              <a:spcPct val="35000"/>
            </a:spcAft>
          </a:pPr>
          <a:r>
            <a:rPr lang="fr-FR" sz="900" b="1" kern="1200" dirty="0">
              <a:solidFill>
                <a:schemeClr val="tx1"/>
              </a:solidFill>
            </a:rPr>
            <a:t>EVASAN</a:t>
          </a:r>
        </a:p>
        <a:p>
          <a:pPr lvl="0" algn="ctr" defTabSz="400050">
            <a:lnSpc>
              <a:spcPct val="90000"/>
            </a:lnSpc>
            <a:spcBef>
              <a:spcPct val="0"/>
            </a:spcBef>
            <a:spcAft>
              <a:spcPct val="35000"/>
            </a:spcAft>
          </a:pPr>
          <a:r>
            <a:rPr lang="fr-FR" sz="900" b="1" kern="1200" dirty="0">
              <a:solidFill>
                <a:schemeClr val="tx1"/>
              </a:solidFill>
            </a:rPr>
            <a:t> SPM/WF</a:t>
          </a:r>
        </a:p>
      </dsp:txBody>
      <dsp:txXfrm>
        <a:off x="3506315" y="2023250"/>
        <a:ext cx="832937" cy="703889"/>
      </dsp:txXfrm>
    </dsp:sp>
    <dsp:sp modelId="{210E8292-8109-47D6-BF09-FE45EE333C7A}">
      <dsp:nvSpPr>
        <dsp:cNvPr id="0" name=""/>
        <dsp:cNvSpPr/>
      </dsp:nvSpPr>
      <dsp:spPr>
        <a:xfrm>
          <a:off x="952874" y="3345302"/>
          <a:ext cx="139453" cy="91440"/>
        </a:xfrm>
        <a:custGeom>
          <a:avLst/>
          <a:gdLst/>
          <a:ahLst/>
          <a:cxnLst/>
          <a:rect l="0" t="0" r="0" b="0"/>
          <a:pathLst>
            <a:path>
              <a:moveTo>
                <a:pt x="0" y="45720"/>
              </a:moveTo>
              <a:lnTo>
                <a:pt x="139453" y="45720"/>
              </a:lnTo>
            </a:path>
          </a:pathLst>
        </a:custGeom>
        <a:noFill/>
        <a:ln w="25400" cap="rnd" cmpd="sng" algn="ctr">
          <a:solidFill>
            <a:schemeClr val="accent3"/>
          </a:solidFill>
          <a:prstDash val="solid"/>
          <a:tailEnd type="arrow"/>
        </a:ln>
        <a:effectLst>
          <a:outerShdw blurRad="38100" dist="25400" dir="5400000" rotWithShape="0">
            <a:srgbClr val="000000">
              <a:alpha val="35000"/>
            </a:srgbClr>
          </a:outerShdw>
        </a:effectLst>
      </dsp:spPr>
      <dsp:style>
        <a:lnRef idx="3">
          <a:schemeClr val="accent3"/>
        </a:lnRef>
        <a:fillRef idx="0">
          <a:schemeClr val="accent3"/>
        </a:fillRef>
        <a:effectRef idx="2">
          <a:schemeClr val="accent3"/>
        </a:effectRef>
        <a:fontRef idx="minor">
          <a:schemeClr val="tx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1018349" y="3390171"/>
        <a:ext cx="8502" cy="1702"/>
      </dsp:txXfrm>
    </dsp:sp>
    <dsp:sp modelId="{7852938D-B510-4D9F-8367-E4F1A2B52EE4}">
      <dsp:nvSpPr>
        <dsp:cNvPr id="0" name=""/>
        <dsp:cNvSpPr/>
      </dsp:nvSpPr>
      <dsp:spPr>
        <a:xfrm>
          <a:off x="4125" y="2986775"/>
          <a:ext cx="950548" cy="808494"/>
        </a:xfrm>
        <a:prstGeom prst="rect">
          <a:avLst/>
        </a:prstGeom>
        <a:solidFill>
          <a:schemeClr val="accent2">
            <a:lumMod val="40000"/>
            <a:lumOff val="6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fr-FR" sz="1000" b="0" kern="1200" dirty="0">
              <a:solidFill>
                <a:sysClr val="windowText" lastClr="000000"/>
              </a:solidFill>
            </a:rPr>
            <a:t>Consultation IDE post EVASAN</a:t>
          </a:r>
        </a:p>
      </dsp:txBody>
      <dsp:txXfrm>
        <a:off x="4125" y="2986775"/>
        <a:ext cx="950548" cy="808494"/>
      </dsp:txXfrm>
    </dsp:sp>
    <dsp:sp modelId="{83D50210-BD7A-482C-8ADF-78F160ACF6FB}">
      <dsp:nvSpPr>
        <dsp:cNvPr id="0" name=""/>
        <dsp:cNvSpPr/>
      </dsp:nvSpPr>
      <dsp:spPr>
        <a:xfrm>
          <a:off x="2451387" y="3345302"/>
          <a:ext cx="139453" cy="91440"/>
        </a:xfrm>
        <a:custGeom>
          <a:avLst/>
          <a:gdLst/>
          <a:ahLst/>
          <a:cxnLst/>
          <a:rect l="0" t="0" r="0" b="0"/>
          <a:pathLst>
            <a:path>
              <a:moveTo>
                <a:pt x="0" y="45720"/>
              </a:moveTo>
              <a:lnTo>
                <a:pt x="139453" y="45720"/>
              </a:lnTo>
            </a:path>
          </a:pathLst>
        </a:custGeom>
        <a:noFill/>
        <a:ln w="25400" cap="rnd" cmpd="sng" algn="ctr">
          <a:solidFill>
            <a:schemeClr val="accent3"/>
          </a:solidFill>
          <a:prstDash val="solid"/>
          <a:tailEnd type="arrow"/>
        </a:ln>
        <a:effectLst>
          <a:outerShdw blurRad="38100" dist="25400" dir="5400000" rotWithShape="0">
            <a:srgbClr val="000000">
              <a:alpha val="35000"/>
            </a:srgbClr>
          </a:outerShdw>
        </a:effectLst>
      </dsp:spPr>
      <dsp:style>
        <a:lnRef idx="3">
          <a:schemeClr val="accent3"/>
        </a:lnRef>
        <a:fillRef idx="0">
          <a:schemeClr val="accent3"/>
        </a:fillRef>
        <a:effectRef idx="2">
          <a:schemeClr val="accent3"/>
        </a:effectRef>
        <a:fontRef idx="minor">
          <a:schemeClr val="tx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2516862" y="3390171"/>
        <a:ext cx="8502" cy="1702"/>
      </dsp:txXfrm>
    </dsp:sp>
    <dsp:sp modelId="{3A81EFFC-DE5F-4A5B-AB0D-142FA592F2F4}">
      <dsp:nvSpPr>
        <dsp:cNvPr id="0" name=""/>
        <dsp:cNvSpPr/>
      </dsp:nvSpPr>
      <dsp:spPr>
        <a:xfrm>
          <a:off x="1124728" y="3045612"/>
          <a:ext cx="1328459" cy="690820"/>
        </a:xfrm>
        <a:prstGeom prst="rect">
          <a:avLst/>
        </a:prstGeom>
        <a:solidFill>
          <a:schemeClr val="accent1">
            <a:lumMod val="40000"/>
            <a:lumOff val="6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lvl="0" algn="ctr" defTabSz="400050">
            <a:lnSpc>
              <a:spcPct val="90000"/>
            </a:lnSpc>
            <a:spcBef>
              <a:spcPct val="0"/>
            </a:spcBef>
            <a:spcAft>
              <a:spcPct val="35000"/>
            </a:spcAft>
          </a:pPr>
          <a:r>
            <a:rPr lang="fr-FR" sz="900" b="1" kern="1200" dirty="0">
              <a:solidFill>
                <a:schemeClr val="tx1"/>
              </a:solidFill>
            </a:rPr>
            <a:t>C2 chimio</a:t>
          </a:r>
        </a:p>
        <a:p>
          <a:pPr lvl="0" algn="ctr" defTabSz="400050">
            <a:lnSpc>
              <a:spcPct val="90000"/>
            </a:lnSpc>
            <a:spcBef>
              <a:spcPct val="0"/>
            </a:spcBef>
            <a:spcAft>
              <a:spcPct val="35000"/>
            </a:spcAft>
          </a:pPr>
          <a:r>
            <a:rPr lang="fr-FR" sz="900" b="1" kern="1200" dirty="0">
              <a:solidFill>
                <a:schemeClr val="tx1"/>
              </a:solidFill>
            </a:rPr>
            <a:t>SPM/WF</a:t>
          </a:r>
        </a:p>
        <a:p>
          <a:pPr lvl="0" algn="ctr" defTabSz="400050">
            <a:lnSpc>
              <a:spcPct val="90000"/>
            </a:lnSpc>
            <a:spcBef>
              <a:spcPct val="0"/>
            </a:spcBef>
            <a:spcAft>
              <a:spcPct val="35000"/>
            </a:spcAft>
          </a:pPr>
          <a:r>
            <a:rPr lang="fr-FR" sz="900" b="1" kern="1200" dirty="0">
              <a:solidFill>
                <a:srgbClr val="FF0000"/>
              </a:solidFill>
            </a:rPr>
            <a:t>Inclusion Chimio /Pont VPN</a:t>
          </a:r>
        </a:p>
      </dsp:txBody>
      <dsp:txXfrm>
        <a:off x="1124728" y="3045612"/>
        <a:ext cx="1328459" cy="690820"/>
      </dsp:txXfrm>
    </dsp:sp>
    <dsp:sp modelId="{C0B9001C-833D-43E7-9011-9B2F64019B2A}">
      <dsp:nvSpPr>
        <dsp:cNvPr id="0" name=""/>
        <dsp:cNvSpPr/>
      </dsp:nvSpPr>
      <dsp:spPr>
        <a:xfrm>
          <a:off x="1144006" y="3834885"/>
          <a:ext cx="2391749" cy="152930"/>
        </a:xfrm>
        <a:custGeom>
          <a:avLst/>
          <a:gdLst/>
          <a:ahLst/>
          <a:cxnLst/>
          <a:rect l="0" t="0" r="0" b="0"/>
          <a:pathLst>
            <a:path>
              <a:moveTo>
                <a:pt x="2391749" y="0"/>
              </a:moveTo>
              <a:lnTo>
                <a:pt x="2391749" y="93565"/>
              </a:lnTo>
              <a:lnTo>
                <a:pt x="0" y="93565"/>
              </a:lnTo>
              <a:lnTo>
                <a:pt x="0" y="152930"/>
              </a:lnTo>
            </a:path>
          </a:pathLst>
        </a:custGeom>
        <a:noFill/>
        <a:ln w="25400" cap="rnd" cmpd="sng" algn="ctr">
          <a:solidFill>
            <a:schemeClr val="accent3"/>
          </a:solidFill>
          <a:prstDash val="solid"/>
          <a:tailEnd type="arrow"/>
        </a:ln>
        <a:effectLst>
          <a:outerShdw blurRad="38100" dist="25400" dir="5400000" rotWithShape="0">
            <a:srgbClr val="000000">
              <a:alpha val="35000"/>
            </a:srgbClr>
          </a:outerShdw>
        </a:effectLst>
      </dsp:spPr>
      <dsp:style>
        <a:lnRef idx="3">
          <a:schemeClr val="accent3"/>
        </a:lnRef>
        <a:fillRef idx="0">
          <a:schemeClr val="accent3"/>
        </a:fillRef>
        <a:effectRef idx="2">
          <a:schemeClr val="accent3"/>
        </a:effectRef>
        <a:fontRef idx="minor">
          <a:schemeClr val="tx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2279912" y="3910500"/>
        <a:ext cx="119939" cy="1702"/>
      </dsp:txXfrm>
    </dsp:sp>
    <dsp:sp modelId="{00B5BE7A-5252-4A74-B74E-1F80DBDE904B}">
      <dsp:nvSpPr>
        <dsp:cNvPr id="0" name=""/>
        <dsp:cNvSpPr/>
      </dsp:nvSpPr>
      <dsp:spPr>
        <a:xfrm>
          <a:off x="2623241" y="2945359"/>
          <a:ext cx="1825030" cy="891326"/>
        </a:xfrm>
        <a:prstGeom prst="rect">
          <a:avLst/>
        </a:prstGeom>
        <a:solidFill>
          <a:schemeClr val="accent1">
            <a:lumMod val="40000"/>
            <a:lumOff val="6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lvl="0" algn="ctr" defTabSz="400050">
            <a:lnSpc>
              <a:spcPct val="90000"/>
            </a:lnSpc>
            <a:spcBef>
              <a:spcPct val="0"/>
            </a:spcBef>
            <a:spcAft>
              <a:spcPct val="35000"/>
            </a:spcAft>
          </a:pPr>
          <a:r>
            <a:rPr lang="fr-FR" sz="900" b="1" kern="1200" dirty="0">
              <a:solidFill>
                <a:schemeClr val="tx1"/>
              </a:solidFill>
            </a:rPr>
            <a:t> bilan d’évaluation + Recours </a:t>
          </a:r>
        </a:p>
        <a:p>
          <a:pPr lvl="0" algn="ctr" defTabSz="400050">
            <a:lnSpc>
              <a:spcPct val="90000"/>
            </a:lnSpc>
            <a:spcBef>
              <a:spcPct val="0"/>
            </a:spcBef>
            <a:spcAft>
              <a:spcPct val="35000"/>
            </a:spcAft>
          </a:pPr>
          <a:r>
            <a:rPr lang="fr-FR" sz="900" b="1" kern="1200" dirty="0">
              <a:solidFill>
                <a:schemeClr val="tx1"/>
              </a:solidFill>
            </a:rPr>
            <a:t>patient sous TCO</a:t>
          </a:r>
        </a:p>
        <a:p>
          <a:pPr lvl="0" algn="ctr" defTabSz="400050">
            <a:lnSpc>
              <a:spcPct val="90000"/>
            </a:lnSpc>
            <a:spcBef>
              <a:spcPct val="0"/>
            </a:spcBef>
            <a:spcAft>
              <a:spcPct val="35000"/>
            </a:spcAft>
          </a:pPr>
          <a:r>
            <a:rPr lang="fr-FR" sz="900" b="1" kern="1200" dirty="0">
              <a:solidFill>
                <a:srgbClr val="FF0000"/>
              </a:solidFill>
            </a:rPr>
            <a:t>Suivi en Télé-consultation</a:t>
          </a:r>
        </a:p>
        <a:p>
          <a:pPr lvl="0" algn="ctr" defTabSz="400050">
            <a:lnSpc>
              <a:spcPct val="90000"/>
            </a:lnSpc>
            <a:spcBef>
              <a:spcPct val="0"/>
            </a:spcBef>
            <a:spcAft>
              <a:spcPct val="35000"/>
            </a:spcAft>
          </a:pPr>
          <a:r>
            <a:rPr lang="fr-FR" sz="900" b="1" kern="1200" dirty="0">
              <a:solidFill>
                <a:schemeClr val="tx1"/>
              </a:solidFill>
            </a:rPr>
            <a:t>+ suivi téléphonique </a:t>
          </a:r>
        </a:p>
      </dsp:txBody>
      <dsp:txXfrm>
        <a:off x="2623241" y="2945359"/>
        <a:ext cx="1825030" cy="891326"/>
      </dsp:txXfrm>
    </dsp:sp>
    <dsp:sp modelId="{8A9DBF29-EE60-47D5-9BBA-92FA95D31064}">
      <dsp:nvSpPr>
        <dsp:cNvPr id="0" name=""/>
        <dsp:cNvSpPr/>
      </dsp:nvSpPr>
      <dsp:spPr>
        <a:xfrm>
          <a:off x="2170623" y="4456516"/>
          <a:ext cx="91440" cy="91440"/>
        </a:xfrm>
        <a:custGeom>
          <a:avLst/>
          <a:gdLst/>
          <a:ahLst/>
          <a:cxnLst/>
          <a:rect l="0" t="0" r="0" b="0"/>
          <a:pathLst>
            <a:path>
              <a:moveTo>
                <a:pt x="45720" y="45720"/>
              </a:moveTo>
              <a:lnTo>
                <a:pt x="101737" y="45720"/>
              </a:lnTo>
              <a:lnTo>
                <a:pt x="101737" y="51012"/>
              </a:lnTo>
              <a:lnTo>
                <a:pt x="123555" y="51012"/>
              </a:lnTo>
            </a:path>
          </a:pathLst>
        </a:custGeom>
        <a:noFill/>
        <a:ln w="25400" cap="rnd" cmpd="sng" algn="ctr">
          <a:solidFill>
            <a:schemeClr val="accent3"/>
          </a:solidFill>
          <a:prstDash val="solid"/>
          <a:tailEnd type="arrow"/>
        </a:ln>
        <a:effectLst>
          <a:outerShdw blurRad="38100" dist="25400" dir="5400000" rotWithShape="0">
            <a:srgbClr val="000000">
              <a:alpha val="35000"/>
            </a:srgbClr>
          </a:outerShdw>
        </a:effectLst>
      </dsp:spPr>
      <dsp:style>
        <a:lnRef idx="3">
          <a:schemeClr val="accent3"/>
        </a:lnRef>
        <a:fillRef idx="0">
          <a:schemeClr val="accent3"/>
        </a:fillRef>
        <a:effectRef idx="2">
          <a:schemeClr val="accent3"/>
        </a:effectRef>
        <a:fontRef idx="minor">
          <a:schemeClr val="tx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2213629" y="4501385"/>
        <a:ext cx="5428" cy="1702"/>
      </dsp:txXfrm>
    </dsp:sp>
    <dsp:sp modelId="{7E54D976-B6EE-4935-AF61-4700DD59267E}">
      <dsp:nvSpPr>
        <dsp:cNvPr id="0" name=""/>
        <dsp:cNvSpPr/>
      </dsp:nvSpPr>
      <dsp:spPr>
        <a:xfrm>
          <a:off x="69870" y="4020216"/>
          <a:ext cx="2148273" cy="964040"/>
        </a:xfrm>
        <a:prstGeom prst="rect">
          <a:avLst/>
        </a:prstGeom>
        <a:solidFill>
          <a:srgbClr val="28F832"/>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lvl="0" algn="ctr" defTabSz="400050">
            <a:lnSpc>
              <a:spcPct val="90000"/>
            </a:lnSpc>
            <a:spcBef>
              <a:spcPct val="0"/>
            </a:spcBef>
            <a:spcAft>
              <a:spcPct val="35000"/>
            </a:spcAft>
          </a:pPr>
          <a:r>
            <a:rPr lang="fr-FR" sz="900" b="1" kern="1200" dirty="0">
              <a:solidFill>
                <a:schemeClr val="tx1"/>
              </a:solidFill>
            </a:rPr>
            <a:t>RMM</a:t>
          </a:r>
        </a:p>
        <a:p>
          <a:pPr lvl="0" algn="ctr" defTabSz="400050">
            <a:lnSpc>
              <a:spcPct val="90000"/>
            </a:lnSpc>
            <a:spcBef>
              <a:spcPct val="0"/>
            </a:spcBef>
            <a:spcAft>
              <a:spcPct val="35000"/>
            </a:spcAft>
          </a:pPr>
          <a:r>
            <a:rPr lang="fr-FR" sz="900" b="1" kern="1200" dirty="0">
              <a:solidFill>
                <a:srgbClr val="FF0000"/>
              </a:solidFill>
            </a:rPr>
            <a:t>Visio/2 mois</a:t>
          </a:r>
        </a:p>
        <a:p>
          <a:pPr lvl="0" algn="ctr" defTabSz="400050">
            <a:lnSpc>
              <a:spcPct val="90000"/>
            </a:lnSpc>
            <a:spcBef>
              <a:spcPct val="0"/>
            </a:spcBef>
            <a:spcAft>
              <a:spcPct val="35000"/>
            </a:spcAft>
          </a:pPr>
          <a:r>
            <a:rPr lang="fr-FR" sz="900" b="1" kern="1200" dirty="0">
              <a:solidFill>
                <a:srgbClr val="FF0000"/>
              </a:solidFill>
            </a:rPr>
            <a:t>MISSION/6 MOIS à 1 an</a:t>
          </a:r>
        </a:p>
        <a:p>
          <a:pPr lvl="0" algn="ctr" defTabSz="400050">
            <a:lnSpc>
              <a:spcPct val="90000"/>
            </a:lnSpc>
            <a:spcBef>
              <a:spcPct val="0"/>
            </a:spcBef>
            <a:spcAft>
              <a:spcPct val="35000"/>
            </a:spcAft>
          </a:pPr>
          <a:r>
            <a:rPr lang="fr-FR" sz="900" b="1" kern="1200" dirty="0">
              <a:solidFill>
                <a:sysClr val="windowText" lastClr="000000"/>
              </a:solidFill>
            </a:rPr>
            <a:t>Coordination IDE CEM  5% /50% CHFD</a:t>
          </a:r>
        </a:p>
        <a:p>
          <a:pPr lvl="0" algn="ctr" defTabSz="400050">
            <a:lnSpc>
              <a:spcPct val="90000"/>
            </a:lnSpc>
            <a:spcBef>
              <a:spcPct val="0"/>
            </a:spcBef>
            <a:spcAft>
              <a:spcPct val="35000"/>
            </a:spcAft>
          </a:pPr>
          <a:r>
            <a:rPr lang="fr-FR" sz="900" b="1" kern="1200" dirty="0">
              <a:solidFill>
                <a:sysClr val="windowText" lastClr="000000"/>
              </a:solidFill>
            </a:rPr>
            <a:t>Webinaires</a:t>
          </a:r>
          <a:r>
            <a:rPr lang="fr-FR" sz="900" b="1" kern="1200" dirty="0">
              <a:solidFill>
                <a:srgbClr val="FF0000"/>
              </a:solidFill>
            </a:rPr>
            <a:t>, Cafés Ethiiques , </a:t>
          </a:r>
        </a:p>
      </dsp:txBody>
      <dsp:txXfrm>
        <a:off x="69870" y="4020216"/>
        <a:ext cx="2148273" cy="964040"/>
      </dsp:txXfrm>
    </dsp:sp>
    <dsp:sp modelId="{E098A72F-C30F-4B5E-BC42-CEF3027389FA}">
      <dsp:nvSpPr>
        <dsp:cNvPr id="0" name=""/>
        <dsp:cNvSpPr/>
      </dsp:nvSpPr>
      <dsp:spPr>
        <a:xfrm>
          <a:off x="2326579" y="4046991"/>
          <a:ext cx="2610545" cy="921075"/>
        </a:xfrm>
        <a:prstGeom prst="rect">
          <a:avLst/>
        </a:prstGeom>
        <a:solidFill>
          <a:srgbClr val="FA54C3"/>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lvl="0" algn="ctr" defTabSz="400050">
            <a:lnSpc>
              <a:spcPct val="90000"/>
            </a:lnSpc>
            <a:spcBef>
              <a:spcPct val="0"/>
            </a:spcBef>
            <a:spcAft>
              <a:spcPct val="35000"/>
            </a:spcAft>
          </a:pPr>
          <a:r>
            <a:rPr lang="fr-FR" sz="900" b="1" kern="1200" dirty="0">
              <a:solidFill>
                <a:srgbClr val="FF0000"/>
              </a:solidFill>
            </a:rPr>
            <a:t>Evaluation :</a:t>
          </a:r>
        </a:p>
        <a:p>
          <a:pPr lvl="0" algn="ctr" defTabSz="400050">
            <a:lnSpc>
              <a:spcPct val="90000"/>
            </a:lnSpc>
            <a:spcBef>
              <a:spcPct val="0"/>
            </a:spcBef>
            <a:spcAft>
              <a:spcPct val="35000"/>
            </a:spcAft>
          </a:pPr>
          <a:r>
            <a:rPr lang="fr-FR" sz="900" b="1" kern="1200" dirty="0">
              <a:solidFill>
                <a:schemeClr val="tx1"/>
              </a:solidFill>
            </a:rPr>
            <a:t>Relevé des indicateurs</a:t>
          </a:r>
        </a:p>
        <a:p>
          <a:pPr lvl="0" algn="ctr" defTabSz="400050">
            <a:lnSpc>
              <a:spcPct val="90000"/>
            </a:lnSpc>
            <a:spcBef>
              <a:spcPct val="0"/>
            </a:spcBef>
            <a:spcAft>
              <a:spcPct val="35000"/>
            </a:spcAft>
          </a:pPr>
          <a:r>
            <a:rPr lang="fr-FR" sz="900" b="1" kern="1200" dirty="0">
              <a:solidFill>
                <a:schemeClr val="tx1"/>
              </a:solidFill>
            </a:rPr>
            <a:t>Impact médico-économique</a:t>
          </a:r>
        </a:p>
        <a:p>
          <a:pPr lvl="0" algn="ctr" defTabSz="400050">
            <a:lnSpc>
              <a:spcPct val="90000"/>
            </a:lnSpc>
            <a:spcBef>
              <a:spcPct val="0"/>
            </a:spcBef>
            <a:spcAft>
              <a:spcPct val="35000"/>
            </a:spcAft>
          </a:pPr>
          <a:r>
            <a:rPr lang="fr-FR" sz="900" b="1" kern="1200" dirty="0">
              <a:solidFill>
                <a:schemeClr val="tx1"/>
              </a:solidFill>
            </a:rPr>
            <a:t>Nombre d’actes réalisés</a:t>
          </a:r>
        </a:p>
        <a:p>
          <a:pPr lvl="0" algn="ctr" defTabSz="400050">
            <a:lnSpc>
              <a:spcPct val="90000"/>
            </a:lnSpc>
            <a:spcBef>
              <a:spcPct val="0"/>
            </a:spcBef>
            <a:spcAft>
              <a:spcPct val="35000"/>
            </a:spcAft>
          </a:pPr>
          <a:endParaRPr lang="fr-FR" sz="800" kern="1200" dirty="0"/>
        </a:p>
      </dsp:txBody>
      <dsp:txXfrm>
        <a:off x="2326579" y="4046991"/>
        <a:ext cx="2610545" cy="921075"/>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264BA0-BCB5-407A-AB16-DA65A5DD9E00}" type="datetimeFigureOut">
              <a:rPr lang="fr-FR" smtClean="0"/>
              <a:t>27/04/2023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16F352-17D6-4FA7-9045-FA4B646D285D}" type="slidenum">
              <a:rPr lang="fr-FR" smtClean="0"/>
              <a:t>‹N°›</a:t>
            </a:fld>
            <a:endParaRPr lang="fr-FR"/>
          </a:p>
        </p:txBody>
      </p:sp>
    </p:spTree>
    <p:extLst>
      <p:ext uri="{BB962C8B-B14F-4D97-AF65-F5344CB8AC3E}">
        <p14:creationId xmlns:p14="http://schemas.microsoft.com/office/powerpoint/2010/main" val="4051516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Diapositive de titre">
    <p:spTree>
      <p:nvGrpSpPr>
        <p:cNvPr id="1" name=""/>
        <p:cNvGrpSpPr/>
        <p:nvPr/>
      </p:nvGrpSpPr>
      <p:grpSpPr>
        <a:xfrm>
          <a:off x="0" y="0"/>
          <a:ext cx="0" cy="0"/>
          <a:chOff x="0" y="0"/>
          <a:chExt cx="0" cy="0"/>
        </a:xfrm>
      </p:grpSpPr>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710884" cy="6858000"/>
          </a:xfrm>
          <a:prstGeom prst="rect">
            <a:avLst/>
          </a:prstGeom>
        </p:spPr>
      </p:pic>
      <p:sp>
        <p:nvSpPr>
          <p:cNvPr id="4" name="Rectangle 3"/>
          <p:cNvSpPr/>
          <p:nvPr/>
        </p:nvSpPr>
        <p:spPr>
          <a:xfrm>
            <a:off x="6734755" y="3991555"/>
            <a:ext cx="2592125" cy="25126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p:cNvSpPr/>
          <p:nvPr/>
        </p:nvSpPr>
        <p:spPr>
          <a:xfrm>
            <a:off x="5709036" y="4168472"/>
            <a:ext cx="2592125" cy="25126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le Placeholder 1"/>
          <p:cNvSpPr>
            <a:spLocks noGrp="1"/>
          </p:cNvSpPr>
          <p:nvPr>
            <p:ph type="title"/>
          </p:nvPr>
        </p:nvSpPr>
        <p:spPr>
          <a:xfrm>
            <a:off x="6524367" y="4477213"/>
            <a:ext cx="5300375" cy="1182182"/>
          </a:xfrm>
          <a:prstGeom prst="rect">
            <a:avLst/>
          </a:prstGeom>
        </p:spPr>
        <p:txBody>
          <a:bodyPr vert="horz" lIns="91440" tIns="45720" rIns="91440" bIns="45720" rtlCol="0" anchor="t">
            <a:normAutofit/>
          </a:bodyPr>
          <a:lstStyle>
            <a:lvl1pPr>
              <a:defRPr>
                <a:solidFill>
                  <a:srgbClr val="249487"/>
                </a:solidFill>
              </a:defRPr>
            </a:lvl1pPr>
          </a:lstStyle>
          <a:p>
            <a:r>
              <a:rPr lang="fr-FR" dirty="0"/>
              <a:t>Modifiez le style du titre</a:t>
            </a:r>
            <a:endParaRPr lang="en-US" dirty="0"/>
          </a:p>
        </p:txBody>
      </p:sp>
      <p:sp>
        <p:nvSpPr>
          <p:cNvPr id="10" name="Espace réservé du contenu 9"/>
          <p:cNvSpPr>
            <a:spLocks noGrp="1"/>
          </p:cNvSpPr>
          <p:nvPr>
            <p:ph sz="quarter" idx="10"/>
          </p:nvPr>
        </p:nvSpPr>
        <p:spPr>
          <a:xfrm>
            <a:off x="6556029" y="5770742"/>
            <a:ext cx="2949575" cy="733425"/>
          </a:xfrm>
        </p:spPr>
        <p:txBody>
          <a:bodyPr/>
          <a:lstStyle>
            <a:lvl1pPr marL="0" indent="0">
              <a:buNone/>
              <a:defRPr/>
            </a:lvl1pPr>
          </a:lstStyle>
          <a:p>
            <a:pPr lvl="0"/>
            <a:r>
              <a:rPr lang="fr-FR"/>
              <a:t>Modifiez les styles du texte du masque</a:t>
            </a:r>
          </a:p>
        </p:txBody>
      </p:sp>
      <p:sp>
        <p:nvSpPr>
          <p:cNvPr id="12" name="Espace réservé du contenu 11"/>
          <p:cNvSpPr>
            <a:spLocks noGrp="1"/>
          </p:cNvSpPr>
          <p:nvPr>
            <p:ph sz="quarter" idx="11" hasCustomPrompt="1"/>
          </p:nvPr>
        </p:nvSpPr>
        <p:spPr>
          <a:xfrm>
            <a:off x="9077173" y="6395776"/>
            <a:ext cx="2908300" cy="393700"/>
          </a:xfrm>
        </p:spPr>
        <p:txBody>
          <a:bodyPr>
            <a:normAutofit/>
          </a:bodyPr>
          <a:lstStyle>
            <a:lvl1pPr marL="0" indent="0" algn="r">
              <a:buNone/>
              <a:defRPr sz="1100" baseline="0"/>
            </a:lvl1pPr>
            <a:lvl4pPr marL="1371600" indent="0">
              <a:buNone/>
              <a:defRPr/>
            </a:lvl4pPr>
          </a:lstStyle>
          <a:p>
            <a:pPr lvl="0"/>
            <a:r>
              <a:rPr lang="fr-FR" dirty="0"/>
              <a:t>Rennes - Date</a:t>
            </a:r>
          </a:p>
        </p:txBody>
      </p:sp>
      <p:pic>
        <p:nvPicPr>
          <p:cNvPr id="9" name="Imag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01846" y="2852363"/>
            <a:ext cx="3134757" cy="1425335"/>
          </a:xfrm>
          <a:prstGeom prst="rect">
            <a:avLst/>
          </a:prstGeom>
        </p:spPr>
      </p:pic>
    </p:spTree>
    <p:extLst>
      <p:ext uri="{BB962C8B-B14F-4D97-AF65-F5344CB8AC3E}">
        <p14:creationId xmlns:p14="http://schemas.microsoft.com/office/powerpoint/2010/main" val="22399066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208199" y="1210963"/>
            <a:ext cx="8094134" cy="3022600"/>
          </a:xfrm>
        </p:spPr>
        <p:txBody>
          <a:bodyPr anchor="ctr">
            <a:normAutofit/>
          </a:bodyPr>
          <a:lstStyle>
            <a:lvl1pPr algn="l">
              <a:defRPr sz="4400" b="0" cap="none">
                <a:solidFill>
                  <a:srgbClr val="249487"/>
                </a:solidFill>
              </a:defRPr>
            </a:lvl1pPr>
          </a:lstStyle>
          <a:p>
            <a:r>
              <a:rPr lang="fr-FR" dirty="0"/>
              <a:t>Modifiez le style du titre</a:t>
            </a:r>
            <a:endParaRPr lang="en-US" dirty="0"/>
          </a:p>
        </p:txBody>
      </p:sp>
      <p:sp>
        <p:nvSpPr>
          <p:cNvPr id="23" name="Text Placeholder 9"/>
          <p:cNvSpPr>
            <a:spLocks noGrp="1"/>
          </p:cNvSpPr>
          <p:nvPr>
            <p:ph type="body" sz="quarter" idx="13"/>
          </p:nvPr>
        </p:nvSpPr>
        <p:spPr>
          <a:xfrm>
            <a:off x="2643004" y="4233563"/>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Modifiez les styles du texte du masque</a:t>
            </a:r>
          </a:p>
        </p:txBody>
      </p:sp>
      <p:sp>
        <p:nvSpPr>
          <p:cNvPr id="3" name="Text Placeholder 2"/>
          <p:cNvSpPr>
            <a:spLocks noGrp="1"/>
          </p:cNvSpPr>
          <p:nvPr>
            <p:ph type="body" idx="1"/>
          </p:nvPr>
        </p:nvSpPr>
        <p:spPr>
          <a:xfrm>
            <a:off x="1954200" y="5071763"/>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20" name="TextBox 19"/>
          <p:cNvSpPr txBox="1"/>
          <p:nvPr/>
        </p:nvSpPr>
        <p:spPr>
          <a:xfrm>
            <a:off x="1773394" y="14823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10432338" y="4067887"/>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2582373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solidFill>
                  <a:srgbClr val="249487"/>
                </a:solidFill>
              </a:defRPr>
            </a:lvl1pPr>
          </a:lstStyle>
          <a:p>
            <a:r>
              <a:rPr lang="fr-FR" dirty="0"/>
              <a:t>Modifiez le style du titre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Tree>
    <p:extLst>
      <p:ext uri="{BB962C8B-B14F-4D97-AF65-F5344CB8AC3E}">
        <p14:creationId xmlns:p14="http://schemas.microsoft.com/office/powerpoint/2010/main" val="37794075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2109344" y="1219200"/>
            <a:ext cx="8094134" cy="3022600"/>
          </a:xfrm>
        </p:spPr>
        <p:txBody>
          <a:bodyPr anchor="ctr">
            <a:normAutofit/>
          </a:bodyPr>
          <a:lstStyle>
            <a:lvl1pPr algn="l">
              <a:defRPr sz="4400" b="0" cap="none">
                <a:solidFill>
                  <a:srgbClr val="249487"/>
                </a:solidFill>
              </a:defRPr>
            </a:lvl1pPr>
          </a:lstStyle>
          <a:p>
            <a:r>
              <a:rPr lang="fr-FR" dirty="0"/>
              <a:t>Modifiez le style du titre</a:t>
            </a:r>
            <a:endParaRPr lang="en-US" dirty="0"/>
          </a:p>
        </p:txBody>
      </p:sp>
      <p:sp>
        <p:nvSpPr>
          <p:cNvPr id="23" name="Text Placeholder 9"/>
          <p:cNvSpPr>
            <a:spLocks noGrp="1"/>
          </p:cNvSpPr>
          <p:nvPr>
            <p:ph type="body" sz="quarter" idx="13"/>
          </p:nvPr>
        </p:nvSpPr>
        <p:spPr>
          <a:xfrm>
            <a:off x="1855342" y="46228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Modifiez les styles du texte du masque</a:t>
            </a:r>
          </a:p>
        </p:txBody>
      </p:sp>
      <p:sp>
        <p:nvSpPr>
          <p:cNvPr id="3" name="Text Placeholder 2"/>
          <p:cNvSpPr>
            <a:spLocks noGrp="1"/>
          </p:cNvSpPr>
          <p:nvPr>
            <p:ph type="body" idx="1"/>
          </p:nvPr>
        </p:nvSpPr>
        <p:spPr>
          <a:xfrm>
            <a:off x="1855345" y="51370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24" name="TextBox 23"/>
          <p:cNvSpPr txBox="1"/>
          <p:nvPr/>
        </p:nvSpPr>
        <p:spPr>
          <a:xfrm>
            <a:off x="1719880" y="13999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10071021" y="34961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3048771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682578" y="1186249"/>
            <a:ext cx="8588203" cy="3022600"/>
          </a:xfrm>
        </p:spPr>
        <p:txBody>
          <a:bodyPr anchor="ctr">
            <a:normAutofit/>
          </a:bodyPr>
          <a:lstStyle>
            <a:lvl1pPr algn="l">
              <a:defRPr sz="4400" b="0" cap="none">
                <a:solidFill>
                  <a:srgbClr val="249487"/>
                </a:solidFill>
              </a:defRPr>
            </a:lvl1pPr>
          </a:lstStyle>
          <a:p>
            <a:r>
              <a:rPr lang="fr-FR" dirty="0"/>
              <a:t>Modifiez le style du titre</a:t>
            </a:r>
            <a:endParaRPr lang="en-US" dirty="0"/>
          </a:p>
        </p:txBody>
      </p:sp>
      <p:sp>
        <p:nvSpPr>
          <p:cNvPr id="23" name="Text Placeholder 9"/>
          <p:cNvSpPr>
            <a:spLocks noGrp="1"/>
          </p:cNvSpPr>
          <p:nvPr>
            <p:ph type="body" sz="quarter" idx="13"/>
          </p:nvPr>
        </p:nvSpPr>
        <p:spPr>
          <a:xfrm>
            <a:off x="1674111" y="4589849"/>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Modifiez les styles du texte du masque</a:t>
            </a:r>
          </a:p>
        </p:txBody>
      </p:sp>
      <p:sp>
        <p:nvSpPr>
          <p:cNvPr id="3" name="Text Placeholder 2"/>
          <p:cNvSpPr>
            <a:spLocks noGrp="1"/>
          </p:cNvSpPr>
          <p:nvPr>
            <p:ph type="body" idx="1"/>
          </p:nvPr>
        </p:nvSpPr>
        <p:spPr>
          <a:xfrm>
            <a:off x="1674114" y="5104097"/>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Tree>
    <p:extLst>
      <p:ext uri="{BB962C8B-B14F-4D97-AF65-F5344CB8AC3E}">
        <p14:creationId xmlns:p14="http://schemas.microsoft.com/office/powerpoint/2010/main" val="5516101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re et texte vertical">
    <p:spTree>
      <p:nvGrpSpPr>
        <p:cNvPr id="1" name=""/>
        <p:cNvGrpSpPr/>
        <p:nvPr/>
      </p:nvGrpSpPr>
      <p:grpSpPr>
        <a:xfrm>
          <a:off x="0" y="0"/>
          <a:ext cx="0" cy="0"/>
          <a:chOff x="0" y="0"/>
          <a:chExt cx="0" cy="0"/>
        </a:xfrm>
      </p:grpSpPr>
      <p:pic>
        <p:nvPicPr>
          <p:cNvPr id="3" name="Image 2"/>
          <p:cNvPicPr>
            <a:picLocks noChangeAspect="1"/>
          </p:cNvPicPr>
          <p:nvPr userDrawn="1"/>
        </p:nvPicPr>
        <p:blipFill rotWithShape="1">
          <a:blip r:embed="rId2" cstate="print">
            <a:extLst>
              <a:ext uri="{28A0092B-C50C-407E-A947-70E740481C1C}">
                <a14:useLocalDpi xmlns:a14="http://schemas.microsoft.com/office/drawing/2010/main" val="0"/>
              </a:ext>
            </a:extLst>
          </a:blip>
          <a:srcRect l="1195" r="1601"/>
          <a:stretch/>
        </p:blipFill>
        <p:spPr>
          <a:xfrm>
            <a:off x="-53788" y="2628557"/>
            <a:ext cx="12263717" cy="7649827"/>
          </a:xfrm>
          <a:prstGeom prst="rect">
            <a:avLst/>
          </a:prstGeom>
        </p:spPr>
      </p:pic>
      <p:sp>
        <p:nvSpPr>
          <p:cNvPr id="4" name="Rectangle 3"/>
          <p:cNvSpPr/>
          <p:nvPr userDrawn="1"/>
        </p:nvSpPr>
        <p:spPr>
          <a:xfrm>
            <a:off x="-50802" y="-84667"/>
            <a:ext cx="533402" cy="28871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p:cNvSpPr/>
          <p:nvPr userDrawn="1"/>
        </p:nvSpPr>
        <p:spPr>
          <a:xfrm>
            <a:off x="9347198" y="-59266"/>
            <a:ext cx="516467" cy="27132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sp>
        <p:nvSpPr>
          <p:cNvPr id="2" name="Title 1"/>
          <p:cNvSpPr>
            <a:spLocks noGrp="1"/>
          </p:cNvSpPr>
          <p:nvPr>
            <p:ph type="title" hasCustomPrompt="1"/>
          </p:nvPr>
        </p:nvSpPr>
        <p:spPr>
          <a:xfrm>
            <a:off x="1797666" y="1495495"/>
            <a:ext cx="8596668" cy="701721"/>
          </a:xfrm>
        </p:spPr>
        <p:txBody>
          <a:bodyPr/>
          <a:lstStyle>
            <a:lvl1pPr algn="ctr">
              <a:defRPr>
                <a:solidFill>
                  <a:srgbClr val="249487"/>
                </a:solidFill>
              </a:defRPr>
            </a:lvl1pPr>
          </a:lstStyle>
          <a:p>
            <a:r>
              <a:rPr lang="fr-FR" dirty="0"/>
              <a:t>Merci pour votre écoute</a:t>
            </a:r>
            <a:endParaRPr lang="en-US" dirty="0"/>
          </a:p>
        </p:txBody>
      </p:sp>
    </p:spTree>
    <p:extLst>
      <p:ext uri="{BB962C8B-B14F-4D97-AF65-F5344CB8AC3E}">
        <p14:creationId xmlns:p14="http://schemas.microsoft.com/office/powerpoint/2010/main" val="13840813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re vertical et texte">
    <p:spTree>
      <p:nvGrpSpPr>
        <p:cNvPr id="1" name=""/>
        <p:cNvGrpSpPr/>
        <p:nvPr/>
      </p:nvGrpSpPr>
      <p:grpSpPr>
        <a:xfrm>
          <a:off x="0" y="0"/>
          <a:ext cx="0" cy="0"/>
          <a:chOff x="0" y="0"/>
          <a:chExt cx="0" cy="0"/>
        </a:xfrm>
      </p:grpSpPr>
    </p:spTree>
    <p:extLst>
      <p:ext uri="{BB962C8B-B14F-4D97-AF65-F5344CB8AC3E}">
        <p14:creationId xmlns:p14="http://schemas.microsoft.com/office/powerpoint/2010/main" val="7946536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solidFill>
                  <a:srgbClr val="249487"/>
                </a:solidFill>
              </a:defRPr>
            </a:lvl1pPr>
          </a:lstStyle>
          <a:p>
            <a:r>
              <a:rPr lang="fr-FR" dirty="0"/>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Tree>
    <p:extLst>
      <p:ext uri="{BB962C8B-B14F-4D97-AF65-F5344CB8AC3E}">
        <p14:creationId xmlns:p14="http://schemas.microsoft.com/office/powerpoint/2010/main" val="15437156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2_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solidFill>
                  <a:srgbClr val="249487"/>
                </a:solidFill>
              </a:defRPr>
            </a:lvl1pPr>
          </a:lstStyle>
          <a:p>
            <a:r>
              <a:rPr lang="fr-FR" dirty="0"/>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p:cNvSpPr>
            <a:spLocks noGrp="1"/>
          </p:cNvSpPr>
          <p:nvPr>
            <p:ph type="dt" sz="half" idx="10"/>
          </p:nvPr>
        </p:nvSpPr>
        <p:spPr>
          <a:xfrm>
            <a:off x="838200" y="6356350"/>
            <a:ext cx="2743200" cy="365125"/>
          </a:xfrm>
          <a:prstGeom prst="rect">
            <a:avLst/>
          </a:prstGeom>
        </p:spPr>
        <p:txBody>
          <a:bodyPr/>
          <a:lstStyle/>
          <a:p>
            <a:fld id="{96355941-1DA9-4C95-AEC4-6ECCD30F1C32}" type="datetimeFigureOut">
              <a:rPr lang="fr-FR" smtClean="0"/>
              <a:t>27/04/2023</a:t>
            </a:fld>
            <a:endParaRPr lang="fr-FR"/>
          </a:p>
        </p:txBody>
      </p:sp>
      <p:sp>
        <p:nvSpPr>
          <p:cNvPr id="5" name="Espace réservé du pied de page 4"/>
          <p:cNvSpPr>
            <a:spLocks noGrp="1"/>
          </p:cNvSpPr>
          <p:nvPr>
            <p:ph type="ftr" sz="quarter" idx="11"/>
          </p:nvPr>
        </p:nvSpPr>
        <p:spPr>
          <a:xfrm>
            <a:off x="4038600" y="6356350"/>
            <a:ext cx="41148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8610600" y="6356350"/>
            <a:ext cx="2743200" cy="365125"/>
          </a:xfrm>
          <a:prstGeom prst="rect">
            <a:avLst/>
          </a:prstGeom>
        </p:spPr>
        <p:txBody>
          <a:bodyPr/>
          <a:lstStyle/>
          <a:p>
            <a:fld id="{13139675-386F-4239-BE40-9BEA8C25653A}" type="slidenum">
              <a:rPr lang="fr-FR" smtClean="0"/>
              <a:t>‹N°›</a:t>
            </a:fld>
            <a:endParaRPr lang="fr-FR"/>
          </a:p>
        </p:txBody>
      </p:sp>
    </p:spTree>
    <p:extLst>
      <p:ext uri="{BB962C8B-B14F-4D97-AF65-F5344CB8AC3E}">
        <p14:creationId xmlns:p14="http://schemas.microsoft.com/office/powerpoint/2010/main" val="4557855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Disposition personnalisé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3" y="5"/>
            <a:ext cx="7175340" cy="1150797"/>
          </a:xfrm>
          <a:prstGeom prst="rect">
            <a:avLst/>
          </a:prstGeom>
        </p:spPr>
        <p:txBody>
          <a:bodyPr vert="horz" anchor="ctr" anchorCtr="1"/>
          <a:lstStyle>
            <a:lvl1pPr>
              <a:defRPr sz="1400" b="1" i="0" baseline="0">
                <a:solidFill>
                  <a:srgbClr val="02B7FF"/>
                </a:solidFill>
              </a:defRPr>
            </a:lvl1pPr>
          </a:lstStyle>
          <a:p>
            <a:r>
              <a:rPr lang="fr-FR" dirty="0"/>
              <a:t>TITRE DE VOTRE PRÉSENTATION</a:t>
            </a:r>
          </a:p>
        </p:txBody>
      </p:sp>
      <p:sp>
        <p:nvSpPr>
          <p:cNvPr id="4" name="Espace réservé du contenu 3"/>
          <p:cNvSpPr>
            <a:spLocks noGrp="1"/>
          </p:cNvSpPr>
          <p:nvPr>
            <p:ph sz="quarter" idx="10" hasCustomPrompt="1"/>
          </p:nvPr>
        </p:nvSpPr>
        <p:spPr>
          <a:xfrm>
            <a:off x="1" y="1150799"/>
            <a:ext cx="12192000" cy="5454588"/>
          </a:xfrm>
          <a:prstGeom prst="rect">
            <a:avLst/>
          </a:prstGeom>
        </p:spPr>
        <p:txBody>
          <a:bodyPr vert="horz" anchor="ctr" anchorCtr="1"/>
          <a:lstStyle>
            <a:lvl1pPr marL="0" indent="0" algn="ctr">
              <a:buNone/>
              <a:defRPr sz="1700"/>
            </a:lvl1pPr>
          </a:lstStyle>
          <a:p>
            <a:pPr lvl="0"/>
            <a:r>
              <a:rPr lang="fr-FR" dirty="0"/>
              <a:t>ZONE TEXT</a:t>
            </a:r>
          </a:p>
        </p:txBody>
      </p:sp>
    </p:spTree>
    <p:extLst>
      <p:ext uri="{BB962C8B-B14F-4D97-AF65-F5344CB8AC3E}">
        <p14:creationId xmlns:p14="http://schemas.microsoft.com/office/powerpoint/2010/main" val="11507809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Disposition personnalisé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3" y="5"/>
            <a:ext cx="7175340" cy="1150797"/>
          </a:xfrm>
          <a:prstGeom prst="rect">
            <a:avLst/>
          </a:prstGeom>
        </p:spPr>
        <p:txBody>
          <a:bodyPr vert="horz" anchor="ctr" anchorCtr="1"/>
          <a:lstStyle>
            <a:lvl1pPr>
              <a:defRPr sz="1400" b="1" i="0" baseline="0">
                <a:solidFill>
                  <a:srgbClr val="02B7FF"/>
                </a:solidFill>
              </a:defRPr>
            </a:lvl1pPr>
          </a:lstStyle>
          <a:p>
            <a:r>
              <a:rPr lang="fr-FR" dirty="0"/>
              <a:t>TITRE DE VOTRE PRÉSENTATION</a:t>
            </a:r>
          </a:p>
        </p:txBody>
      </p:sp>
      <p:sp>
        <p:nvSpPr>
          <p:cNvPr id="4" name="Espace réservé du contenu 3"/>
          <p:cNvSpPr>
            <a:spLocks noGrp="1"/>
          </p:cNvSpPr>
          <p:nvPr>
            <p:ph sz="quarter" idx="10" hasCustomPrompt="1"/>
          </p:nvPr>
        </p:nvSpPr>
        <p:spPr>
          <a:xfrm>
            <a:off x="1" y="1150799"/>
            <a:ext cx="12192000" cy="5454588"/>
          </a:xfrm>
          <a:prstGeom prst="rect">
            <a:avLst/>
          </a:prstGeom>
        </p:spPr>
        <p:txBody>
          <a:bodyPr vert="horz" anchor="ctr" anchorCtr="1"/>
          <a:lstStyle>
            <a:lvl1pPr marL="0" indent="0" algn="ctr">
              <a:buNone/>
              <a:defRPr sz="1700"/>
            </a:lvl1pPr>
          </a:lstStyle>
          <a:p>
            <a:pPr lvl="0"/>
            <a:r>
              <a:rPr lang="fr-FR" dirty="0"/>
              <a:t>ZONE TEXT</a:t>
            </a:r>
          </a:p>
        </p:txBody>
      </p:sp>
    </p:spTree>
    <p:extLst>
      <p:ext uri="{BB962C8B-B14F-4D97-AF65-F5344CB8AC3E}">
        <p14:creationId xmlns:p14="http://schemas.microsoft.com/office/powerpoint/2010/main" val="18678432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249487"/>
                </a:solidFill>
              </a:defRPr>
            </a:lvl1pPr>
          </a:lstStyle>
          <a:p>
            <a:r>
              <a:rPr lang="fr-FR" dirty="0"/>
              <a:t>Modifiez le style du titre</a:t>
            </a:r>
            <a:endParaRPr lang="en-US" dirty="0"/>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Tree>
    <p:extLst>
      <p:ext uri="{BB962C8B-B14F-4D97-AF65-F5344CB8AC3E}">
        <p14:creationId xmlns:p14="http://schemas.microsoft.com/office/powerpoint/2010/main" val="2344318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solidFill>
                  <a:srgbClr val="249487"/>
                </a:solidFill>
              </a:defRPr>
            </a:lvl1pPr>
          </a:lstStyle>
          <a:p>
            <a:r>
              <a:rPr lang="fr-FR" dirty="0"/>
              <a:t>Modifiez le style du titre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Tree>
    <p:extLst>
      <p:ext uri="{BB962C8B-B14F-4D97-AF65-F5344CB8AC3E}">
        <p14:creationId xmlns:p14="http://schemas.microsoft.com/office/powerpoint/2010/main" val="2978912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49487"/>
                </a:solidFill>
              </a:defRPr>
            </a:lvl1pPr>
          </a:lstStyle>
          <a:p>
            <a:r>
              <a:rPr lang="fr-FR" dirty="0"/>
              <a:t>Modifiez le style du titre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Tree>
    <p:extLst>
      <p:ext uri="{BB962C8B-B14F-4D97-AF65-F5344CB8AC3E}">
        <p14:creationId xmlns:p14="http://schemas.microsoft.com/office/powerpoint/2010/main" val="1013000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49487"/>
                </a:solidFill>
              </a:defRPr>
            </a:lvl1pPr>
          </a:lstStyle>
          <a:p>
            <a:r>
              <a:rPr lang="fr-FR" dirty="0"/>
              <a:t>Modifiez le style du titre</a:t>
            </a:r>
            <a:endParaRPr lang="en-US" dirty="0"/>
          </a:p>
        </p:txBody>
      </p:sp>
      <p:sp>
        <p:nvSpPr>
          <p:cNvPr id="3" name="Text Placeholder 2"/>
          <p:cNvSpPr>
            <a:spLocks noGrp="1"/>
          </p:cNvSpPr>
          <p:nvPr>
            <p:ph type="body" idx="1"/>
          </p:nvPr>
        </p:nvSpPr>
        <p:spPr>
          <a:xfrm>
            <a:off x="1878011" y="2287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1878011" y="2864245"/>
            <a:ext cx="4185623" cy="3304117"/>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6" name="Content Placeholder 5"/>
          <p:cNvSpPr>
            <a:spLocks noGrp="1"/>
          </p:cNvSpPr>
          <p:nvPr>
            <p:ph sz="quarter" idx="4"/>
          </p:nvPr>
        </p:nvSpPr>
        <p:spPr>
          <a:xfrm>
            <a:off x="6290650" y="2864245"/>
            <a:ext cx="4185617" cy="3304117"/>
          </a:xfrm>
        </p:spPr>
        <p:txBody>
          <a:bodyPr>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5" name="Text Placeholder 4"/>
          <p:cNvSpPr>
            <a:spLocks noGrp="1"/>
          </p:cNvSpPr>
          <p:nvPr>
            <p:ph type="body" sz="quarter" idx="3"/>
          </p:nvPr>
        </p:nvSpPr>
        <p:spPr>
          <a:xfrm>
            <a:off x="6290649" y="2287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Modifiez les styles du texte du masque</a:t>
            </a:r>
          </a:p>
        </p:txBody>
      </p:sp>
    </p:spTree>
    <p:extLst>
      <p:ext uri="{BB962C8B-B14F-4D97-AF65-F5344CB8AC3E}">
        <p14:creationId xmlns:p14="http://schemas.microsoft.com/office/powerpoint/2010/main" val="844130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1682350" y="2660822"/>
            <a:ext cx="8596668" cy="1320800"/>
          </a:xfrm>
        </p:spPr>
        <p:txBody>
          <a:bodyPr/>
          <a:lstStyle>
            <a:lvl1pPr algn="ctr">
              <a:defRPr>
                <a:solidFill>
                  <a:srgbClr val="249487"/>
                </a:solidFill>
              </a:defRPr>
            </a:lvl1pPr>
          </a:lstStyle>
          <a:p>
            <a:r>
              <a:rPr lang="fr-FR" dirty="0"/>
              <a:t>Modifiez le style du titre</a:t>
            </a:r>
            <a:endParaRPr lang="en-US" dirty="0"/>
          </a:p>
        </p:txBody>
      </p:sp>
    </p:spTree>
    <p:extLst>
      <p:ext uri="{BB962C8B-B14F-4D97-AF65-F5344CB8AC3E}">
        <p14:creationId xmlns:p14="http://schemas.microsoft.com/office/powerpoint/2010/main" val="614027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solidFill>
                  <a:srgbClr val="249487"/>
                </a:solidFill>
              </a:defRPr>
            </a:lvl1pPr>
          </a:lstStyle>
          <a:p>
            <a:r>
              <a:rPr lang="fr-FR" dirty="0"/>
              <a:t>Modifiez le style du titre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fr-FR"/>
              <a:t>Modifiez les styles du texte du masque</a:t>
            </a:r>
          </a:p>
        </p:txBody>
      </p:sp>
    </p:spTree>
    <p:extLst>
      <p:ext uri="{BB962C8B-B14F-4D97-AF65-F5344CB8AC3E}">
        <p14:creationId xmlns:p14="http://schemas.microsoft.com/office/powerpoint/2010/main" val="3835142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929485" y="5369011"/>
            <a:ext cx="8596667" cy="566738"/>
          </a:xfrm>
        </p:spPr>
        <p:txBody>
          <a:bodyPr anchor="b">
            <a:normAutofit/>
          </a:bodyPr>
          <a:lstStyle>
            <a:lvl1pPr algn="l">
              <a:defRPr sz="2400" b="0">
                <a:solidFill>
                  <a:srgbClr val="249487"/>
                </a:solidFill>
              </a:defRPr>
            </a:lvl1pPr>
          </a:lstStyle>
          <a:p>
            <a:r>
              <a:rPr lang="fr-FR" dirty="0"/>
              <a:t>Modifiez le style du titre</a:t>
            </a:r>
            <a:endParaRPr lang="en-US" dirty="0"/>
          </a:p>
        </p:txBody>
      </p:sp>
      <p:sp>
        <p:nvSpPr>
          <p:cNvPr id="3" name="Picture Placeholder 2"/>
          <p:cNvSpPr>
            <a:spLocks noGrp="1" noChangeAspect="1"/>
          </p:cNvSpPr>
          <p:nvPr>
            <p:ph type="pic" idx="1"/>
          </p:nvPr>
        </p:nvSpPr>
        <p:spPr>
          <a:xfrm>
            <a:off x="1929485" y="1178011"/>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929485" y="5935749"/>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Tree>
    <p:extLst>
      <p:ext uri="{BB962C8B-B14F-4D97-AF65-F5344CB8AC3E}">
        <p14:creationId xmlns:p14="http://schemas.microsoft.com/office/powerpoint/2010/main" val="17985071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954200" y="1219200"/>
            <a:ext cx="8596668" cy="3403600"/>
          </a:xfrm>
        </p:spPr>
        <p:txBody>
          <a:bodyPr anchor="ctr">
            <a:normAutofit/>
          </a:bodyPr>
          <a:lstStyle>
            <a:lvl1pPr algn="l">
              <a:defRPr sz="4400" b="0" cap="none">
                <a:solidFill>
                  <a:srgbClr val="249487"/>
                </a:solidFill>
              </a:defRPr>
            </a:lvl1pPr>
          </a:lstStyle>
          <a:p>
            <a:r>
              <a:rPr lang="fr-FR" dirty="0"/>
              <a:t>Modifiez le style du titre</a:t>
            </a:r>
            <a:endParaRPr lang="en-US" dirty="0"/>
          </a:p>
        </p:txBody>
      </p:sp>
      <p:sp>
        <p:nvSpPr>
          <p:cNvPr id="3" name="Text Placeholder 2"/>
          <p:cNvSpPr>
            <a:spLocks noGrp="1"/>
          </p:cNvSpPr>
          <p:nvPr>
            <p:ph type="body" idx="1"/>
          </p:nvPr>
        </p:nvSpPr>
        <p:spPr>
          <a:xfrm>
            <a:off x="1954200" y="50800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Tree>
    <p:extLst>
      <p:ext uri="{BB962C8B-B14F-4D97-AF65-F5344CB8AC3E}">
        <p14:creationId xmlns:p14="http://schemas.microsoft.com/office/powerpoint/2010/main" val="2903974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7425267" y="0"/>
            <a:ext cx="4763558" cy="6858000"/>
            <a:chOff x="7425267" y="0"/>
            <a:chExt cx="4763558" cy="6858000"/>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2906799" y="420227"/>
            <a:ext cx="8596668" cy="701721"/>
          </a:xfrm>
          <a:prstGeom prst="rect">
            <a:avLst/>
          </a:prstGeom>
        </p:spPr>
        <p:txBody>
          <a:bodyPr vert="horz" lIns="91440" tIns="45720" rIns="91440" bIns="45720" rtlCol="0" anchor="t">
            <a:normAutofit/>
          </a:bodyPr>
          <a:lstStyle/>
          <a:p>
            <a:r>
              <a:rPr lang="fr-FR" dirty="0"/>
              <a:t>Modifiez le style du titre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p:txBody>
      </p:sp>
      <p:pic>
        <p:nvPicPr>
          <p:cNvPr id="18" name="Espace réservé du contenu 7"/>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0" y="0"/>
            <a:ext cx="354533" cy="6858000"/>
          </a:xfrm>
          <a:prstGeom prst="rect">
            <a:avLst/>
          </a:prstGeom>
        </p:spPr>
      </p:pic>
      <p:pic>
        <p:nvPicPr>
          <p:cNvPr id="4" name="Image 3"/>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561611" y="140716"/>
            <a:ext cx="2158036" cy="981232"/>
          </a:xfrm>
          <a:prstGeom prst="rect">
            <a:avLst/>
          </a:prstGeom>
        </p:spPr>
      </p:pic>
    </p:spTree>
    <p:extLst>
      <p:ext uri="{BB962C8B-B14F-4D97-AF65-F5344CB8AC3E}">
        <p14:creationId xmlns:p14="http://schemas.microsoft.com/office/powerpoint/2010/main" val="4147249900"/>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98" r:id="rId18"/>
    <p:sldLayoutId id="2147483699" r:id="rId19"/>
  </p:sldLayoutIdLst>
  <p:txStyles>
    <p:titleStyle>
      <a:lvl1pPr algn="l" defTabSz="457200" rtl="0" eaLnBrk="1" latinLnBrk="0" hangingPunct="1">
        <a:spcBef>
          <a:spcPct val="0"/>
        </a:spcBef>
        <a:buNone/>
        <a:defRPr sz="3600" b="1" kern="1200">
          <a:solidFill>
            <a:srgbClr val="079DB1"/>
          </a:solidFill>
          <a:latin typeface="Verdana" panose="020B0604030504040204" pitchFamily="34" charset="0"/>
          <a:ea typeface="Verdana" panose="020B0604030504040204" pitchFamily="34" charset="0"/>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21B7C7"/>
        </a:buClr>
        <a:buSzPct val="80000"/>
        <a:buFont typeface="Wingdings 3" charset="2"/>
        <a:buChar char=""/>
        <a:defRPr sz="2000" kern="1200">
          <a:solidFill>
            <a:schemeClr val="tx1">
              <a:lumMod val="75000"/>
              <a:lumOff val="25000"/>
            </a:schemeClr>
          </a:solidFill>
          <a:latin typeface="Verdana" panose="020B0604030504040204" pitchFamily="34" charset="0"/>
          <a:ea typeface="Verdana" panose="020B0604030504040204" pitchFamily="34" charset="0"/>
          <a:cs typeface="+mn-cs"/>
        </a:defRPr>
      </a:lvl1pPr>
      <a:lvl2pPr marL="742950" indent="-285750" algn="l" defTabSz="457200" rtl="0" eaLnBrk="1" latinLnBrk="0" hangingPunct="1">
        <a:spcBef>
          <a:spcPts val="1000"/>
        </a:spcBef>
        <a:spcAft>
          <a:spcPts val="0"/>
        </a:spcAft>
        <a:buClr>
          <a:srgbClr val="21B7C7"/>
        </a:buClr>
        <a:buSzPct val="80000"/>
        <a:buFont typeface="Wingdings 3" charset="2"/>
        <a:buChar char=""/>
        <a:defRPr sz="1800" kern="1200">
          <a:solidFill>
            <a:schemeClr val="tx1">
              <a:lumMod val="75000"/>
              <a:lumOff val="25000"/>
            </a:schemeClr>
          </a:solidFill>
          <a:latin typeface="Verdana" panose="020B0604030504040204" pitchFamily="34" charset="0"/>
          <a:ea typeface="Verdana" panose="020B0604030504040204" pitchFamily="34" charset="0"/>
          <a:cs typeface="+mn-cs"/>
        </a:defRPr>
      </a:lvl2pPr>
      <a:lvl3pPr marL="1143000" indent="-228600" algn="l" defTabSz="457200" rtl="0" eaLnBrk="1" latinLnBrk="0" hangingPunct="1">
        <a:spcBef>
          <a:spcPts val="1000"/>
        </a:spcBef>
        <a:spcAft>
          <a:spcPts val="0"/>
        </a:spcAft>
        <a:buClr>
          <a:srgbClr val="21B7C7"/>
        </a:buClr>
        <a:buSzPct val="80000"/>
        <a:buFont typeface="Wingdings 3" charset="2"/>
        <a:buChar char=""/>
        <a:defRPr sz="1600" kern="1200">
          <a:solidFill>
            <a:schemeClr val="tx1">
              <a:lumMod val="75000"/>
              <a:lumOff val="25000"/>
            </a:schemeClr>
          </a:solidFill>
          <a:latin typeface="Verdana" panose="020B0604030504040204" pitchFamily="34" charset="0"/>
          <a:ea typeface="Verdana" panose="020B0604030504040204" pitchFamily="34" charset="0"/>
          <a:cs typeface="+mn-cs"/>
        </a:defRPr>
      </a:lvl3pPr>
      <a:lvl4pPr marL="1600200" indent="-228600" algn="l" defTabSz="457200" rtl="0" eaLnBrk="1" latinLnBrk="0" hangingPunct="1">
        <a:spcBef>
          <a:spcPts val="1000"/>
        </a:spcBef>
        <a:spcAft>
          <a:spcPts val="0"/>
        </a:spcAft>
        <a:buClr>
          <a:srgbClr val="21B7C7"/>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rgbClr val="21B7C7"/>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mailto:n.leboulanger@rennes.unicancer.fr-" TargetMode="External"/><Relationship Id="rId2" Type="http://schemas.openxmlformats.org/officeDocument/2006/relationships/hyperlink" Target="mailto:m.pracht@rennes.unicancer.fr" TargetMode="Externa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5.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jpe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3.png"/><Relationship Id="rId2" Type="http://schemas.openxmlformats.org/officeDocument/2006/relationships/image" Target="../media/image14.png"/><Relationship Id="rId1" Type="http://schemas.openxmlformats.org/officeDocument/2006/relationships/slideLayout" Target="../slideLayouts/slideLayout5.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5.xml"/><Relationship Id="rId5" Type="http://schemas.openxmlformats.org/officeDocument/2006/relationships/image" Target="../media/image25.jpeg"/><Relationship Id="rId4" Type="http://schemas.openxmlformats.org/officeDocument/2006/relationships/image" Target="../media/image24.jpe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6.jpeg"/><Relationship Id="rId1" Type="http://schemas.openxmlformats.org/officeDocument/2006/relationships/slideLayout" Target="../slideLayouts/slideLayout5.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9.png"/><Relationship Id="rId2" Type="http://schemas.openxmlformats.org/officeDocument/2006/relationships/diagramData" Target="../diagrams/data1.xml"/><Relationship Id="rId1" Type="http://schemas.openxmlformats.org/officeDocument/2006/relationships/slideLayout" Target="../slideLayouts/slideLayout1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image" Target="../media/image14.png"/><Relationship Id="rId3" Type="http://schemas.openxmlformats.org/officeDocument/2006/relationships/diagramLayout" Target="../diagrams/layout2.xml"/><Relationship Id="rId7" Type="http://schemas.openxmlformats.org/officeDocument/2006/relationships/image" Target="../media/image33.png"/><Relationship Id="rId12" Type="http://schemas.microsoft.com/office/2007/relationships/diagramDrawing" Target="../diagrams/drawing3.xml"/><Relationship Id="rId2" Type="http://schemas.openxmlformats.org/officeDocument/2006/relationships/diagramData" Target="../diagrams/data2.xml"/><Relationship Id="rId16" Type="http://schemas.openxmlformats.org/officeDocument/2006/relationships/image" Target="../media/image37.png"/><Relationship Id="rId1" Type="http://schemas.openxmlformats.org/officeDocument/2006/relationships/slideLayout" Target="../slideLayouts/slideLayout5.xml"/><Relationship Id="rId6" Type="http://schemas.microsoft.com/office/2007/relationships/diagramDrawing" Target="../diagrams/drawing2.xml"/><Relationship Id="rId11" Type="http://schemas.openxmlformats.org/officeDocument/2006/relationships/diagramColors" Target="../diagrams/colors3.xml"/><Relationship Id="rId5" Type="http://schemas.openxmlformats.org/officeDocument/2006/relationships/diagramColors" Target="../diagrams/colors2.xml"/><Relationship Id="rId15" Type="http://schemas.openxmlformats.org/officeDocument/2006/relationships/image" Target="../media/image36.png"/><Relationship Id="rId10" Type="http://schemas.openxmlformats.org/officeDocument/2006/relationships/diagramQuickStyle" Target="../diagrams/quickStyle3.xml"/><Relationship Id="rId4" Type="http://schemas.openxmlformats.org/officeDocument/2006/relationships/diagramQuickStyle" Target="../diagrams/quickStyle2.xml"/><Relationship Id="rId9" Type="http://schemas.openxmlformats.org/officeDocument/2006/relationships/diagramLayout" Target="../diagrams/layout3.xml"/><Relationship Id="rId1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0"/>
          </p:nvPr>
        </p:nvSpPr>
        <p:spPr>
          <a:xfrm>
            <a:off x="180312" y="208270"/>
            <a:ext cx="2949575" cy="733425"/>
          </a:xfrm>
        </p:spPr>
        <p:txBody>
          <a:bodyPr>
            <a:normAutofit/>
          </a:bodyPr>
          <a:lstStyle/>
          <a:p>
            <a:r>
              <a:rPr lang="fr-FR" sz="1400" dirty="0">
                <a:solidFill>
                  <a:srgbClr val="0070C0"/>
                </a:solidFill>
              </a:rPr>
              <a:t>MSH Paris, 21 et 22/11/2022</a:t>
            </a:r>
          </a:p>
        </p:txBody>
      </p:sp>
      <p:sp>
        <p:nvSpPr>
          <p:cNvPr id="7" name="ZoneTexte 6"/>
          <p:cNvSpPr txBox="1"/>
          <p:nvPr/>
        </p:nvSpPr>
        <p:spPr>
          <a:xfrm>
            <a:off x="7397086" y="5958205"/>
            <a:ext cx="4995081" cy="738664"/>
          </a:xfrm>
          <a:prstGeom prst="rect">
            <a:avLst/>
          </a:prstGeom>
          <a:noFill/>
        </p:spPr>
        <p:txBody>
          <a:bodyPr wrap="square" rtlCol="0">
            <a:spAutoFit/>
          </a:bodyPr>
          <a:lstStyle/>
          <a:p>
            <a:r>
              <a:rPr lang="fr-FR" sz="1400" dirty="0">
                <a:latin typeface="Candara" panose="020E0502030303020204" pitchFamily="34" charset="0"/>
              </a:rPr>
              <a:t>- Dr Marc PRACHT, Oncologue, coordinateur Outre-Mer</a:t>
            </a:r>
          </a:p>
          <a:p>
            <a:r>
              <a:rPr lang="fr-FR" sz="1400" dirty="0">
                <a:latin typeface="Candara" panose="020E0502030303020204" pitchFamily="34" charset="0"/>
              </a:rPr>
              <a:t>- Robin MORCET-DELATTRE, interne en Oncologie</a:t>
            </a:r>
          </a:p>
          <a:p>
            <a:r>
              <a:rPr lang="fr-FR" sz="1400" dirty="0">
                <a:latin typeface="Candara" panose="020E0502030303020204" pitchFamily="34" charset="0"/>
              </a:rPr>
              <a:t>- Nadia LEBOULANGER , Infirmière coordinatrice Outre-Mer</a:t>
            </a:r>
          </a:p>
        </p:txBody>
      </p:sp>
      <p:sp>
        <p:nvSpPr>
          <p:cNvPr id="4" name="Titre 3"/>
          <p:cNvSpPr>
            <a:spLocks noGrp="1"/>
          </p:cNvSpPr>
          <p:nvPr>
            <p:ph type="title"/>
          </p:nvPr>
        </p:nvSpPr>
        <p:spPr>
          <a:xfrm>
            <a:off x="4735773" y="4490113"/>
            <a:ext cx="7088969" cy="1169282"/>
          </a:xfrm>
        </p:spPr>
        <p:txBody>
          <a:bodyPr>
            <a:normAutofit fontScale="90000"/>
          </a:bodyPr>
          <a:lstStyle/>
          <a:p>
            <a:pPr algn="ctr"/>
            <a:r>
              <a:rPr lang="fr-FR" dirty="0">
                <a:solidFill>
                  <a:srgbClr val="00B0F0"/>
                </a:solidFill>
              </a:rPr>
              <a:t>Expertise Oncologique </a:t>
            </a:r>
            <a:br>
              <a:rPr lang="fr-FR" dirty="0">
                <a:solidFill>
                  <a:srgbClr val="00B0F0"/>
                </a:solidFill>
              </a:rPr>
            </a:br>
            <a:r>
              <a:rPr lang="fr-FR" dirty="0">
                <a:solidFill>
                  <a:srgbClr val="00B0F0"/>
                </a:solidFill>
              </a:rPr>
              <a:t>en territoire isolé d’Outre-Mer</a:t>
            </a:r>
          </a:p>
        </p:txBody>
      </p:sp>
    </p:spTree>
    <p:extLst>
      <p:ext uri="{BB962C8B-B14F-4D97-AF65-F5344CB8AC3E}">
        <p14:creationId xmlns:p14="http://schemas.microsoft.com/office/powerpoint/2010/main" val="25884876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8015288" y="3157537"/>
            <a:ext cx="4176712" cy="135731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dirty="0">
                <a:solidFill>
                  <a:schemeClr val="tx1"/>
                </a:solidFill>
              </a:rPr>
              <a:t>        Centre Eugène Marquis</a:t>
            </a:r>
          </a:p>
          <a:p>
            <a:endParaRPr lang="fr-FR" sz="1200" dirty="0">
              <a:solidFill>
                <a:schemeClr val="tx1"/>
              </a:solidFill>
            </a:endParaRPr>
          </a:p>
          <a:p>
            <a:r>
              <a:rPr lang="fr-FR" sz="1200" dirty="0">
                <a:solidFill>
                  <a:schemeClr val="tx1"/>
                </a:solidFill>
              </a:rPr>
              <a:t>         Wallis et Futuna (WF)/Saint Pierre et Miquelon SPM</a:t>
            </a:r>
            <a:r>
              <a:rPr lang="fr-FR" dirty="0">
                <a:solidFill>
                  <a:schemeClr val="tx1"/>
                </a:solidFill>
              </a:rPr>
              <a:t>)</a:t>
            </a:r>
          </a:p>
        </p:txBody>
      </p:sp>
      <p:sp>
        <p:nvSpPr>
          <p:cNvPr id="5" name="Rectangle 2"/>
          <p:cNvSpPr>
            <a:spLocks noChangeArrowheads="1"/>
          </p:cNvSpPr>
          <p:nvPr/>
        </p:nvSpPr>
        <p:spPr bwMode="auto">
          <a:xfrm>
            <a:off x="2471737" y="0"/>
            <a:ext cx="1022820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r-FR"/>
          </a:p>
        </p:txBody>
      </p:sp>
      <p:graphicFrame>
        <p:nvGraphicFramePr>
          <p:cNvPr id="6" name="Diagramme 5"/>
          <p:cNvGraphicFramePr/>
          <p:nvPr>
            <p:extLst>
              <p:ext uri="{D42A27DB-BD31-4B8C-83A1-F6EECF244321}">
                <p14:modId xmlns:p14="http://schemas.microsoft.com/office/powerpoint/2010/main" val="3309548991"/>
              </p:ext>
            </p:extLst>
          </p:nvPr>
        </p:nvGraphicFramePr>
        <p:xfrm>
          <a:off x="2296583" y="1624072"/>
          <a:ext cx="4937125" cy="50107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7"/>
          <p:cNvSpPr/>
          <p:nvPr/>
        </p:nvSpPr>
        <p:spPr>
          <a:xfrm>
            <a:off x="8143877" y="3450431"/>
            <a:ext cx="228600" cy="257175"/>
          </a:xfrm>
          <a:prstGeom prst="rect">
            <a:avLst/>
          </a:prstGeom>
          <a:solidFill>
            <a:schemeClr val="accent1">
              <a:lumMod val="40000"/>
              <a:lumOff val="6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10" name="Rectangle 9"/>
          <p:cNvSpPr/>
          <p:nvPr/>
        </p:nvSpPr>
        <p:spPr>
          <a:xfrm>
            <a:off x="8143877" y="3872290"/>
            <a:ext cx="228600" cy="257175"/>
          </a:xfrm>
          <a:prstGeom prst="rect">
            <a:avLst/>
          </a:prstGeom>
          <a:solidFill>
            <a:schemeClr val="tx2">
              <a:lumMod val="20000"/>
              <a:lumOff val="8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12" name="Titre 1"/>
          <p:cNvSpPr>
            <a:spLocks noGrp="1"/>
          </p:cNvSpPr>
          <p:nvPr>
            <p:ph type="title"/>
          </p:nvPr>
        </p:nvSpPr>
        <p:spPr/>
        <p:txBody>
          <a:bodyPr>
            <a:normAutofit fontScale="90000"/>
          </a:bodyPr>
          <a:lstStyle/>
          <a:p>
            <a:pPr algn="ctr"/>
            <a:r>
              <a:rPr lang="fr-FR" dirty="0">
                <a:solidFill>
                  <a:srgbClr val="0070C0"/>
                </a:solidFill>
              </a:rPr>
              <a:t> </a:t>
            </a:r>
            <a:r>
              <a:rPr lang="fr-FR" sz="2700" dirty="0">
                <a:solidFill>
                  <a:srgbClr val="0070C0"/>
                </a:solidFill>
              </a:rPr>
              <a:t>Contexte oncologique: structuration de la filière</a:t>
            </a:r>
          </a:p>
        </p:txBody>
      </p:sp>
      <p:sp>
        <p:nvSpPr>
          <p:cNvPr id="2" name="Rectangle 1"/>
          <p:cNvSpPr/>
          <p:nvPr/>
        </p:nvSpPr>
        <p:spPr>
          <a:xfrm>
            <a:off x="6372837" y="1110503"/>
            <a:ext cx="1295933" cy="679556"/>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t>Dépistage des fragilités </a:t>
            </a:r>
          </a:p>
        </p:txBody>
      </p:sp>
    </p:spTree>
    <p:extLst>
      <p:ext uri="{BB962C8B-B14F-4D97-AF65-F5344CB8AC3E}">
        <p14:creationId xmlns:p14="http://schemas.microsoft.com/office/powerpoint/2010/main" val="2517127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txBox="1">
            <a:spLocks/>
          </p:cNvSpPr>
          <p:nvPr/>
        </p:nvSpPr>
        <p:spPr bwMode="auto">
          <a:xfrm>
            <a:off x="3848757" y="238972"/>
            <a:ext cx="6095343" cy="863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sz="2500" b="1" kern="1200">
                <a:solidFill>
                  <a:srgbClr val="006CA6"/>
                </a:solidFill>
                <a:latin typeface="+mj-lt"/>
                <a:ea typeface="+mj-ea"/>
                <a:cs typeface="+mj-cs"/>
              </a:defRPr>
            </a:lvl1pPr>
            <a:lvl2pPr algn="r" rtl="0" eaLnBrk="1" fontAlgn="base" hangingPunct="1">
              <a:spcBef>
                <a:spcPct val="0"/>
              </a:spcBef>
              <a:spcAft>
                <a:spcPct val="0"/>
              </a:spcAft>
              <a:defRPr sz="2500" b="1">
                <a:solidFill>
                  <a:srgbClr val="006CA6"/>
                </a:solidFill>
                <a:latin typeface="Verdana" panose="020B0604030504040204" pitchFamily="34" charset="0"/>
              </a:defRPr>
            </a:lvl2pPr>
            <a:lvl3pPr algn="r" rtl="0" eaLnBrk="1" fontAlgn="base" hangingPunct="1">
              <a:spcBef>
                <a:spcPct val="0"/>
              </a:spcBef>
              <a:spcAft>
                <a:spcPct val="0"/>
              </a:spcAft>
              <a:defRPr sz="2500" b="1">
                <a:solidFill>
                  <a:srgbClr val="006CA6"/>
                </a:solidFill>
                <a:latin typeface="Verdana" panose="020B0604030504040204" pitchFamily="34" charset="0"/>
              </a:defRPr>
            </a:lvl3pPr>
            <a:lvl4pPr algn="r" rtl="0" eaLnBrk="1" fontAlgn="base" hangingPunct="1">
              <a:spcBef>
                <a:spcPct val="0"/>
              </a:spcBef>
              <a:spcAft>
                <a:spcPct val="0"/>
              </a:spcAft>
              <a:defRPr sz="2500" b="1">
                <a:solidFill>
                  <a:srgbClr val="006CA6"/>
                </a:solidFill>
                <a:latin typeface="Verdana" panose="020B0604030504040204" pitchFamily="34" charset="0"/>
              </a:defRPr>
            </a:lvl4pPr>
            <a:lvl5pPr algn="r" rtl="0" eaLnBrk="1" fontAlgn="base" hangingPunct="1">
              <a:spcBef>
                <a:spcPct val="0"/>
              </a:spcBef>
              <a:spcAft>
                <a:spcPct val="0"/>
              </a:spcAft>
              <a:defRPr sz="2500" b="1">
                <a:solidFill>
                  <a:srgbClr val="006CA6"/>
                </a:solidFill>
                <a:latin typeface="Verdana" panose="020B0604030504040204" pitchFamily="34" charset="0"/>
              </a:defRPr>
            </a:lvl5pPr>
            <a:lvl6pPr marL="457200" algn="r" rtl="0" eaLnBrk="1" fontAlgn="base" hangingPunct="1">
              <a:spcBef>
                <a:spcPct val="0"/>
              </a:spcBef>
              <a:spcAft>
                <a:spcPct val="0"/>
              </a:spcAft>
              <a:defRPr sz="2500" b="1">
                <a:solidFill>
                  <a:srgbClr val="006CA6"/>
                </a:solidFill>
                <a:latin typeface="Verdana" panose="020B0604030504040204" pitchFamily="34" charset="0"/>
              </a:defRPr>
            </a:lvl6pPr>
            <a:lvl7pPr marL="914400" algn="r" rtl="0" eaLnBrk="1" fontAlgn="base" hangingPunct="1">
              <a:spcBef>
                <a:spcPct val="0"/>
              </a:spcBef>
              <a:spcAft>
                <a:spcPct val="0"/>
              </a:spcAft>
              <a:defRPr sz="2500" b="1">
                <a:solidFill>
                  <a:srgbClr val="006CA6"/>
                </a:solidFill>
                <a:latin typeface="Verdana" panose="020B0604030504040204" pitchFamily="34" charset="0"/>
              </a:defRPr>
            </a:lvl7pPr>
            <a:lvl8pPr marL="1371600" algn="r" rtl="0" eaLnBrk="1" fontAlgn="base" hangingPunct="1">
              <a:spcBef>
                <a:spcPct val="0"/>
              </a:spcBef>
              <a:spcAft>
                <a:spcPct val="0"/>
              </a:spcAft>
              <a:defRPr sz="2500" b="1">
                <a:solidFill>
                  <a:srgbClr val="006CA6"/>
                </a:solidFill>
                <a:latin typeface="Verdana" panose="020B0604030504040204" pitchFamily="34" charset="0"/>
              </a:defRPr>
            </a:lvl8pPr>
            <a:lvl9pPr marL="1828800" algn="r" rtl="0" eaLnBrk="1" fontAlgn="base" hangingPunct="1">
              <a:spcBef>
                <a:spcPct val="0"/>
              </a:spcBef>
              <a:spcAft>
                <a:spcPct val="0"/>
              </a:spcAft>
              <a:defRPr sz="2500" b="1">
                <a:solidFill>
                  <a:srgbClr val="006CA6"/>
                </a:solidFill>
                <a:latin typeface="Verdana" panose="020B0604030504040204" pitchFamily="34" charset="0"/>
              </a:defRPr>
            </a:lvl9pPr>
          </a:lstStyle>
          <a:p>
            <a:r>
              <a:rPr lang="fr-FR" sz="1600" dirty="0"/>
              <a:t>    </a:t>
            </a:r>
          </a:p>
          <a:p>
            <a:pPr algn="ctr"/>
            <a:r>
              <a:rPr lang="fr-FR" sz="2800" dirty="0"/>
              <a:t>Moyens spécifiques mis en place </a:t>
            </a:r>
          </a:p>
        </p:txBody>
      </p:sp>
      <p:sp>
        <p:nvSpPr>
          <p:cNvPr id="2" name="Rectangle 1"/>
          <p:cNvSpPr/>
          <p:nvPr/>
        </p:nvSpPr>
        <p:spPr>
          <a:xfrm>
            <a:off x="1072661" y="3356320"/>
            <a:ext cx="5410200" cy="330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91008" marR="33604">
              <a:lnSpc>
                <a:spcPts val="2180"/>
              </a:lnSpc>
            </a:pPr>
            <a:r>
              <a:rPr lang="fr-FR" sz="2400" b="1" dirty="0"/>
              <a:t>Café Ethique </a:t>
            </a:r>
          </a:p>
          <a:p>
            <a:pPr marL="191008" marR="33604">
              <a:lnSpc>
                <a:spcPts val="2180"/>
              </a:lnSpc>
            </a:pPr>
            <a:r>
              <a:rPr lang="fr-FR" dirty="0"/>
              <a:t>Espace de discussion où est présenté une situation complexe de soin qui a interpellé une équipe.</a:t>
            </a:r>
          </a:p>
          <a:p>
            <a:pPr marL="191008" marR="33604">
              <a:lnSpc>
                <a:spcPts val="2180"/>
              </a:lnSpc>
            </a:pPr>
            <a:r>
              <a:rPr lang="fr-FR" dirty="0"/>
              <a:t>La situation est exposée par ses fait marquants, la discussion est animée avec les équipes impliquées dans la prise en charge et un éclairage d’experts extérieurs (spécialistes, anthropologue, philosophe, etc…)</a:t>
            </a:r>
          </a:p>
        </p:txBody>
      </p:sp>
      <p:sp>
        <p:nvSpPr>
          <p:cNvPr id="5" name="Rectangle 4"/>
          <p:cNvSpPr/>
          <p:nvPr/>
        </p:nvSpPr>
        <p:spPr>
          <a:xfrm>
            <a:off x="6361703" y="1941050"/>
            <a:ext cx="4559300" cy="150622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b="1" dirty="0"/>
              <a:t>Référent Outre-Mer en RCP</a:t>
            </a:r>
            <a:endParaRPr lang="fr-FR" dirty="0"/>
          </a:p>
          <a:p>
            <a:r>
              <a:rPr lang="fr-FR" dirty="0"/>
              <a:t>Permet d’éclairer la décision en fonction des ressources disponibles sur le territoire et du contexte culturel et social</a:t>
            </a:r>
          </a:p>
        </p:txBody>
      </p:sp>
      <p:sp>
        <p:nvSpPr>
          <p:cNvPr id="6" name="Rectangle 5"/>
          <p:cNvSpPr/>
          <p:nvPr/>
        </p:nvSpPr>
        <p:spPr>
          <a:xfrm>
            <a:off x="2067469" y="1493520"/>
            <a:ext cx="3467100" cy="2107665"/>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b="1" dirty="0"/>
              <a:t>Conventions</a:t>
            </a:r>
          </a:p>
          <a:p>
            <a:r>
              <a:rPr lang="fr-FR" dirty="0"/>
              <a:t>- Avec les établissements de soins </a:t>
            </a:r>
          </a:p>
          <a:p>
            <a:r>
              <a:rPr lang="fr-FR" dirty="0"/>
              <a:t>- Avec des structures d’hébergement sur Rennes pour limiter les coûts </a:t>
            </a:r>
          </a:p>
          <a:p>
            <a:endParaRPr lang="fr-FR" dirty="0"/>
          </a:p>
        </p:txBody>
      </p:sp>
      <p:sp>
        <p:nvSpPr>
          <p:cNvPr id="8" name="Rectangle 7"/>
          <p:cNvSpPr/>
          <p:nvPr/>
        </p:nvSpPr>
        <p:spPr>
          <a:xfrm>
            <a:off x="6896428" y="4026245"/>
            <a:ext cx="4424813" cy="196215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b="1" dirty="0"/>
              <a:t>Information des Equipes CEM</a:t>
            </a:r>
          </a:p>
          <a:p>
            <a:r>
              <a:rPr lang="fr-FR" dirty="0"/>
              <a:t>Présentation des partenariats aux équipes pour permettre de mieux appréhender  les singularités et le projet thérapeutique du patient</a:t>
            </a:r>
          </a:p>
          <a:p>
            <a:pPr algn="ctr"/>
            <a:endParaRPr lang="fr-FR" dirty="0"/>
          </a:p>
        </p:txBody>
      </p:sp>
    </p:spTree>
    <p:extLst>
      <p:ext uri="{BB962C8B-B14F-4D97-AF65-F5344CB8AC3E}">
        <p14:creationId xmlns:p14="http://schemas.microsoft.com/office/powerpoint/2010/main" val="2023058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sz="quarter" idx="11"/>
          </p:nvPr>
        </p:nvSpPr>
        <p:spPr>
          <a:xfrm>
            <a:off x="8040463" y="1116855"/>
            <a:ext cx="2908300" cy="393700"/>
          </a:xfrm>
          <a:solidFill>
            <a:schemeClr val="bg1"/>
          </a:solidFill>
          <a:ln>
            <a:solidFill>
              <a:schemeClr val="bg1"/>
            </a:solidFill>
          </a:ln>
        </p:spPr>
        <p:txBody>
          <a:bodyPr/>
          <a:lstStyle/>
          <a:p>
            <a:endParaRPr lang="fr-FR" dirty="0">
              <a:solidFill>
                <a:schemeClr val="bg1"/>
              </a:solidFill>
            </a:endParaRPr>
          </a:p>
        </p:txBody>
      </p:sp>
      <p:sp>
        <p:nvSpPr>
          <p:cNvPr id="2" name="Titre 1"/>
          <p:cNvSpPr>
            <a:spLocks noGrp="1"/>
          </p:cNvSpPr>
          <p:nvPr>
            <p:ph type="title"/>
          </p:nvPr>
        </p:nvSpPr>
        <p:spPr/>
        <p:txBody>
          <a:bodyPr>
            <a:normAutofit fontScale="90000"/>
          </a:bodyPr>
          <a:lstStyle/>
          <a:p>
            <a:pPr algn="ctr"/>
            <a:r>
              <a:rPr lang="fr-FR" dirty="0"/>
              <a:t>Retour d’expérience</a:t>
            </a:r>
          </a:p>
        </p:txBody>
      </p:sp>
      <p:sp>
        <p:nvSpPr>
          <p:cNvPr id="3" name="Espace réservé du contenu 2"/>
          <p:cNvSpPr>
            <a:spLocks noGrp="1"/>
          </p:cNvSpPr>
          <p:nvPr>
            <p:ph sz="quarter" idx="10"/>
          </p:nvPr>
        </p:nvSpPr>
        <p:spPr>
          <a:xfrm>
            <a:off x="6524367" y="5659395"/>
            <a:ext cx="5171104" cy="733425"/>
          </a:xfrm>
        </p:spPr>
        <p:txBody>
          <a:bodyPr>
            <a:normAutofit fontScale="70000" lnSpcReduction="20000"/>
          </a:bodyPr>
          <a:lstStyle/>
          <a:p>
            <a:r>
              <a:rPr lang="fr-FR" dirty="0"/>
              <a:t>Robin MORCET-DELATTRE</a:t>
            </a:r>
          </a:p>
          <a:p>
            <a:r>
              <a:rPr lang="fr-FR" dirty="0"/>
              <a:t>Interne 6</a:t>
            </a:r>
            <a:r>
              <a:rPr lang="fr-FR" baseline="30000" dirty="0"/>
              <a:t>ème</a:t>
            </a:r>
            <a:r>
              <a:rPr lang="fr-FR" dirty="0"/>
              <a:t> semestre oncologie- option radiothérapie</a:t>
            </a:r>
          </a:p>
          <a:p>
            <a:endParaRPr lang="fr-FR" dirty="0"/>
          </a:p>
        </p:txBody>
      </p:sp>
    </p:spTree>
    <p:extLst>
      <p:ext uri="{BB962C8B-B14F-4D97-AF65-F5344CB8AC3E}">
        <p14:creationId xmlns:p14="http://schemas.microsoft.com/office/powerpoint/2010/main" val="23224503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Retour d’expérience</a:t>
            </a:r>
          </a:p>
        </p:txBody>
      </p:sp>
      <p:sp>
        <p:nvSpPr>
          <p:cNvPr id="3" name="Espace réservé du contenu 2"/>
          <p:cNvSpPr>
            <a:spLocks noGrp="1"/>
          </p:cNvSpPr>
          <p:nvPr>
            <p:ph idx="1"/>
          </p:nvPr>
        </p:nvSpPr>
        <p:spPr>
          <a:xfrm>
            <a:off x="677333" y="1544321"/>
            <a:ext cx="10826133" cy="4497042"/>
          </a:xfrm>
        </p:spPr>
        <p:txBody>
          <a:bodyPr>
            <a:normAutofit fontScale="92500"/>
          </a:bodyPr>
          <a:lstStyle/>
          <a:p>
            <a:pPr marL="0" indent="0">
              <a:buNone/>
            </a:pPr>
            <a:r>
              <a:rPr lang="fr-FR" dirty="0"/>
              <a:t>Mr. S.,52 ans</a:t>
            </a:r>
          </a:p>
          <a:p>
            <a:pPr marL="0" indent="0">
              <a:buNone/>
            </a:pPr>
            <a:r>
              <a:rPr lang="fr-FR" dirty="0"/>
              <a:t>ATCD : Goutte, Hypertension, </a:t>
            </a:r>
            <a:r>
              <a:rPr lang="fr-FR" b="1" dirty="0"/>
              <a:t>insuffisance rénale sévère</a:t>
            </a:r>
            <a:r>
              <a:rPr lang="fr-FR" dirty="0"/>
              <a:t>, hépatite virale non active</a:t>
            </a:r>
          </a:p>
          <a:p>
            <a:pPr marL="0" indent="0" algn="just">
              <a:buNone/>
            </a:pPr>
            <a:r>
              <a:rPr lang="fr-FR" dirty="0"/>
              <a:t>Originaire de Wallis et Futuna, travaille en temps d’électricien, pas d’enfant, une épouse, fratrie de 7 enfants, un de ses frères travaille sur Brest. </a:t>
            </a:r>
          </a:p>
          <a:p>
            <a:pPr marL="0" indent="0" algn="just">
              <a:buNone/>
            </a:pPr>
            <a:r>
              <a:rPr lang="fr-FR" dirty="0"/>
              <a:t>Actif, activité physique régulière, ne fume pas, ne boit pas. </a:t>
            </a:r>
          </a:p>
          <a:p>
            <a:pPr algn="just"/>
            <a:r>
              <a:rPr lang="fr-FR" dirty="0"/>
              <a:t>Août 2021 : Anomalie prise de sang (cholestase)</a:t>
            </a:r>
          </a:p>
          <a:p>
            <a:pPr algn="just"/>
            <a:r>
              <a:rPr lang="fr-FR" dirty="0"/>
              <a:t>Scanner à Wallis : cancer du colon avec des métastases hépatiques multiples, métastase apex pulmonaire gauche. </a:t>
            </a:r>
          </a:p>
          <a:p>
            <a:pPr algn="just"/>
            <a:r>
              <a:rPr lang="fr-FR" dirty="0"/>
              <a:t>Se rend à Rennes en fin septembre par le biais d’une évacuation sanitaire, « pour se faire soigner et </a:t>
            </a:r>
            <a:r>
              <a:rPr lang="fr-FR" b="1" dirty="0"/>
              <a:t>guérir,</a:t>
            </a:r>
            <a:r>
              <a:rPr lang="fr-FR" dirty="0"/>
              <a:t> souhaite rentrer à Nouméa dans 3 mois. »</a:t>
            </a:r>
          </a:p>
          <a:p>
            <a:pPr algn="just"/>
            <a:r>
              <a:rPr lang="fr-FR" dirty="0"/>
              <a:t>Un de ses frères sur Brest se rend près de lui, ils habitent tous les deux sur Rennes pour la durée du traitement. </a:t>
            </a:r>
          </a:p>
          <a:p>
            <a:endParaRPr lang="fr-FR" dirty="0"/>
          </a:p>
        </p:txBody>
      </p:sp>
    </p:spTree>
    <p:extLst>
      <p:ext uri="{BB962C8B-B14F-4D97-AF65-F5344CB8AC3E}">
        <p14:creationId xmlns:p14="http://schemas.microsoft.com/office/powerpoint/2010/main" val="13593093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Retour d’expérience</a:t>
            </a:r>
          </a:p>
        </p:txBody>
      </p:sp>
      <p:sp>
        <p:nvSpPr>
          <p:cNvPr id="3" name="Espace réservé du contenu 2"/>
          <p:cNvSpPr>
            <a:spLocks noGrp="1"/>
          </p:cNvSpPr>
          <p:nvPr>
            <p:ph idx="1"/>
          </p:nvPr>
        </p:nvSpPr>
        <p:spPr>
          <a:xfrm>
            <a:off x="677334" y="1574800"/>
            <a:ext cx="8596668" cy="4663440"/>
          </a:xfrm>
        </p:spPr>
        <p:txBody>
          <a:bodyPr>
            <a:normAutofit fontScale="92500" lnSpcReduction="10000"/>
          </a:bodyPr>
          <a:lstStyle/>
          <a:p>
            <a:pPr algn="just"/>
            <a:r>
              <a:rPr lang="fr-FR" dirty="0"/>
              <a:t>TEP scanner en novembre : lésion du colon avec ganglions, métastases hépatiques, pulmonaires, osseuses.</a:t>
            </a:r>
          </a:p>
          <a:p>
            <a:pPr algn="just"/>
            <a:r>
              <a:rPr lang="fr-FR" dirty="0"/>
              <a:t>Biopsie hépatique le 2 novembre : Métastase d’un cancer du colon</a:t>
            </a:r>
          </a:p>
          <a:p>
            <a:pPr algn="just"/>
            <a:r>
              <a:rPr lang="fr-FR" dirty="0"/>
              <a:t>Annonce d’une maladie métastatique très avancée (foie + poumons + os), </a:t>
            </a:r>
            <a:r>
              <a:rPr lang="fr-FR" b="1" dirty="0"/>
              <a:t>non curable</a:t>
            </a:r>
            <a:r>
              <a:rPr lang="fr-FR" dirty="0"/>
              <a:t> nécessitant un traitement par chimiothérapie palliative. </a:t>
            </a:r>
          </a:p>
          <a:p>
            <a:pPr marL="0" indent="0" algn="just">
              <a:buNone/>
            </a:pPr>
            <a:r>
              <a:rPr lang="fr-FR" u="sng" dirty="0"/>
              <a:t>1</a:t>
            </a:r>
            <a:r>
              <a:rPr lang="fr-FR" u="sng" baseline="30000" dirty="0"/>
              <a:t>ère</a:t>
            </a:r>
            <a:r>
              <a:rPr lang="fr-FR" u="sng" dirty="0"/>
              <a:t> cure le 24/11/2021:  </a:t>
            </a:r>
          </a:p>
          <a:p>
            <a:pPr algn="just"/>
            <a:r>
              <a:rPr lang="fr-FR" dirty="0"/>
              <a:t>Fatigue, symptômes digestifs, douleurs, toxicité biologique importante.</a:t>
            </a:r>
          </a:p>
          <a:p>
            <a:pPr algn="just"/>
            <a:r>
              <a:rPr lang="fr-FR" dirty="0"/>
              <a:t>À une semaine : diarrhée majeure, perturbation ionique, fatigue majeure, ne mange plus. </a:t>
            </a:r>
          </a:p>
          <a:p>
            <a:pPr algn="just"/>
            <a:r>
              <a:rPr lang="fr-FR" dirty="0"/>
              <a:t>Demande d’hospitalisation en urgence pour réhydratation et prise en charge de la diarrhée. </a:t>
            </a:r>
          </a:p>
          <a:p>
            <a:endParaRPr lang="fr-FR" dirty="0"/>
          </a:p>
          <a:p>
            <a:endParaRPr lang="fr-FR" dirty="0"/>
          </a:p>
        </p:txBody>
      </p:sp>
    </p:spTree>
    <p:extLst>
      <p:ext uri="{BB962C8B-B14F-4D97-AF65-F5344CB8AC3E}">
        <p14:creationId xmlns:p14="http://schemas.microsoft.com/office/powerpoint/2010/main" val="18123338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Retour d’expérience</a:t>
            </a:r>
          </a:p>
        </p:txBody>
      </p:sp>
      <p:sp>
        <p:nvSpPr>
          <p:cNvPr id="3" name="Espace réservé du contenu 2"/>
          <p:cNvSpPr>
            <a:spLocks noGrp="1"/>
          </p:cNvSpPr>
          <p:nvPr>
            <p:ph idx="1"/>
          </p:nvPr>
        </p:nvSpPr>
        <p:spPr>
          <a:xfrm>
            <a:off x="677334" y="1818640"/>
            <a:ext cx="8596668" cy="4480559"/>
          </a:xfrm>
        </p:spPr>
        <p:txBody>
          <a:bodyPr>
            <a:normAutofit fontScale="92500" lnSpcReduction="20000"/>
          </a:bodyPr>
          <a:lstStyle/>
          <a:p>
            <a:pPr algn="just"/>
            <a:r>
              <a:rPr lang="fr-FR" dirty="0"/>
              <a:t>Majoration de l’asthénie, anorexie, effondrement des globules, multiple transfusions, multiple traitements par anti infectieux,  crise de goutte l’empêchant de se déplacer.</a:t>
            </a:r>
          </a:p>
          <a:p>
            <a:pPr algn="just"/>
            <a:r>
              <a:rPr lang="fr-FR" dirty="0"/>
              <a:t>Occlusion digestive post chimiothérapie. </a:t>
            </a:r>
          </a:p>
          <a:p>
            <a:pPr algn="just"/>
            <a:r>
              <a:rPr lang="fr-FR" dirty="0"/>
              <a:t>Dénutrition sévère, œdèmes de déclivités majeurs </a:t>
            </a:r>
          </a:p>
          <a:p>
            <a:pPr algn="just"/>
            <a:r>
              <a:rPr lang="fr-FR" dirty="0"/>
              <a:t>Nausées/vomissements nécessitant une sonde d’aspiration sans sevrage possible. </a:t>
            </a:r>
          </a:p>
          <a:p>
            <a:pPr algn="just"/>
            <a:r>
              <a:rPr lang="fr-FR" dirty="0"/>
              <a:t>Progression tumorale sur les différents scanners pendant l’hospitalisation.</a:t>
            </a:r>
          </a:p>
          <a:p>
            <a:pPr marL="0" indent="0" algn="just">
              <a:buNone/>
            </a:pPr>
            <a:r>
              <a:rPr lang="fr-FR" dirty="0"/>
              <a:t>Explications à Mr. S. et son frère de l’impossibilité de réaliser une nouvelle cure de chimiothérapie et qu’il sera nécessaire de s’orienter vers une prise en charge de confort exclusive.</a:t>
            </a:r>
          </a:p>
          <a:p>
            <a:pPr marL="0" indent="0">
              <a:buNone/>
            </a:pPr>
            <a:endParaRPr lang="fr-FR" dirty="0"/>
          </a:p>
          <a:p>
            <a:pPr marL="0" indent="0">
              <a:buNone/>
            </a:pPr>
            <a:r>
              <a:rPr lang="fr-FR" dirty="0"/>
              <a:t>Malgré ça, il exprimera à plusieurs reprises qu’il veut </a:t>
            </a:r>
            <a:r>
              <a:rPr lang="fr-FR" b="1" dirty="0"/>
              <a:t>guérir.</a:t>
            </a:r>
          </a:p>
          <a:p>
            <a:endParaRPr lang="fr-FR" dirty="0"/>
          </a:p>
        </p:txBody>
      </p:sp>
      <p:sp>
        <p:nvSpPr>
          <p:cNvPr id="4" name="ZoneTexte 3"/>
          <p:cNvSpPr txBox="1"/>
          <p:nvPr/>
        </p:nvSpPr>
        <p:spPr>
          <a:xfrm>
            <a:off x="677334" y="1371600"/>
            <a:ext cx="7153255" cy="369332"/>
          </a:xfrm>
          <a:prstGeom prst="rect">
            <a:avLst/>
          </a:prstGeom>
          <a:noFill/>
        </p:spPr>
        <p:txBody>
          <a:bodyPr wrap="square" rtlCol="0">
            <a:spAutoFit/>
          </a:bodyPr>
          <a:lstStyle/>
          <a:p>
            <a:r>
              <a:rPr lang="fr-FR" b="1" dirty="0"/>
              <a:t>En hospitalisation </a:t>
            </a:r>
          </a:p>
        </p:txBody>
      </p:sp>
    </p:spTree>
    <p:extLst>
      <p:ext uri="{BB962C8B-B14F-4D97-AF65-F5344CB8AC3E}">
        <p14:creationId xmlns:p14="http://schemas.microsoft.com/office/powerpoint/2010/main" val="7272525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Retour d’expérience</a:t>
            </a:r>
          </a:p>
        </p:txBody>
      </p:sp>
      <p:sp>
        <p:nvSpPr>
          <p:cNvPr id="3" name="Espace réservé du contenu 2"/>
          <p:cNvSpPr>
            <a:spLocks noGrp="1"/>
          </p:cNvSpPr>
          <p:nvPr>
            <p:ph idx="1"/>
          </p:nvPr>
        </p:nvSpPr>
        <p:spPr>
          <a:xfrm>
            <a:off x="677334" y="1463040"/>
            <a:ext cx="9523306" cy="4754879"/>
          </a:xfrm>
        </p:spPr>
        <p:txBody>
          <a:bodyPr>
            <a:normAutofit fontScale="92500"/>
          </a:bodyPr>
          <a:lstStyle/>
          <a:p>
            <a:pPr algn="just"/>
            <a:r>
              <a:rPr lang="fr-FR" sz="1800" dirty="0"/>
              <a:t>Refus catégorique de cette annonce, son frère et Mr. S souhaitent un deuxième avis sur Paris («la référence ») malgré nos explications de l’impossibilité de réaliser un quelconque autre traitement qui ne saurait être que toxique/mortel.</a:t>
            </a:r>
          </a:p>
          <a:p>
            <a:pPr algn="just"/>
            <a:r>
              <a:rPr lang="fr-FR" sz="1800" dirty="0"/>
              <a:t>Passage d’autres oncologues pour donner les mêmes explications.</a:t>
            </a:r>
          </a:p>
          <a:p>
            <a:pPr algn="just"/>
            <a:r>
              <a:rPr lang="fr-FR" sz="1800" dirty="0"/>
              <a:t>Implication du frère +++ qui contacte des personnes à Gustave Roussy (IGR). </a:t>
            </a:r>
          </a:p>
          <a:p>
            <a:pPr algn="just"/>
            <a:r>
              <a:rPr lang="fr-FR" sz="1800" dirty="0"/>
              <a:t>Inconfort pour les médecins de demander un avis à la réponse « évidente » de l’IGR</a:t>
            </a:r>
          </a:p>
          <a:p>
            <a:pPr algn="just"/>
            <a:r>
              <a:rPr lang="fr-FR" sz="1800" dirty="0"/>
              <a:t>De plus, nous discutons rapidement avec lui de la possibilité de rentrer sur Wallis et Futuna via le rapatriement sanitaire et de passer du temps avec sa famille. Qu’il faut le décider rapidement car cette fenêtre de transport est très courte.</a:t>
            </a:r>
          </a:p>
          <a:p>
            <a:pPr algn="just"/>
            <a:r>
              <a:rPr lang="fr-FR" sz="1800" dirty="0"/>
              <a:t> Cependant, il exprime le fait qu’il veut rentrer absolument en marchant : « je suis venu en marchant je rentrerai en marchant »</a:t>
            </a:r>
          </a:p>
          <a:p>
            <a:pPr algn="just"/>
            <a:r>
              <a:rPr lang="fr-FR" sz="1800" dirty="0"/>
              <a:t>Discussion pluri hebdomadaire avec son frère cadet, qui comprend parfaitement la situation, nos arguments, </a:t>
            </a:r>
            <a:r>
              <a:rPr lang="fr-FR" sz="1800" b="1" dirty="0"/>
              <a:t>mais il ne peut que suivre l’avis de son ainé et de sa famille.</a:t>
            </a:r>
          </a:p>
          <a:p>
            <a:endParaRPr lang="fr-FR" sz="1800" dirty="0"/>
          </a:p>
        </p:txBody>
      </p:sp>
    </p:spTree>
    <p:extLst>
      <p:ext uri="{BB962C8B-B14F-4D97-AF65-F5344CB8AC3E}">
        <p14:creationId xmlns:p14="http://schemas.microsoft.com/office/powerpoint/2010/main" val="6846995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Retour d’expérience</a:t>
            </a:r>
          </a:p>
        </p:txBody>
      </p:sp>
      <p:sp>
        <p:nvSpPr>
          <p:cNvPr id="3" name="Espace réservé du contenu 2"/>
          <p:cNvSpPr>
            <a:spLocks noGrp="1"/>
          </p:cNvSpPr>
          <p:nvPr>
            <p:ph idx="1"/>
          </p:nvPr>
        </p:nvSpPr>
        <p:spPr>
          <a:xfrm>
            <a:off x="677334" y="1635761"/>
            <a:ext cx="8596668" cy="4405602"/>
          </a:xfrm>
        </p:spPr>
        <p:txBody>
          <a:bodyPr>
            <a:normAutofit fontScale="85000" lnSpcReduction="10000"/>
          </a:bodyPr>
          <a:lstStyle/>
          <a:p>
            <a:pPr marL="0" indent="0" algn="just">
              <a:buNone/>
            </a:pPr>
            <a:r>
              <a:rPr lang="fr-FR" dirty="0"/>
              <a:t>Mr. S n’accepte que mi janvier l’idée de rentrer sur Wallis, cependant son état général se sera nettement dégradé (absence totale de force, lésions de décubitus, œdème majeurs, rectorragies massives, occlusion digestive).</a:t>
            </a:r>
          </a:p>
          <a:p>
            <a:pPr marL="0" indent="0" algn="just">
              <a:buNone/>
            </a:pPr>
            <a:endParaRPr lang="fr-FR" dirty="0"/>
          </a:p>
          <a:p>
            <a:pPr marL="0" indent="0" algn="just">
              <a:buNone/>
            </a:pPr>
            <a:r>
              <a:rPr lang="fr-FR" dirty="0"/>
              <a:t>Peu à peu, diminution de la communication : trop faible pour parler français, il parlera par la suite la plupart du temps qu’en Wallisien avec son frère qui nous traduira.</a:t>
            </a:r>
          </a:p>
          <a:p>
            <a:pPr marL="0" indent="0" algn="just">
              <a:buNone/>
            </a:pPr>
            <a:r>
              <a:rPr lang="fr-FR" dirty="0"/>
              <a:t>Il continuera de se battre dans l’idée de pouvoir rentrer chez lui. </a:t>
            </a:r>
          </a:p>
          <a:p>
            <a:pPr marL="0" indent="0" algn="just">
              <a:buNone/>
            </a:pPr>
            <a:r>
              <a:rPr lang="fr-FR" dirty="0"/>
              <a:t>-Echange régulier par mail avec les différents intervenants de l’équipe de rapatriement à qui nous devons donner une réponse rapide pour l’organisation du transport/quarantaine à Nouméa (COVID 19), puis le trajet Nouméa/Wallis</a:t>
            </a:r>
          </a:p>
          <a:p>
            <a:pPr marL="0" indent="0" algn="just">
              <a:buNone/>
            </a:pPr>
            <a:r>
              <a:rPr lang="fr-FR" dirty="0"/>
              <a:t>Son frère fera l’intermédiaire entre Mr S. et tous les membres de la famille; ils achèteront pour la plupart d’entre eux leurs billets pour se rendre de Nouméa à Wallis. </a:t>
            </a:r>
          </a:p>
          <a:p>
            <a:endParaRPr lang="fr-FR" dirty="0"/>
          </a:p>
        </p:txBody>
      </p:sp>
    </p:spTree>
    <p:extLst>
      <p:ext uri="{BB962C8B-B14F-4D97-AF65-F5344CB8AC3E}">
        <p14:creationId xmlns:p14="http://schemas.microsoft.com/office/powerpoint/2010/main" val="31466282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Retour d’expérience</a:t>
            </a:r>
          </a:p>
        </p:txBody>
      </p:sp>
      <p:graphicFrame>
        <p:nvGraphicFramePr>
          <p:cNvPr id="7" name="Tableau 4">
            <a:extLst>
              <a:ext uri="{FF2B5EF4-FFF2-40B4-BE49-F238E27FC236}">
                <a16:creationId xmlns:a16="http://schemas.microsoft.com/office/drawing/2014/main" id="{A6F42C41-8AF6-43CC-9FB0-6D339F7A79CA}"/>
              </a:ext>
            </a:extLst>
          </p:cNvPr>
          <p:cNvGraphicFramePr>
            <a:graphicFrameLocks/>
          </p:cNvGraphicFramePr>
          <p:nvPr>
            <p:extLst>
              <p:ext uri="{D42A27DB-BD31-4B8C-83A1-F6EECF244321}">
                <p14:modId xmlns:p14="http://schemas.microsoft.com/office/powerpoint/2010/main" val="1898665371"/>
              </p:ext>
            </p:extLst>
          </p:nvPr>
        </p:nvGraphicFramePr>
        <p:xfrm>
          <a:off x="1188720" y="1248467"/>
          <a:ext cx="9446122" cy="3130493"/>
        </p:xfrm>
        <a:graphic>
          <a:graphicData uri="http://schemas.openxmlformats.org/drawingml/2006/table">
            <a:tbl>
              <a:tblPr firstRow="1" bandRow="1">
                <a:tableStyleId>{5C22544A-7EE6-4342-B048-85BDC9FD1C3A}</a:tableStyleId>
              </a:tblPr>
              <a:tblGrid>
                <a:gridCol w="4723061">
                  <a:extLst>
                    <a:ext uri="{9D8B030D-6E8A-4147-A177-3AD203B41FA5}">
                      <a16:colId xmlns:a16="http://schemas.microsoft.com/office/drawing/2014/main" val="3766167551"/>
                    </a:ext>
                  </a:extLst>
                </a:gridCol>
                <a:gridCol w="4723061">
                  <a:extLst>
                    <a:ext uri="{9D8B030D-6E8A-4147-A177-3AD203B41FA5}">
                      <a16:colId xmlns:a16="http://schemas.microsoft.com/office/drawing/2014/main" val="3339701565"/>
                    </a:ext>
                  </a:extLst>
                </a:gridCol>
              </a:tblGrid>
              <a:tr h="396059">
                <a:tc>
                  <a:txBody>
                    <a:bodyPr/>
                    <a:lstStyle/>
                    <a:p>
                      <a:r>
                        <a:rPr lang="fr-FR" dirty="0"/>
                        <a:t>Pour</a:t>
                      </a:r>
                    </a:p>
                  </a:txBody>
                  <a:tcPr marL="77525" marR="77525"/>
                </a:tc>
                <a:tc>
                  <a:txBody>
                    <a:bodyPr/>
                    <a:lstStyle/>
                    <a:p>
                      <a:r>
                        <a:rPr lang="fr-FR" dirty="0"/>
                        <a:t>Contre</a:t>
                      </a:r>
                    </a:p>
                  </a:txBody>
                  <a:tcPr marL="77525" marR="77525"/>
                </a:tc>
                <a:extLst>
                  <a:ext uri="{0D108BD9-81ED-4DB2-BD59-A6C34878D82A}">
                    <a16:rowId xmlns:a16="http://schemas.microsoft.com/office/drawing/2014/main" val="1672955335"/>
                  </a:ext>
                </a:extLst>
              </a:tr>
              <a:tr h="2734434">
                <a:tc>
                  <a:txBody>
                    <a:bodyPr/>
                    <a:lstStyle/>
                    <a:p>
                      <a:r>
                        <a:rPr lang="fr-FR" dirty="0"/>
                        <a:t>- Rejoindre sa famille</a:t>
                      </a:r>
                    </a:p>
                    <a:p>
                      <a:r>
                        <a:rPr lang="fr-FR" dirty="0"/>
                        <a:t>- Proposition initiale de notre part</a:t>
                      </a:r>
                    </a:p>
                    <a:p>
                      <a:r>
                        <a:rPr lang="fr-FR" dirty="0"/>
                        <a:t>- Dernière chose qu’on peut lui apporter</a:t>
                      </a:r>
                    </a:p>
                  </a:txBody>
                  <a:tcPr marL="77525" marR="77525"/>
                </a:tc>
                <a:tc>
                  <a:txBody>
                    <a:bodyPr/>
                    <a:lstStyle/>
                    <a:p>
                      <a:r>
                        <a:rPr lang="fr-FR" dirty="0"/>
                        <a:t>- Occlusion digestive (risque de perforation/éventration)</a:t>
                      </a:r>
                    </a:p>
                    <a:p>
                      <a:r>
                        <a:rPr lang="fr-FR" dirty="0"/>
                        <a:t>- Rectorragie</a:t>
                      </a:r>
                    </a:p>
                    <a:p>
                      <a:r>
                        <a:rPr lang="fr-FR" dirty="0"/>
                        <a:t>- PS4</a:t>
                      </a:r>
                      <a:br>
                        <a:rPr lang="fr-FR" dirty="0"/>
                      </a:br>
                      <a:r>
                        <a:rPr lang="fr-FR" dirty="0"/>
                        <a:t>- Refus très probable du commandant de bord</a:t>
                      </a:r>
                    </a:p>
                    <a:p>
                      <a:r>
                        <a:rPr lang="fr-FR" dirty="0"/>
                        <a:t>- Quarantaine Nouméa</a:t>
                      </a:r>
                    </a:p>
                    <a:p>
                      <a:r>
                        <a:rPr lang="fr-FR" dirty="0"/>
                        <a:t>- Risque de décès +++ dans des circonstances insupportables.</a:t>
                      </a:r>
                    </a:p>
                  </a:txBody>
                  <a:tcPr marL="77525" marR="77525"/>
                </a:tc>
                <a:extLst>
                  <a:ext uri="{0D108BD9-81ED-4DB2-BD59-A6C34878D82A}">
                    <a16:rowId xmlns:a16="http://schemas.microsoft.com/office/drawing/2014/main" val="2145792487"/>
                  </a:ext>
                </a:extLst>
              </a:tr>
            </a:tbl>
          </a:graphicData>
        </a:graphic>
      </p:graphicFrame>
      <p:sp>
        <p:nvSpPr>
          <p:cNvPr id="3" name="Rectangle 2">
            <a:extLst>
              <a:ext uri="{FF2B5EF4-FFF2-40B4-BE49-F238E27FC236}">
                <a16:creationId xmlns:a16="http://schemas.microsoft.com/office/drawing/2014/main" id="{A781974C-2C2F-7F43-8191-00CF5B3A8E6A}"/>
              </a:ext>
            </a:extLst>
          </p:cNvPr>
          <p:cNvSpPr/>
          <p:nvPr/>
        </p:nvSpPr>
        <p:spPr>
          <a:xfrm>
            <a:off x="1026159" y="4881156"/>
            <a:ext cx="9608683" cy="923330"/>
          </a:xfrm>
          <a:prstGeom prst="rect">
            <a:avLst/>
          </a:prstGeom>
        </p:spPr>
        <p:txBody>
          <a:bodyPr wrap="square">
            <a:spAutoFit/>
          </a:bodyPr>
          <a:lstStyle/>
          <a:p>
            <a:pPr algn="just"/>
            <a:r>
              <a:rPr lang="fr-FR" dirty="0"/>
              <a:t>Quelques jours avant son rapatriement théorique, après de longues discussion avec l’équipe, Mr S., son frère et l’équipe du rapatriement sanitaire, il sera décidé de </a:t>
            </a:r>
            <a:r>
              <a:rPr lang="fr-FR" b="1" dirty="0"/>
              <a:t>ne pas engager de démarche de rapatriement.</a:t>
            </a:r>
            <a:endParaRPr lang="fr-FR" dirty="0"/>
          </a:p>
        </p:txBody>
      </p:sp>
    </p:spTree>
    <p:extLst>
      <p:ext uri="{BB962C8B-B14F-4D97-AF65-F5344CB8AC3E}">
        <p14:creationId xmlns:p14="http://schemas.microsoft.com/office/powerpoint/2010/main" val="40591699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Retour d’expérience</a:t>
            </a:r>
          </a:p>
        </p:txBody>
      </p:sp>
      <p:sp>
        <p:nvSpPr>
          <p:cNvPr id="3" name="Espace réservé du contenu 2"/>
          <p:cNvSpPr>
            <a:spLocks noGrp="1"/>
          </p:cNvSpPr>
          <p:nvPr>
            <p:ph idx="1"/>
          </p:nvPr>
        </p:nvSpPr>
        <p:spPr>
          <a:xfrm>
            <a:off x="677334" y="1351281"/>
            <a:ext cx="10610426" cy="4690082"/>
          </a:xfrm>
        </p:spPr>
        <p:txBody>
          <a:bodyPr>
            <a:normAutofit fontScale="92500" lnSpcReduction="10000"/>
          </a:bodyPr>
          <a:lstStyle/>
          <a:p>
            <a:r>
              <a:rPr lang="fr-FR" dirty="0"/>
              <a:t>Discussion au sein de l’équipe soignante de l’annonce :  Devons-nous le dire au patient ? (double peine, culture,…)</a:t>
            </a:r>
          </a:p>
          <a:p>
            <a:r>
              <a:rPr lang="fr-FR" dirty="0"/>
              <a:t>Après l’annonce de cette décision, </a:t>
            </a:r>
            <a:r>
              <a:rPr lang="fr-FR" b="1" dirty="0"/>
              <a:t>Mr. S. l’acceptera</a:t>
            </a:r>
            <a:r>
              <a:rPr lang="fr-FR" dirty="0"/>
              <a:t>, comprenant bien que son état ne le permettait pas.</a:t>
            </a:r>
          </a:p>
          <a:p>
            <a:r>
              <a:rPr lang="fr-FR" dirty="0"/>
              <a:t>Son frère le suivra dans cette décision et l’annoncera au reste de sa famille </a:t>
            </a:r>
            <a:r>
              <a:rPr lang="fr-FR" i="1" dirty="0"/>
              <a:t>en </a:t>
            </a:r>
            <a:r>
              <a:rPr lang="fr-FR" b="1" i="1" dirty="0"/>
              <a:t>s’opposant à leur refus initial </a:t>
            </a:r>
            <a:r>
              <a:rPr lang="fr-FR" i="1" dirty="0"/>
              <a:t>:</a:t>
            </a:r>
            <a:r>
              <a:rPr lang="fr-FR" dirty="0"/>
              <a:t>« Je suis ici avec lui, c’est moi qui décide ».</a:t>
            </a:r>
          </a:p>
          <a:p>
            <a:r>
              <a:rPr lang="fr-FR" dirty="0"/>
              <a:t>L’état général de Mr S se dégradera rapidement, tombant peu à peu dans le coma. </a:t>
            </a:r>
          </a:p>
          <a:p>
            <a:pPr marL="0" indent="0" algn="just">
              <a:buNone/>
            </a:pPr>
            <a:r>
              <a:rPr lang="fr-FR" dirty="0"/>
              <a:t>Il décèdera le 27/01/2022 aux cotés de son frère, le jour théorique de son départ pour Wallis. Son épouse arrivera à Paris la veille en souhait de voir son mari une dernière fois, mais elle n’arrivera que le 28/01/2002…</a:t>
            </a:r>
          </a:p>
          <a:p>
            <a:pPr marL="0" indent="0" algn="just">
              <a:buNone/>
            </a:pPr>
            <a:r>
              <a:rPr lang="fr-FR" dirty="0"/>
              <a:t>Son frère aura respecté le moindre des souhaits de son ainé jusqu’à la fin, il restera à son chevet jours et nuits. </a:t>
            </a:r>
          </a:p>
          <a:p>
            <a:pPr marL="0" indent="0" algn="just">
              <a:buNone/>
            </a:pPr>
            <a:r>
              <a:rPr lang="fr-FR" dirty="0"/>
              <a:t>Il reviendra nous voir la semaine d’après pour remercier le service des soins apportés pour son frère et nous annoncer son départ pour Wallis.</a:t>
            </a:r>
          </a:p>
          <a:p>
            <a:endParaRPr lang="fr-FR" dirty="0"/>
          </a:p>
          <a:p>
            <a:endParaRPr lang="fr-FR" dirty="0"/>
          </a:p>
        </p:txBody>
      </p:sp>
    </p:spTree>
    <p:extLst>
      <p:ext uri="{BB962C8B-B14F-4D97-AF65-F5344CB8AC3E}">
        <p14:creationId xmlns:p14="http://schemas.microsoft.com/office/powerpoint/2010/main" val="32639495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534160" y="1290320"/>
            <a:ext cx="9144000" cy="2172835"/>
          </a:xfrm>
        </p:spPr>
        <p:txBody>
          <a:bodyPr>
            <a:normAutofit/>
          </a:bodyPr>
          <a:lstStyle/>
          <a:p>
            <a:r>
              <a:rPr lang="fr-FR" sz="2000" dirty="0"/>
              <a:t>Retour d’expérience d’un CRLCC</a:t>
            </a:r>
            <a:br>
              <a:rPr lang="fr-FR" sz="2000" dirty="0"/>
            </a:br>
            <a:r>
              <a:rPr lang="fr-FR" sz="2000" dirty="0"/>
              <a:t> dans la prise en compte des  inégalités </a:t>
            </a:r>
            <a:br>
              <a:rPr lang="fr-FR" sz="2000" dirty="0"/>
            </a:br>
            <a:r>
              <a:rPr lang="fr-FR" sz="2000" dirty="0"/>
              <a:t>sociales, culturelles et d’accès aux soins sur les territoires de</a:t>
            </a:r>
            <a:br>
              <a:rPr lang="fr-FR" sz="2000" dirty="0"/>
            </a:br>
            <a:r>
              <a:rPr lang="fr-FR" sz="2000" dirty="0"/>
              <a:t>Wallis et Futuna et Saint Pierre et Miquelon</a:t>
            </a:r>
            <a:r>
              <a:rPr lang="fr-FR" sz="4800" dirty="0"/>
              <a:t> </a:t>
            </a:r>
          </a:p>
        </p:txBody>
      </p:sp>
      <p:sp>
        <p:nvSpPr>
          <p:cNvPr id="3" name="Sous-titre 2"/>
          <p:cNvSpPr>
            <a:spLocks noGrp="1"/>
          </p:cNvSpPr>
          <p:nvPr>
            <p:ph type="subTitle" idx="1"/>
          </p:nvPr>
        </p:nvSpPr>
        <p:spPr>
          <a:xfrm>
            <a:off x="1534160" y="4371972"/>
            <a:ext cx="9144000" cy="1429388"/>
          </a:xfrm>
        </p:spPr>
        <p:txBody>
          <a:bodyPr>
            <a:normAutofit fontScale="25000" lnSpcReduction="20000"/>
          </a:bodyPr>
          <a:lstStyle/>
          <a:p>
            <a:r>
              <a:rPr lang="fr-FR" sz="5500" dirty="0"/>
              <a:t>Préambule</a:t>
            </a:r>
          </a:p>
          <a:p>
            <a:endParaRPr lang="fr-FR" sz="5500" dirty="0"/>
          </a:p>
          <a:p>
            <a:pPr algn="just"/>
            <a:r>
              <a:rPr lang="fr-FR" sz="5600" dirty="0"/>
              <a:t>Cette présentation vise à relater et échanger sur l’expérience que nous - soignants, oncologue, interne, infirmière - avons vécu lors de la prise en charge de ces patients ultra-marins sur les difficultés que nous avons rencontrées et sur les réflexions que ces situations ont suscité.</a:t>
            </a:r>
          </a:p>
          <a:p>
            <a:r>
              <a:rPr lang="fr-FR" dirty="0"/>
              <a:t> </a:t>
            </a:r>
          </a:p>
        </p:txBody>
      </p:sp>
    </p:spTree>
    <p:extLst>
      <p:ext uri="{BB962C8B-B14F-4D97-AF65-F5344CB8AC3E}">
        <p14:creationId xmlns:p14="http://schemas.microsoft.com/office/powerpoint/2010/main" val="21504924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Retour d’expérience : au total </a:t>
            </a:r>
          </a:p>
        </p:txBody>
      </p:sp>
      <p:sp>
        <p:nvSpPr>
          <p:cNvPr id="3" name="Espace réservé du contenu 2"/>
          <p:cNvSpPr>
            <a:spLocks noGrp="1"/>
          </p:cNvSpPr>
          <p:nvPr>
            <p:ph idx="1"/>
          </p:nvPr>
        </p:nvSpPr>
        <p:spPr/>
        <p:txBody>
          <a:bodyPr/>
          <a:lstStyle/>
          <a:p>
            <a:pPr algn="just"/>
            <a:r>
              <a:rPr lang="fr-FR" dirty="0"/>
              <a:t>Patient de 52 ans, avec de lourdes comorbidités, se rend en France dans l’espoir de guérir d’un cancer du colon stade 4 a priori curable (uniquement métastases hépatiques), mais finalement de plus mauvais pronostic après bilan exhaustif (métastases diffuses, osseuses, survie à 5 ans : 5%).</a:t>
            </a:r>
          </a:p>
          <a:p>
            <a:pPr algn="just"/>
            <a:r>
              <a:rPr lang="fr-FR" dirty="0"/>
              <a:t>Après la première chimiothérapie à dose adaptée (IRC, </a:t>
            </a:r>
            <a:r>
              <a:rPr lang="fr-FR" dirty="0" err="1"/>
              <a:t>uracilémie</a:t>
            </a:r>
            <a:r>
              <a:rPr lang="fr-FR" dirty="0"/>
              <a:t> limite), toxicité majeure l’amenant en hospitalisation, de nombreuses complications et au final son décès 2 mois plus tard sans possibilité de lui proposer un nouveau traitement, ni de le rapatrier pour qu’il soit entouré de sa famille. </a:t>
            </a:r>
          </a:p>
          <a:p>
            <a:endParaRPr lang="fr-FR" dirty="0"/>
          </a:p>
        </p:txBody>
      </p:sp>
    </p:spTree>
    <p:extLst>
      <p:ext uri="{BB962C8B-B14F-4D97-AF65-F5344CB8AC3E}">
        <p14:creationId xmlns:p14="http://schemas.microsoft.com/office/powerpoint/2010/main" val="42508368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Questions éthiques </a:t>
            </a:r>
          </a:p>
        </p:txBody>
      </p:sp>
      <p:sp>
        <p:nvSpPr>
          <p:cNvPr id="3" name="Espace réservé du contenu 2"/>
          <p:cNvSpPr>
            <a:spLocks noGrp="1"/>
          </p:cNvSpPr>
          <p:nvPr>
            <p:ph idx="1"/>
          </p:nvPr>
        </p:nvSpPr>
        <p:spPr>
          <a:xfrm>
            <a:off x="677333" y="1595121"/>
            <a:ext cx="11106499" cy="4446242"/>
          </a:xfrm>
        </p:spPr>
        <p:txBody>
          <a:bodyPr>
            <a:normAutofit/>
          </a:bodyPr>
          <a:lstStyle/>
          <a:p>
            <a:pPr marL="0" indent="0">
              <a:buNone/>
            </a:pPr>
            <a:r>
              <a:rPr lang="fr-FR" b="1" u="sng" dirty="0"/>
              <a:t>Choix initial de « où être traité </a:t>
            </a:r>
            <a:r>
              <a:rPr lang="fr-FR" b="1" dirty="0"/>
              <a:t>» : côté médical</a:t>
            </a:r>
          </a:p>
          <a:p>
            <a:pPr marL="0" indent="0" algn="just">
              <a:buNone/>
            </a:pPr>
            <a:r>
              <a:rPr lang="fr-FR" dirty="0"/>
              <a:t>-   Connaissance de sa maladie : curabilité incertaine, espérance de vie limitée</a:t>
            </a:r>
          </a:p>
          <a:p>
            <a:pPr marL="0" indent="0" algn="just">
              <a:buNone/>
            </a:pPr>
            <a:r>
              <a:rPr lang="fr-FR" dirty="0"/>
              <a:t>- Connaissance du traitement proposable : chimiothérapie palliative, permet l’amélioration des symptômes et prolongation de la survie.</a:t>
            </a:r>
          </a:p>
          <a:p>
            <a:pPr marL="0" indent="0" algn="just">
              <a:buNone/>
            </a:pPr>
            <a:r>
              <a:rPr lang="fr-FR" dirty="0"/>
              <a:t>-  Quelle annonce faite par les médecins à Wallis ? Comment savoir si le patient a été « bien » informé ? (pas d’oncologue sur place, difficulté de communication).</a:t>
            </a:r>
          </a:p>
          <a:p>
            <a:pPr marL="0" indent="0" algn="just">
              <a:buNone/>
            </a:pPr>
            <a:r>
              <a:rPr lang="fr-FR" dirty="0"/>
              <a:t>- Quel lieu de soin ? </a:t>
            </a:r>
          </a:p>
          <a:p>
            <a:pPr marL="514350" indent="-514350" algn="just">
              <a:buFont typeface="+mj-lt"/>
              <a:buAutoNum type="arabicPeriod"/>
            </a:pPr>
            <a:r>
              <a:rPr lang="fr-FR" dirty="0"/>
              <a:t>Wallis, mais pas de Chimio IV donc traitement sous optimal, famille présente</a:t>
            </a:r>
          </a:p>
          <a:p>
            <a:pPr marL="514350" indent="-514350" algn="just">
              <a:buFont typeface="+mj-lt"/>
              <a:buAutoNum type="arabicPeriod"/>
            </a:pPr>
            <a:r>
              <a:rPr lang="fr-FR" dirty="0"/>
              <a:t>Nouméa, traitement optimal disponible, famille présente</a:t>
            </a:r>
          </a:p>
          <a:p>
            <a:pPr marL="514350" indent="-514350" algn="just">
              <a:buFont typeface="+mj-lt"/>
              <a:buAutoNum type="arabicPeriod"/>
            </a:pPr>
            <a:r>
              <a:rPr lang="fr-FR" dirty="0"/>
              <a:t>Rennes, traitement optimal disponible, famille éloignée, potentielle inclusion essai clinique selon l’état du patient.</a:t>
            </a:r>
          </a:p>
          <a:p>
            <a:pPr marL="0" indent="0">
              <a:buNone/>
            </a:pPr>
            <a:endParaRPr lang="fr-FR" dirty="0"/>
          </a:p>
          <a:p>
            <a:endParaRPr lang="fr-FR" dirty="0"/>
          </a:p>
        </p:txBody>
      </p:sp>
    </p:spTree>
    <p:extLst>
      <p:ext uri="{BB962C8B-B14F-4D97-AF65-F5344CB8AC3E}">
        <p14:creationId xmlns:p14="http://schemas.microsoft.com/office/powerpoint/2010/main" val="22726597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Questions éthiques </a:t>
            </a:r>
          </a:p>
        </p:txBody>
      </p:sp>
      <p:sp>
        <p:nvSpPr>
          <p:cNvPr id="3" name="Espace réservé du contenu 2"/>
          <p:cNvSpPr>
            <a:spLocks noGrp="1"/>
          </p:cNvSpPr>
          <p:nvPr>
            <p:ph idx="1"/>
          </p:nvPr>
        </p:nvSpPr>
        <p:spPr>
          <a:xfrm>
            <a:off x="677334" y="1513841"/>
            <a:ext cx="8596668" cy="4527522"/>
          </a:xfrm>
        </p:spPr>
        <p:txBody>
          <a:bodyPr/>
          <a:lstStyle/>
          <a:p>
            <a:pPr marL="0" indent="0">
              <a:buNone/>
            </a:pPr>
            <a:r>
              <a:rPr lang="fr-FR" b="1" u="sng" dirty="0"/>
              <a:t>Pendant le traitement</a:t>
            </a:r>
            <a:r>
              <a:rPr lang="fr-FR" b="1" dirty="0"/>
              <a:t> : côté patient </a:t>
            </a:r>
            <a:r>
              <a:rPr lang="fr-FR" b="1" dirty="0" err="1"/>
              <a:t>évasané</a:t>
            </a:r>
            <a:endParaRPr lang="fr-FR" b="1" dirty="0"/>
          </a:p>
          <a:p>
            <a:pPr marL="0" indent="0" algn="just">
              <a:buNone/>
            </a:pPr>
            <a:r>
              <a:rPr lang="fr-FR" dirty="0"/>
              <a:t>-Difficultés de communication, de compréhension du cancer</a:t>
            </a:r>
          </a:p>
          <a:p>
            <a:pPr marL="0" indent="0" algn="just">
              <a:buNone/>
            </a:pPr>
            <a:r>
              <a:rPr lang="fr-FR" dirty="0"/>
              <a:t>-Isolement, solitude.</a:t>
            </a:r>
          </a:p>
          <a:p>
            <a:pPr marL="0" indent="0">
              <a:buNone/>
            </a:pPr>
            <a:endParaRPr lang="fr-FR" dirty="0"/>
          </a:p>
          <a:p>
            <a:pPr marL="0" indent="0">
              <a:buNone/>
            </a:pPr>
            <a:r>
              <a:rPr lang="fr-FR" b="1" u="sng" dirty="0"/>
              <a:t>Comment aborder la question de la fin de vie ?</a:t>
            </a:r>
            <a:r>
              <a:rPr lang="fr-FR" b="1" dirty="0"/>
              <a:t> </a:t>
            </a:r>
          </a:p>
          <a:p>
            <a:pPr algn="just">
              <a:buFontTx/>
              <a:buChar char="-"/>
            </a:pPr>
            <a:r>
              <a:rPr lang="fr-FR" dirty="0"/>
              <a:t>Possibilité de rapatriement et conditions de rapatriement, quand en parler au patient ? </a:t>
            </a:r>
          </a:p>
          <a:p>
            <a:pPr algn="just">
              <a:buFontTx/>
              <a:buChar char="-"/>
            </a:pPr>
            <a:r>
              <a:rPr lang="fr-FR" dirty="0"/>
              <a:t>Annonce du refus de l’EVASAN : ne pas dire la vérité au patient ? </a:t>
            </a:r>
          </a:p>
          <a:p>
            <a:pPr marL="0" indent="0" algn="just">
              <a:buNone/>
            </a:pPr>
            <a:r>
              <a:rPr lang="fr-FR" dirty="0"/>
              <a:t>- Comment tenir compte des croyances-culture, visions du cancer et de la mort ? </a:t>
            </a:r>
          </a:p>
          <a:p>
            <a:pPr marL="0" indent="0">
              <a:buNone/>
            </a:pPr>
            <a:endParaRPr lang="fr-FR" dirty="0"/>
          </a:p>
          <a:p>
            <a:pPr marL="0" indent="0">
              <a:buNone/>
            </a:pPr>
            <a:endParaRPr lang="fr-FR" dirty="0"/>
          </a:p>
          <a:p>
            <a:pPr marL="0" indent="0">
              <a:buNone/>
            </a:pPr>
            <a:endParaRPr lang="fr-FR" dirty="0"/>
          </a:p>
          <a:p>
            <a:endParaRPr lang="fr-FR" dirty="0"/>
          </a:p>
        </p:txBody>
      </p:sp>
    </p:spTree>
    <p:extLst>
      <p:ext uri="{BB962C8B-B14F-4D97-AF65-F5344CB8AC3E}">
        <p14:creationId xmlns:p14="http://schemas.microsoft.com/office/powerpoint/2010/main" val="38265986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solidFill>
                  <a:srgbClr val="249487"/>
                </a:solidFill>
              </a:rPr>
              <a:t>Merci pour votre écoute</a:t>
            </a:r>
          </a:p>
        </p:txBody>
      </p:sp>
      <p:sp>
        <p:nvSpPr>
          <p:cNvPr id="3" name="ZoneTexte 2"/>
          <p:cNvSpPr txBox="1"/>
          <p:nvPr/>
        </p:nvSpPr>
        <p:spPr>
          <a:xfrm>
            <a:off x="468573" y="2361062"/>
            <a:ext cx="11723427" cy="369332"/>
          </a:xfrm>
          <a:prstGeom prst="rect">
            <a:avLst/>
          </a:prstGeom>
          <a:noFill/>
        </p:spPr>
        <p:txBody>
          <a:bodyPr wrap="square" rtlCol="0">
            <a:spAutoFit/>
          </a:bodyPr>
          <a:lstStyle/>
          <a:p>
            <a:r>
              <a:rPr lang="fr-FR" dirty="0">
                <a:hlinkClick r:id="rId2"/>
              </a:rPr>
              <a:t>m.pracht@rennes.unicancer.fr</a:t>
            </a:r>
            <a:r>
              <a:rPr lang="fr-FR" dirty="0">
                <a:solidFill>
                  <a:srgbClr val="92D050"/>
                </a:solidFill>
              </a:rPr>
              <a:t> – </a:t>
            </a:r>
            <a:r>
              <a:rPr lang="fr-FR" dirty="0">
                <a:hlinkClick r:id="rId3"/>
              </a:rPr>
              <a:t>n.leboulanger@rennes.unicancer.fr-</a:t>
            </a:r>
            <a:r>
              <a:rPr lang="fr-FR" dirty="0"/>
              <a:t> </a:t>
            </a:r>
            <a:r>
              <a:rPr lang="fr-FR" u="sng" dirty="0">
                <a:solidFill>
                  <a:srgbClr val="92D050"/>
                </a:solidFill>
              </a:rPr>
              <a:t>r.morcet-delattre@rennes.unicancer.fr </a:t>
            </a:r>
          </a:p>
        </p:txBody>
      </p:sp>
    </p:spTree>
    <p:extLst>
      <p:ext uri="{BB962C8B-B14F-4D97-AF65-F5344CB8AC3E}">
        <p14:creationId xmlns:p14="http://schemas.microsoft.com/office/powerpoint/2010/main" val="41943173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717797" y="234467"/>
            <a:ext cx="8596668" cy="434701"/>
          </a:xfrm>
        </p:spPr>
        <p:txBody>
          <a:bodyPr>
            <a:normAutofit fontScale="90000"/>
          </a:bodyPr>
          <a:lstStyle/>
          <a:p>
            <a:pPr algn="ctr"/>
            <a:r>
              <a:rPr lang="fr-FR" sz="2700" dirty="0">
                <a:solidFill>
                  <a:srgbClr val="E35F1D"/>
                </a:solidFill>
              </a:rPr>
              <a:t>Unicancer dans les  DROM-COM en 2022: </a:t>
            </a:r>
            <a:br>
              <a:rPr lang="fr-FR" sz="2700" dirty="0">
                <a:solidFill>
                  <a:srgbClr val="E35F1D"/>
                </a:solidFill>
              </a:rPr>
            </a:br>
            <a:r>
              <a:rPr lang="fr-FR" sz="2200" dirty="0"/>
              <a:t/>
            </a:r>
            <a:br>
              <a:rPr lang="fr-FR" sz="2200" dirty="0"/>
            </a:br>
            <a:r>
              <a:rPr lang="fr-FR" dirty="0"/>
              <a:t/>
            </a:r>
            <a:br>
              <a:rPr lang="fr-FR" dirty="0"/>
            </a:br>
            <a:endParaRPr lang="fr-FR" dirty="0"/>
          </a:p>
        </p:txBody>
      </p:sp>
      <p:pic>
        <p:nvPicPr>
          <p:cNvPr id="4" name="Image 3"/>
          <p:cNvPicPr>
            <a:picLocks noChangeAspect="1"/>
          </p:cNvPicPr>
          <p:nvPr/>
        </p:nvPicPr>
        <p:blipFill rotWithShape="1">
          <a:blip r:embed="rId2"/>
          <a:srcRect l="-72" t="12118" r="-708" b="-489"/>
          <a:stretch/>
        </p:blipFill>
        <p:spPr>
          <a:xfrm>
            <a:off x="740943" y="1183675"/>
            <a:ext cx="11305283" cy="5728915"/>
          </a:xfrm>
          <a:prstGeom prst="snip1Rect">
            <a:avLst/>
          </a:prstGeom>
        </p:spPr>
      </p:pic>
      <p:pic>
        <p:nvPicPr>
          <p:cNvPr id="1026" name="Picture 2" descr="Résultat d’images pour ICO Unicanc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8011" y="6101919"/>
            <a:ext cx="1049096" cy="58124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fficher l’image sourc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2337" y="5238389"/>
            <a:ext cx="1008654" cy="56736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Afficher l’image sourc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37888" y="3593721"/>
            <a:ext cx="1045071" cy="58785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Afficher l’image sourc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22889" y="5935808"/>
            <a:ext cx="1045071" cy="58785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Afficher l’image sourc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18106" y="5805756"/>
            <a:ext cx="1101031" cy="59232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Afficher l’image sourc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08045" y="1535618"/>
            <a:ext cx="1234128" cy="62111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Afficher l’image sourc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697401" y="3338502"/>
            <a:ext cx="1234128" cy="621111"/>
          </a:xfrm>
          <a:prstGeom prst="rect">
            <a:avLst/>
          </a:prstGeom>
          <a:noFill/>
          <a:extLst>
            <a:ext uri="{909E8E84-426E-40DD-AFC4-6F175D3DCCD1}">
              <a14:hiddenFill xmlns:a14="http://schemas.microsoft.com/office/drawing/2010/main">
                <a:solidFill>
                  <a:srgbClr val="FFFFFF"/>
                </a:solidFill>
              </a14:hiddenFill>
            </a:ext>
          </a:extLst>
        </p:spPr>
      </p:pic>
      <p:cxnSp>
        <p:nvCxnSpPr>
          <p:cNvPr id="9" name="Connecteur droit 8"/>
          <p:cNvCxnSpPr/>
          <p:nvPr/>
        </p:nvCxnSpPr>
        <p:spPr>
          <a:xfrm>
            <a:off x="2032084" y="3959613"/>
            <a:ext cx="874714"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p:nvCxnSpPr>
        <p:spPr>
          <a:xfrm flipV="1">
            <a:off x="2272182" y="4071744"/>
            <a:ext cx="634616" cy="25563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Connecteur droit 19"/>
          <p:cNvCxnSpPr/>
          <p:nvPr/>
        </p:nvCxnSpPr>
        <p:spPr>
          <a:xfrm flipV="1">
            <a:off x="3236181" y="4396204"/>
            <a:ext cx="55659" cy="41346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p:nvCxnSpPr>
        <p:spPr>
          <a:xfrm flipV="1">
            <a:off x="4082959" y="3721210"/>
            <a:ext cx="465187" cy="6995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Connecteur droit 26"/>
          <p:cNvCxnSpPr/>
          <p:nvPr/>
        </p:nvCxnSpPr>
        <p:spPr>
          <a:xfrm flipV="1">
            <a:off x="8005582" y="6229734"/>
            <a:ext cx="231969" cy="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Connecteur droit 28"/>
          <p:cNvCxnSpPr/>
          <p:nvPr/>
        </p:nvCxnSpPr>
        <p:spPr>
          <a:xfrm>
            <a:off x="8845425" y="5637475"/>
            <a:ext cx="0" cy="16828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Connecteur droit 32"/>
          <p:cNvCxnSpPr/>
          <p:nvPr/>
        </p:nvCxnSpPr>
        <p:spPr>
          <a:xfrm flipV="1">
            <a:off x="9451014" y="6212574"/>
            <a:ext cx="231969" cy="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ZoneTexte 2"/>
          <p:cNvSpPr txBox="1"/>
          <p:nvPr/>
        </p:nvSpPr>
        <p:spPr>
          <a:xfrm>
            <a:off x="8322889" y="6683163"/>
            <a:ext cx="3728084" cy="253916"/>
          </a:xfrm>
          <a:prstGeom prst="rect">
            <a:avLst/>
          </a:prstGeom>
          <a:noFill/>
        </p:spPr>
        <p:txBody>
          <a:bodyPr wrap="square" rtlCol="0">
            <a:spAutoFit/>
          </a:bodyPr>
          <a:lstStyle/>
          <a:p>
            <a:pPr algn="r"/>
            <a:r>
              <a:rPr lang="fr-FR" sz="1050" dirty="0" err="1"/>
              <a:t>M.PRACHT-Groupe</a:t>
            </a:r>
            <a:r>
              <a:rPr lang="fr-FR" sz="1050" dirty="0"/>
              <a:t> Unicancer-2022</a:t>
            </a:r>
          </a:p>
        </p:txBody>
      </p:sp>
    </p:spTree>
    <p:extLst>
      <p:ext uri="{BB962C8B-B14F-4D97-AF65-F5344CB8AC3E}">
        <p14:creationId xmlns:p14="http://schemas.microsoft.com/office/powerpoint/2010/main" val="1988656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36"/>
                                        </p:tgtEl>
                                        <p:attrNameLst>
                                          <p:attrName>style.visibility</p:attrName>
                                        </p:attrNameLst>
                                      </p:cBhvr>
                                      <p:to>
                                        <p:strVal val="visible"/>
                                      </p:to>
                                    </p:set>
                                    <p:anim calcmode="lin" valueType="num">
                                      <p:cBhvr additive="base">
                                        <p:cTn id="7" dur="500" fill="hold"/>
                                        <p:tgtEl>
                                          <p:spTgt spid="1036"/>
                                        </p:tgtEl>
                                        <p:attrNameLst>
                                          <p:attrName>ppt_x</p:attrName>
                                        </p:attrNameLst>
                                      </p:cBhvr>
                                      <p:tavLst>
                                        <p:tav tm="0">
                                          <p:val>
                                            <p:strVal val="#ppt_x"/>
                                          </p:val>
                                        </p:tav>
                                        <p:tav tm="100000">
                                          <p:val>
                                            <p:strVal val="#ppt_x"/>
                                          </p:val>
                                        </p:tav>
                                      </p:tavLst>
                                    </p:anim>
                                    <p:anim calcmode="lin" valueType="num">
                                      <p:cBhvr additive="base">
                                        <p:cTn id="8" dur="500" fill="hold"/>
                                        <p:tgtEl>
                                          <p:spTgt spid="103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906799" y="194153"/>
            <a:ext cx="5668241" cy="927796"/>
          </a:xfrm>
        </p:spPr>
        <p:txBody>
          <a:bodyPr>
            <a:normAutofit fontScale="90000"/>
          </a:bodyPr>
          <a:lstStyle/>
          <a:p>
            <a:pPr algn="ctr"/>
            <a:r>
              <a:rPr lang="fr-FR" sz="2400" dirty="0">
                <a:solidFill>
                  <a:srgbClr val="0070C0"/>
                </a:solidFill>
              </a:rPr>
              <a:t>    Contexte géographique </a:t>
            </a:r>
            <a:br>
              <a:rPr lang="fr-FR" sz="2400" dirty="0">
                <a:solidFill>
                  <a:srgbClr val="0070C0"/>
                </a:solidFill>
              </a:rPr>
            </a:br>
            <a:r>
              <a:rPr lang="fr-FR" sz="2400" dirty="0">
                <a:solidFill>
                  <a:srgbClr val="0070C0"/>
                </a:solidFill>
              </a:rPr>
              <a:t>et oncologique</a:t>
            </a:r>
            <a:r>
              <a:rPr lang="fr-FR" sz="1600" dirty="0"/>
              <a:t/>
            </a:r>
            <a:br>
              <a:rPr lang="fr-FR" sz="1600" dirty="0"/>
            </a:br>
            <a:endParaRPr lang="fr-FR" sz="1600" dirty="0"/>
          </a:p>
        </p:txBody>
      </p:sp>
      <p:sp>
        <p:nvSpPr>
          <p:cNvPr id="3" name="Espace réservé du texte 2"/>
          <p:cNvSpPr>
            <a:spLocks noGrp="1"/>
          </p:cNvSpPr>
          <p:nvPr>
            <p:ph type="body" idx="1"/>
          </p:nvPr>
        </p:nvSpPr>
        <p:spPr>
          <a:xfrm>
            <a:off x="1674627" y="960723"/>
            <a:ext cx="4246851" cy="756853"/>
          </a:xfrm>
        </p:spPr>
        <p:txBody>
          <a:bodyPr/>
          <a:lstStyle/>
          <a:p>
            <a:r>
              <a:rPr lang="fr-FR" sz="2000" b="1" dirty="0"/>
              <a:t>Saint Pierre et Miquelon</a:t>
            </a:r>
          </a:p>
        </p:txBody>
      </p:sp>
      <p:pic>
        <p:nvPicPr>
          <p:cNvPr id="12" name="Espace réservé du contenu 11"/>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318026" y="1850481"/>
            <a:ext cx="2619140" cy="1580935"/>
          </a:xfrm>
        </p:spPr>
      </p:pic>
      <p:sp>
        <p:nvSpPr>
          <p:cNvPr id="11" name="Espace réservé du texte 10"/>
          <p:cNvSpPr>
            <a:spLocks noGrp="1"/>
          </p:cNvSpPr>
          <p:nvPr>
            <p:ph type="body" sz="quarter" idx="3"/>
          </p:nvPr>
        </p:nvSpPr>
        <p:spPr>
          <a:xfrm>
            <a:off x="7305040" y="923266"/>
            <a:ext cx="1635760" cy="850268"/>
          </a:xfrm>
        </p:spPr>
        <p:txBody>
          <a:bodyPr/>
          <a:lstStyle/>
          <a:p>
            <a:endParaRPr lang="fr-FR" dirty="0"/>
          </a:p>
          <a:p>
            <a:r>
              <a:rPr lang="fr-FR" dirty="0"/>
              <a:t> </a:t>
            </a:r>
          </a:p>
          <a:p>
            <a:r>
              <a:rPr lang="fr-FR" sz="2000" b="1" dirty="0"/>
              <a:t>Wallis et Futuna</a:t>
            </a:r>
          </a:p>
        </p:txBody>
      </p:sp>
      <p:pic>
        <p:nvPicPr>
          <p:cNvPr id="7" name="Espace réservé du contenu 3"/>
          <p:cNvPicPr>
            <a:picLocks noChangeAspect="1"/>
          </p:cNvPicPr>
          <p:nvPr/>
        </p:nvPicPr>
        <p:blipFill>
          <a:blip r:embed="rId3"/>
          <a:stretch>
            <a:fillRect/>
          </a:stretch>
        </p:blipFill>
        <p:spPr bwMode="auto">
          <a:xfrm>
            <a:off x="469937" y="4239982"/>
            <a:ext cx="2080224" cy="1851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Image 9"/>
          <p:cNvPicPr>
            <a:picLocks noChangeAspect="1"/>
          </p:cNvPicPr>
          <p:nvPr/>
        </p:nvPicPr>
        <p:blipFill>
          <a:blip r:embed="rId4"/>
          <a:stretch>
            <a:fillRect/>
          </a:stretch>
        </p:blipFill>
        <p:spPr>
          <a:xfrm>
            <a:off x="366079" y="1176025"/>
            <a:ext cx="1308548" cy="868453"/>
          </a:xfrm>
          <a:prstGeom prst="rect">
            <a:avLst/>
          </a:prstGeom>
        </p:spPr>
      </p:pic>
      <p:sp>
        <p:nvSpPr>
          <p:cNvPr id="13" name="Rectangle 12"/>
          <p:cNvSpPr/>
          <p:nvPr/>
        </p:nvSpPr>
        <p:spPr>
          <a:xfrm>
            <a:off x="3287540" y="4205062"/>
            <a:ext cx="2579043" cy="2744149"/>
          </a:xfrm>
          <a:prstGeom prst="rect">
            <a:avLst/>
          </a:prstGeom>
          <a:solidFill>
            <a:schemeClr val="accent2">
              <a:lumMod val="20000"/>
              <a:lumOff val="80000"/>
            </a:schemeClr>
          </a:solidFill>
        </p:spPr>
        <p:txBody>
          <a:bodyPr wrap="square">
            <a:spAutoFit/>
          </a:bodyPr>
          <a:lstStyle/>
          <a:p>
            <a:pPr marL="214313" marR="41673" indent="-214313">
              <a:lnSpc>
                <a:spcPct val="101277"/>
              </a:lnSpc>
              <a:spcBef>
                <a:spcPts val="405"/>
              </a:spcBef>
              <a:buFont typeface="Wingdings" panose="05000000000000000000" pitchFamily="2" charset="2"/>
              <a:buChar char="q"/>
            </a:pPr>
            <a:r>
              <a:rPr lang="fr-FR" sz="1600" dirty="0">
                <a:solidFill>
                  <a:schemeClr val="tx1">
                    <a:lumMod val="65000"/>
                    <a:lumOff val="35000"/>
                  </a:schemeClr>
                </a:solidFill>
                <a:latin typeface="+mj-lt"/>
              </a:rPr>
              <a:t> 6500 habitants </a:t>
            </a:r>
          </a:p>
          <a:p>
            <a:pPr marR="41673">
              <a:lnSpc>
                <a:spcPct val="101277"/>
              </a:lnSpc>
              <a:spcBef>
                <a:spcPts val="405"/>
              </a:spcBef>
            </a:pPr>
            <a:r>
              <a:rPr lang="fr-FR" sz="1600" dirty="0">
                <a:solidFill>
                  <a:schemeClr val="tx1">
                    <a:lumMod val="65000"/>
                    <a:lumOff val="35000"/>
                  </a:schemeClr>
                </a:solidFill>
                <a:latin typeface="+mj-lt"/>
              </a:rPr>
              <a:t>(6000 St Pierre+ 500 Miquelon-INSEE 2019)</a:t>
            </a:r>
          </a:p>
          <a:p>
            <a:pPr marL="214313" marR="41673" indent="-214313">
              <a:lnSpc>
                <a:spcPct val="101277"/>
              </a:lnSpc>
              <a:spcBef>
                <a:spcPts val="405"/>
              </a:spcBef>
              <a:buFont typeface="Wingdings" panose="05000000000000000000" pitchFamily="2" charset="2"/>
              <a:buChar char="q"/>
            </a:pPr>
            <a:r>
              <a:rPr lang="fr-FR" sz="1600" dirty="0">
                <a:solidFill>
                  <a:schemeClr val="tx1">
                    <a:lumMod val="65000"/>
                    <a:lumOff val="35000"/>
                  </a:schemeClr>
                </a:solidFill>
                <a:latin typeface="+mj-lt"/>
              </a:rPr>
              <a:t> </a:t>
            </a:r>
            <a:r>
              <a:rPr lang="fr-FR" sz="1600" b="1" dirty="0">
                <a:solidFill>
                  <a:srgbClr val="FF0000"/>
                </a:solidFill>
                <a:latin typeface="+mj-lt"/>
              </a:rPr>
              <a:t>30 nouveaux cas </a:t>
            </a:r>
            <a:r>
              <a:rPr lang="fr-FR" sz="1600" dirty="0">
                <a:solidFill>
                  <a:schemeClr val="tx1">
                    <a:lumMod val="65000"/>
                    <a:lumOff val="35000"/>
                  </a:schemeClr>
                </a:solidFill>
                <a:latin typeface="+mj-lt"/>
              </a:rPr>
              <a:t>de cancer /an (1</a:t>
            </a:r>
            <a:r>
              <a:rPr lang="fr-FR" sz="1600" baseline="30000" dirty="0">
                <a:solidFill>
                  <a:schemeClr val="tx1">
                    <a:lumMod val="65000"/>
                    <a:lumOff val="35000"/>
                  </a:schemeClr>
                </a:solidFill>
                <a:latin typeface="+mj-lt"/>
              </a:rPr>
              <a:t>ère</a:t>
            </a:r>
            <a:r>
              <a:rPr lang="fr-FR" sz="1600" dirty="0">
                <a:solidFill>
                  <a:schemeClr val="tx1">
                    <a:lumMod val="65000"/>
                    <a:lumOff val="35000"/>
                  </a:schemeClr>
                </a:solidFill>
                <a:latin typeface="+mj-lt"/>
              </a:rPr>
              <a:t> cause de mortalité en 2009)</a:t>
            </a:r>
          </a:p>
          <a:p>
            <a:pPr marL="214313" marR="41673" indent="-214313">
              <a:lnSpc>
                <a:spcPct val="101277"/>
              </a:lnSpc>
              <a:spcBef>
                <a:spcPts val="405"/>
              </a:spcBef>
              <a:buFont typeface="Wingdings" panose="05000000000000000000" pitchFamily="2" charset="2"/>
              <a:buChar char="q"/>
            </a:pPr>
            <a:r>
              <a:rPr lang="fr-FR" sz="1600" dirty="0">
                <a:solidFill>
                  <a:schemeClr val="tx1">
                    <a:lumMod val="65000"/>
                    <a:lumOff val="35000"/>
                  </a:schemeClr>
                </a:solidFill>
              </a:rPr>
              <a:t>4h de décalage horaire</a:t>
            </a:r>
          </a:p>
          <a:p>
            <a:pPr marL="214313" marR="41673" indent="-214313">
              <a:lnSpc>
                <a:spcPct val="101277"/>
              </a:lnSpc>
              <a:spcBef>
                <a:spcPts val="405"/>
              </a:spcBef>
              <a:buFont typeface="Wingdings" panose="05000000000000000000" pitchFamily="2" charset="2"/>
              <a:buChar char="q"/>
            </a:pPr>
            <a:r>
              <a:rPr lang="fr-FR" sz="1600" dirty="0">
                <a:solidFill>
                  <a:schemeClr val="tx1">
                    <a:lumMod val="65000"/>
                    <a:lumOff val="35000"/>
                  </a:schemeClr>
                </a:solidFill>
              </a:rPr>
              <a:t>11h de vol/19h de trajet</a:t>
            </a:r>
          </a:p>
          <a:p>
            <a:pPr marL="171450" marR="41673" indent="-171450">
              <a:lnSpc>
                <a:spcPct val="101277"/>
              </a:lnSpc>
              <a:spcBef>
                <a:spcPts val="405"/>
              </a:spcBef>
              <a:buFontTx/>
              <a:buChar char="-"/>
            </a:pPr>
            <a:endParaRPr lang="fr-FR" sz="1100" dirty="0">
              <a:latin typeface="Verdana" panose="020B0604030504040204" pitchFamily="34" charset="0"/>
              <a:ea typeface="Verdana" panose="020B0604030504040204" pitchFamily="34" charset="0"/>
            </a:endParaRPr>
          </a:p>
        </p:txBody>
      </p:sp>
      <p:pic>
        <p:nvPicPr>
          <p:cNvPr id="6" name="Image 5"/>
          <p:cNvPicPr>
            <a:picLocks noChangeAspect="1"/>
          </p:cNvPicPr>
          <p:nvPr/>
        </p:nvPicPr>
        <p:blipFill>
          <a:blip r:embed="rId5"/>
          <a:stretch>
            <a:fillRect/>
          </a:stretch>
        </p:blipFill>
        <p:spPr>
          <a:xfrm>
            <a:off x="2215442" y="-289280"/>
            <a:ext cx="2592611" cy="1314467"/>
          </a:xfrm>
          <a:prstGeom prst="rect">
            <a:avLst/>
          </a:prstGeom>
        </p:spPr>
      </p:pic>
      <p:pic>
        <p:nvPicPr>
          <p:cNvPr id="16" name="Image 15"/>
          <p:cNvPicPr>
            <a:picLocks noChangeAspect="1"/>
          </p:cNvPicPr>
          <p:nvPr/>
        </p:nvPicPr>
        <p:blipFill rotWithShape="1">
          <a:blip r:embed="rId6"/>
          <a:srcRect l="1332" t="1423" r="537" b="2097"/>
          <a:stretch/>
        </p:blipFill>
        <p:spPr>
          <a:xfrm>
            <a:off x="6161653" y="2161209"/>
            <a:ext cx="2466878" cy="1735487"/>
          </a:xfrm>
          <a:prstGeom prst="rect">
            <a:avLst/>
          </a:prstGeom>
        </p:spPr>
      </p:pic>
      <p:pic>
        <p:nvPicPr>
          <p:cNvPr id="17" name="Image 16"/>
          <p:cNvPicPr>
            <a:picLocks noChangeAspect="1"/>
          </p:cNvPicPr>
          <p:nvPr/>
        </p:nvPicPr>
        <p:blipFill>
          <a:blip r:embed="rId7"/>
          <a:stretch>
            <a:fillRect/>
          </a:stretch>
        </p:blipFill>
        <p:spPr>
          <a:xfrm>
            <a:off x="5929642" y="4336821"/>
            <a:ext cx="2930899" cy="2115075"/>
          </a:xfrm>
          <a:prstGeom prst="rect">
            <a:avLst/>
          </a:prstGeom>
        </p:spPr>
      </p:pic>
      <p:pic>
        <p:nvPicPr>
          <p:cNvPr id="18" name="Image 17"/>
          <p:cNvPicPr>
            <a:picLocks noChangeAspect="1"/>
          </p:cNvPicPr>
          <p:nvPr/>
        </p:nvPicPr>
        <p:blipFill rotWithShape="1">
          <a:blip r:embed="rId8"/>
          <a:srcRect t="-1" r="628" b="20550"/>
          <a:stretch/>
        </p:blipFill>
        <p:spPr>
          <a:xfrm>
            <a:off x="5867269" y="1085574"/>
            <a:ext cx="1533099" cy="913327"/>
          </a:xfrm>
          <a:prstGeom prst="rect">
            <a:avLst/>
          </a:prstGeom>
        </p:spPr>
      </p:pic>
      <p:sp>
        <p:nvSpPr>
          <p:cNvPr id="20" name="ZoneTexte 19"/>
          <p:cNvSpPr txBox="1"/>
          <p:nvPr/>
        </p:nvSpPr>
        <p:spPr>
          <a:xfrm>
            <a:off x="9313244" y="4665950"/>
            <a:ext cx="2797893" cy="2308324"/>
          </a:xfrm>
          <a:prstGeom prst="rect">
            <a:avLst/>
          </a:prstGeom>
          <a:solidFill>
            <a:schemeClr val="accent2">
              <a:lumMod val="20000"/>
              <a:lumOff val="80000"/>
            </a:schemeClr>
          </a:solidFill>
        </p:spPr>
        <p:txBody>
          <a:bodyPr wrap="square" rtlCol="0">
            <a:spAutoFit/>
          </a:bodyPr>
          <a:lstStyle/>
          <a:p>
            <a:pPr marL="214313" indent="-214313">
              <a:buFont typeface="Wingdings" panose="05000000000000000000" pitchFamily="2" charset="2"/>
              <a:buChar char="q"/>
            </a:pPr>
            <a:r>
              <a:rPr lang="fr-FR" sz="1600" dirty="0">
                <a:solidFill>
                  <a:schemeClr val="tx1">
                    <a:lumMod val="65000"/>
                    <a:lumOff val="35000"/>
                  </a:schemeClr>
                </a:solidFill>
                <a:latin typeface="+mj-lt"/>
              </a:rPr>
              <a:t>12 000 habitants </a:t>
            </a:r>
          </a:p>
          <a:p>
            <a:r>
              <a:rPr lang="fr-FR" sz="1600" dirty="0">
                <a:solidFill>
                  <a:schemeClr val="tx1">
                    <a:lumMod val="65000"/>
                    <a:lumOff val="35000"/>
                  </a:schemeClr>
                </a:solidFill>
                <a:latin typeface="+mj-lt"/>
              </a:rPr>
              <a:t>(8500 Wallis+3500 Futuna –INSEE 2019), Polynésiens et métropolitains</a:t>
            </a:r>
          </a:p>
          <a:p>
            <a:pPr marL="214313" indent="-214313">
              <a:buFont typeface="Wingdings" panose="05000000000000000000" pitchFamily="2" charset="2"/>
              <a:buChar char="q"/>
            </a:pPr>
            <a:r>
              <a:rPr lang="fr-FR" sz="1600" b="1" dirty="0">
                <a:solidFill>
                  <a:srgbClr val="FF0000"/>
                </a:solidFill>
                <a:latin typeface="+mj-lt"/>
              </a:rPr>
              <a:t>30 à 40 nouveaux cas </a:t>
            </a:r>
            <a:r>
              <a:rPr lang="fr-FR" sz="1600" dirty="0">
                <a:solidFill>
                  <a:schemeClr val="tx1">
                    <a:lumMod val="65000"/>
                    <a:lumOff val="35000"/>
                  </a:schemeClr>
                </a:solidFill>
                <a:latin typeface="+mj-lt"/>
              </a:rPr>
              <a:t>de  cancer /an</a:t>
            </a:r>
          </a:p>
          <a:p>
            <a:pPr marL="214313" indent="-214313">
              <a:buFont typeface="Wingdings" panose="05000000000000000000" pitchFamily="2" charset="2"/>
              <a:buChar char="q"/>
            </a:pPr>
            <a:r>
              <a:rPr lang="fr-FR" sz="1600" dirty="0">
                <a:solidFill>
                  <a:schemeClr val="tx1">
                    <a:lumMod val="65000"/>
                    <a:lumOff val="35000"/>
                  </a:schemeClr>
                </a:solidFill>
                <a:latin typeface="+mj-lt"/>
              </a:rPr>
              <a:t>Décalage horaire : + 11h</a:t>
            </a:r>
          </a:p>
          <a:p>
            <a:pPr marL="214313" indent="-214313">
              <a:buFont typeface="Wingdings" panose="05000000000000000000" pitchFamily="2" charset="2"/>
              <a:buChar char="q"/>
            </a:pPr>
            <a:r>
              <a:rPr lang="fr-FR" sz="1600" dirty="0">
                <a:solidFill>
                  <a:schemeClr val="tx1">
                    <a:lumMod val="65000"/>
                    <a:lumOff val="35000"/>
                  </a:schemeClr>
                </a:solidFill>
              </a:rPr>
              <a:t> 22h de vol/34h de trajet</a:t>
            </a:r>
          </a:p>
          <a:p>
            <a:pPr marL="214313" indent="-214313">
              <a:buFont typeface="Wingdings" panose="05000000000000000000" pitchFamily="2" charset="2"/>
              <a:buChar char="q"/>
            </a:pPr>
            <a:endParaRPr lang="fr-FR" sz="1600" dirty="0">
              <a:solidFill>
                <a:schemeClr val="tx1">
                  <a:lumMod val="65000"/>
                  <a:lumOff val="35000"/>
                </a:schemeClr>
              </a:solidFill>
              <a:latin typeface="+mj-lt"/>
            </a:endParaRPr>
          </a:p>
        </p:txBody>
      </p:sp>
      <p:pic>
        <p:nvPicPr>
          <p:cNvPr id="21" name="Image 2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682873" y="2235630"/>
            <a:ext cx="1739101" cy="1304326"/>
          </a:xfrm>
          <a:prstGeom prst="rect">
            <a:avLst/>
          </a:prstGeom>
        </p:spPr>
      </p:pic>
      <p:cxnSp>
        <p:nvCxnSpPr>
          <p:cNvPr id="23" name="Connecteur droit 22"/>
          <p:cNvCxnSpPr/>
          <p:nvPr/>
        </p:nvCxnSpPr>
        <p:spPr>
          <a:xfrm>
            <a:off x="5932280" y="1232249"/>
            <a:ext cx="0" cy="5373267"/>
          </a:xfrm>
          <a:prstGeom prst="line">
            <a:avLst/>
          </a:prstGeom>
        </p:spPr>
        <p:style>
          <a:lnRef idx="1">
            <a:schemeClr val="accent1"/>
          </a:lnRef>
          <a:fillRef idx="0">
            <a:schemeClr val="accent1"/>
          </a:fillRef>
          <a:effectRef idx="0">
            <a:schemeClr val="accent1"/>
          </a:effectRef>
          <a:fontRef idx="minor">
            <a:schemeClr val="tx1"/>
          </a:fontRef>
        </p:style>
      </p:cxnSp>
      <p:sp>
        <p:nvSpPr>
          <p:cNvPr id="4" name="ZoneTexte 3"/>
          <p:cNvSpPr txBox="1"/>
          <p:nvPr/>
        </p:nvSpPr>
        <p:spPr>
          <a:xfrm>
            <a:off x="8940800" y="0"/>
            <a:ext cx="3251199" cy="4498476"/>
          </a:xfrm>
          <a:prstGeom prst="rect">
            <a:avLst/>
          </a:prstGeom>
          <a:solidFill>
            <a:schemeClr val="accent5">
              <a:lumMod val="40000"/>
              <a:lumOff val="60000"/>
            </a:schemeClr>
          </a:solidFill>
        </p:spPr>
        <p:txBody>
          <a:bodyPr wrap="square" rtlCol="0">
            <a:spAutoFit/>
          </a:bodyPr>
          <a:lstStyle/>
          <a:p>
            <a:pPr marL="0" lvl="1"/>
            <a:endParaRPr lang="fr-FR" sz="1200" dirty="0"/>
          </a:p>
          <a:p>
            <a:pPr marL="0" marR="41673" lvl="1">
              <a:lnSpc>
                <a:spcPct val="101277"/>
              </a:lnSpc>
              <a:spcBef>
                <a:spcPts val="405"/>
              </a:spcBef>
            </a:pPr>
            <a:r>
              <a:rPr lang="fr-FR" sz="1400" b="1" dirty="0">
                <a:solidFill>
                  <a:schemeClr val="tx1">
                    <a:lumMod val="65000"/>
                    <a:lumOff val="35000"/>
                  </a:schemeClr>
                </a:solidFill>
                <a:latin typeface="+mj-lt"/>
              </a:rPr>
              <a:t>Population jeune </a:t>
            </a:r>
            <a:r>
              <a:rPr lang="fr-FR" sz="1400" dirty="0">
                <a:solidFill>
                  <a:schemeClr val="tx1">
                    <a:lumMod val="65000"/>
                    <a:lumOff val="35000"/>
                  </a:schemeClr>
                </a:solidFill>
                <a:latin typeface="+mj-lt"/>
              </a:rPr>
              <a:t>: Age médian 32 ans vs 41 en métropole </a:t>
            </a:r>
          </a:p>
          <a:p>
            <a:pPr marL="0" marR="41673" lvl="1">
              <a:lnSpc>
                <a:spcPct val="101277"/>
              </a:lnSpc>
              <a:spcBef>
                <a:spcPts val="405"/>
              </a:spcBef>
            </a:pPr>
            <a:r>
              <a:rPr lang="fr-FR" sz="1400" dirty="0">
                <a:solidFill>
                  <a:schemeClr val="tx1">
                    <a:lumMod val="65000"/>
                    <a:lumOff val="35000"/>
                  </a:schemeClr>
                </a:solidFill>
                <a:latin typeface="+mj-lt"/>
              </a:rPr>
              <a:t>Avec des comorbidités fréquentes :</a:t>
            </a:r>
          </a:p>
          <a:p>
            <a:pPr marL="457200" marR="41673" lvl="3" indent="-285750">
              <a:lnSpc>
                <a:spcPct val="101277"/>
              </a:lnSpc>
              <a:spcBef>
                <a:spcPts val="405"/>
              </a:spcBef>
              <a:buFont typeface="Wingdings" panose="05000000000000000000" pitchFamily="2" charset="2"/>
              <a:buChar char="§"/>
            </a:pPr>
            <a:r>
              <a:rPr lang="fr-FR" sz="1400" b="1" dirty="0">
                <a:solidFill>
                  <a:schemeClr val="tx1">
                    <a:lumMod val="65000"/>
                    <a:lumOff val="35000"/>
                  </a:schemeClr>
                </a:solidFill>
                <a:latin typeface="+mj-lt"/>
              </a:rPr>
              <a:t>obésité 60%</a:t>
            </a:r>
            <a:r>
              <a:rPr lang="fr-FR" sz="1400" dirty="0"/>
              <a:t>*</a:t>
            </a:r>
            <a:endParaRPr lang="fr-FR" sz="1400" b="1" dirty="0">
              <a:solidFill>
                <a:schemeClr val="tx1">
                  <a:lumMod val="65000"/>
                  <a:lumOff val="35000"/>
                </a:schemeClr>
              </a:solidFill>
              <a:latin typeface="+mj-lt"/>
            </a:endParaRPr>
          </a:p>
          <a:p>
            <a:pPr marL="457200" marR="41673" lvl="3" indent="-285750">
              <a:lnSpc>
                <a:spcPct val="101277"/>
              </a:lnSpc>
              <a:spcBef>
                <a:spcPts val="405"/>
              </a:spcBef>
              <a:buFont typeface="Wingdings" panose="05000000000000000000" pitchFamily="2" charset="2"/>
              <a:buChar char="§"/>
            </a:pPr>
            <a:r>
              <a:rPr lang="fr-FR" sz="1400" dirty="0">
                <a:solidFill>
                  <a:schemeClr val="tx1">
                    <a:lumMod val="65000"/>
                    <a:lumOff val="35000"/>
                  </a:schemeClr>
                </a:solidFill>
                <a:latin typeface="+mj-lt"/>
              </a:rPr>
              <a:t>diabète type 2 87%</a:t>
            </a:r>
            <a:r>
              <a:rPr lang="fr-FR" sz="1400" dirty="0">
                <a:latin typeface="+mj-lt"/>
              </a:rPr>
              <a:t>*</a:t>
            </a:r>
          </a:p>
          <a:p>
            <a:pPr marL="457200" marR="41673" lvl="3" indent="-285750">
              <a:lnSpc>
                <a:spcPct val="101277"/>
              </a:lnSpc>
              <a:spcBef>
                <a:spcPts val="405"/>
              </a:spcBef>
              <a:buFont typeface="Wingdings" panose="05000000000000000000" pitchFamily="2" charset="2"/>
              <a:buChar char="§"/>
            </a:pPr>
            <a:r>
              <a:rPr lang="fr-FR" sz="1400" dirty="0">
                <a:solidFill>
                  <a:schemeClr val="tx1">
                    <a:lumMod val="65000"/>
                    <a:lumOff val="35000"/>
                  </a:schemeClr>
                </a:solidFill>
                <a:latin typeface="+mj-lt"/>
              </a:rPr>
              <a:t> HTA</a:t>
            </a:r>
          </a:p>
          <a:p>
            <a:pPr marL="457200" marR="41673" lvl="3" indent="-285750">
              <a:lnSpc>
                <a:spcPct val="101277"/>
              </a:lnSpc>
              <a:spcBef>
                <a:spcPts val="405"/>
              </a:spcBef>
              <a:buFont typeface="Wingdings" panose="05000000000000000000" pitchFamily="2" charset="2"/>
              <a:buChar char="§"/>
            </a:pPr>
            <a:r>
              <a:rPr lang="fr-FR" sz="1400" b="1" dirty="0">
                <a:solidFill>
                  <a:schemeClr val="tx1">
                    <a:lumMod val="65000"/>
                    <a:lumOff val="35000"/>
                  </a:schemeClr>
                </a:solidFill>
                <a:latin typeface="+mj-lt"/>
              </a:rPr>
              <a:t>Tabac </a:t>
            </a:r>
            <a:r>
              <a:rPr lang="fr-FR" sz="1400" dirty="0">
                <a:solidFill>
                  <a:schemeClr val="tx1">
                    <a:lumMod val="65000"/>
                    <a:lumOff val="35000"/>
                  </a:schemeClr>
                </a:solidFill>
                <a:latin typeface="+mj-lt"/>
              </a:rPr>
              <a:t>(40% de fumeurs quotidiens dont 1/3 de femmes</a:t>
            </a:r>
            <a:r>
              <a:rPr lang="fr-FR" sz="1400" dirty="0"/>
              <a:t>*</a:t>
            </a:r>
            <a:r>
              <a:rPr lang="fr-FR" sz="1400" dirty="0">
                <a:solidFill>
                  <a:schemeClr val="tx1">
                    <a:lumMod val="65000"/>
                    <a:lumOff val="35000"/>
                  </a:schemeClr>
                </a:solidFill>
                <a:latin typeface="+mj-lt"/>
              </a:rPr>
              <a:t>)</a:t>
            </a:r>
          </a:p>
          <a:p>
            <a:pPr marL="457200" marR="41673" lvl="3" indent="-285750">
              <a:lnSpc>
                <a:spcPct val="101277"/>
              </a:lnSpc>
              <a:spcBef>
                <a:spcPts val="405"/>
              </a:spcBef>
              <a:buFont typeface="Wingdings" panose="05000000000000000000" pitchFamily="2" charset="2"/>
              <a:buChar char="§"/>
            </a:pPr>
            <a:r>
              <a:rPr lang="fr-FR" sz="1400" b="1" dirty="0">
                <a:solidFill>
                  <a:schemeClr val="tx1">
                    <a:lumMod val="65000"/>
                    <a:lumOff val="35000"/>
                  </a:schemeClr>
                </a:solidFill>
                <a:latin typeface="+mj-lt"/>
              </a:rPr>
              <a:t>Alcool</a:t>
            </a:r>
            <a:r>
              <a:rPr lang="fr-FR" sz="1400" dirty="0">
                <a:solidFill>
                  <a:schemeClr val="tx1">
                    <a:lumMod val="65000"/>
                    <a:lumOff val="35000"/>
                  </a:schemeClr>
                </a:solidFill>
                <a:latin typeface="+mj-lt"/>
              </a:rPr>
              <a:t> (28% d’abstinents à vie</a:t>
            </a:r>
            <a:r>
              <a:rPr lang="fr-FR" sz="1400" dirty="0"/>
              <a:t>*</a:t>
            </a:r>
            <a:r>
              <a:rPr lang="fr-FR" sz="1400" dirty="0">
                <a:solidFill>
                  <a:schemeClr val="tx1">
                    <a:lumMod val="65000"/>
                    <a:lumOff val="35000"/>
                  </a:schemeClr>
                </a:solidFill>
                <a:latin typeface="+mj-lt"/>
              </a:rPr>
              <a:t>)</a:t>
            </a:r>
          </a:p>
          <a:p>
            <a:pPr marL="457200" marR="41673" lvl="3" indent="-285750">
              <a:lnSpc>
                <a:spcPct val="101277"/>
              </a:lnSpc>
              <a:spcBef>
                <a:spcPts val="405"/>
              </a:spcBef>
              <a:buFont typeface="Wingdings" panose="05000000000000000000" pitchFamily="2" charset="2"/>
              <a:buChar char="§"/>
            </a:pPr>
            <a:r>
              <a:rPr lang="fr-FR" sz="1400" b="1" dirty="0">
                <a:solidFill>
                  <a:schemeClr val="tx1">
                    <a:lumMod val="65000"/>
                    <a:lumOff val="35000"/>
                  </a:schemeClr>
                </a:solidFill>
                <a:latin typeface="+mj-lt"/>
              </a:rPr>
              <a:t>Hépatite B</a:t>
            </a:r>
            <a:r>
              <a:rPr lang="fr-FR" sz="1400" dirty="0">
                <a:solidFill>
                  <a:schemeClr val="tx1">
                    <a:lumMod val="65000"/>
                    <a:lumOff val="35000"/>
                  </a:schemeClr>
                </a:solidFill>
                <a:latin typeface="+mj-lt"/>
              </a:rPr>
              <a:t> (Taux élevé dans le Pacifique Sud 6à 8%-pas de données pour WF-vs 2% Métropole - INRS )</a:t>
            </a:r>
          </a:p>
          <a:p>
            <a:pPr marL="457200" marR="41673" lvl="3" indent="-285750">
              <a:lnSpc>
                <a:spcPct val="101277"/>
              </a:lnSpc>
              <a:spcBef>
                <a:spcPts val="405"/>
              </a:spcBef>
              <a:buFont typeface="Wingdings" panose="05000000000000000000" pitchFamily="2" charset="2"/>
              <a:buChar char="§"/>
            </a:pPr>
            <a:r>
              <a:rPr lang="fr-FR" sz="1400" dirty="0">
                <a:solidFill>
                  <a:schemeClr val="tx1">
                    <a:lumMod val="65000"/>
                    <a:lumOff val="35000"/>
                  </a:schemeClr>
                </a:solidFill>
                <a:latin typeface="+mj-lt"/>
              </a:rPr>
              <a:t>Régime pauvre en fibre</a:t>
            </a:r>
            <a:r>
              <a:rPr lang="fr-FR" sz="1400" dirty="0"/>
              <a:t>*</a:t>
            </a:r>
            <a:endParaRPr lang="fr-FR" sz="1400" dirty="0">
              <a:solidFill>
                <a:schemeClr val="tx1">
                  <a:lumMod val="65000"/>
                  <a:lumOff val="35000"/>
                </a:schemeClr>
              </a:solidFill>
              <a:latin typeface="+mj-lt"/>
            </a:endParaRPr>
          </a:p>
          <a:p>
            <a:pPr marL="457200" marR="41673" lvl="3" indent="-285750">
              <a:lnSpc>
                <a:spcPct val="101277"/>
              </a:lnSpc>
              <a:spcBef>
                <a:spcPts val="405"/>
              </a:spcBef>
              <a:buFont typeface="Wingdings" panose="05000000000000000000" pitchFamily="2" charset="2"/>
              <a:buChar char="§"/>
            </a:pPr>
            <a:r>
              <a:rPr lang="fr-FR" sz="1400" dirty="0">
                <a:solidFill>
                  <a:schemeClr val="tx1">
                    <a:lumMod val="65000"/>
                    <a:lumOff val="35000"/>
                  </a:schemeClr>
                </a:solidFill>
                <a:latin typeface="+mj-lt"/>
              </a:rPr>
              <a:t>Sédentarité </a:t>
            </a:r>
            <a:r>
              <a:rPr lang="fr-FR" sz="1400" dirty="0"/>
              <a:t>*</a:t>
            </a:r>
            <a:endParaRPr lang="fr-FR" sz="1400" dirty="0">
              <a:solidFill>
                <a:schemeClr val="tx1">
                  <a:lumMod val="65000"/>
                  <a:lumOff val="35000"/>
                </a:schemeClr>
              </a:solidFill>
              <a:latin typeface="+mj-lt"/>
            </a:endParaRPr>
          </a:p>
          <a:p>
            <a:pPr marL="171450" marR="41673" lvl="3" algn="r">
              <a:lnSpc>
                <a:spcPct val="101277"/>
              </a:lnSpc>
              <a:spcBef>
                <a:spcPts val="405"/>
              </a:spcBef>
            </a:pPr>
            <a:r>
              <a:rPr lang="fr-FR" sz="1200" dirty="0">
                <a:latin typeface="+mj-lt"/>
              </a:rPr>
              <a:t>* Enquête </a:t>
            </a:r>
            <a:r>
              <a:rPr lang="fr-FR" sz="1200" dirty="0" err="1">
                <a:latin typeface="+mj-lt"/>
              </a:rPr>
              <a:t>Stesps</a:t>
            </a:r>
            <a:r>
              <a:rPr lang="fr-FR" sz="1200" dirty="0">
                <a:latin typeface="+mj-lt"/>
              </a:rPr>
              <a:t> 2019</a:t>
            </a:r>
          </a:p>
        </p:txBody>
      </p:sp>
      <p:sp>
        <p:nvSpPr>
          <p:cNvPr id="9" name="ZoneTexte 8">
            <a:extLst>
              <a:ext uri="{FF2B5EF4-FFF2-40B4-BE49-F238E27FC236}">
                <a16:creationId xmlns:a16="http://schemas.microsoft.com/office/drawing/2014/main" id="{FAD70241-A167-E34E-BC0B-9FAEF23FCD07}"/>
              </a:ext>
            </a:extLst>
          </p:cNvPr>
          <p:cNvSpPr txBox="1"/>
          <p:nvPr/>
        </p:nvSpPr>
        <p:spPr>
          <a:xfrm>
            <a:off x="447492" y="3564321"/>
            <a:ext cx="2759789" cy="2831544"/>
          </a:xfrm>
          <a:prstGeom prst="rect">
            <a:avLst/>
          </a:prstGeom>
          <a:solidFill>
            <a:schemeClr val="accent5">
              <a:lumMod val="40000"/>
              <a:lumOff val="60000"/>
            </a:schemeClr>
          </a:solidFill>
        </p:spPr>
        <p:txBody>
          <a:bodyPr wrap="square" rtlCol="0">
            <a:spAutoFit/>
          </a:bodyPr>
          <a:lstStyle/>
          <a:p>
            <a:pPr marL="285750" indent="-285750">
              <a:buFont typeface="Arial" panose="020B0604020202020204" pitchFamily="34" charset="0"/>
              <a:buChar char="•"/>
            </a:pPr>
            <a:r>
              <a:rPr lang="fr-FR" sz="1400" b="1" dirty="0">
                <a:solidFill>
                  <a:schemeClr val="tx1">
                    <a:lumMod val="50000"/>
                    <a:lumOff val="50000"/>
                  </a:schemeClr>
                </a:solidFill>
              </a:rPr>
              <a:t>Tabagisme</a:t>
            </a:r>
            <a:r>
              <a:rPr lang="fr-FR" sz="1400" dirty="0">
                <a:solidFill>
                  <a:schemeClr val="tx1">
                    <a:lumMod val="50000"/>
                    <a:lumOff val="50000"/>
                  </a:schemeClr>
                </a:solidFill>
              </a:rPr>
              <a:t> quotidien nettement supérieure à la métropole </a:t>
            </a:r>
          </a:p>
          <a:p>
            <a:pPr marL="285750" indent="-285750">
              <a:buFont typeface="Arial" panose="020B0604020202020204" pitchFamily="34" charset="0"/>
              <a:buChar char="•"/>
            </a:pPr>
            <a:r>
              <a:rPr lang="fr-FR" sz="1400" b="1" dirty="0">
                <a:solidFill>
                  <a:schemeClr val="tx1">
                    <a:lumMod val="50000"/>
                    <a:lumOff val="50000"/>
                  </a:schemeClr>
                </a:solidFill>
              </a:rPr>
              <a:t>Alcoolisation ponctuelle </a:t>
            </a:r>
            <a:r>
              <a:rPr lang="fr-FR" sz="1400" dirty="0">
                <a:solidFill>
                  <a:schemeClr val="tx1">
                    <a:lumMod val="50000"/>
                    <a:lumOff val="50000"/>
                  </a:schemeClr>
                </a:solidFill>
              </a:rPr>
              <a:t>importante (API)</a:t>
            </a:r>
          </a:p>
          <a:p>
            <a:pPr marL="285750" indent="-285750">
              <a:buFont typeface="Arial" panose="020B0604020202020204" pitchFamily="34" charset="0"/>
              <a:buChar char="•"/>
            </a:pPr>
            <a:r>
              <a:rPr lang="fr-FR" sz="1400" b="1" dirty="0">
                <a:solidFill>
                  <a:schemeClr val="tx1">
                    <a:lumMod val="50000"/>
                    <a:lumOff val="50000"/>
                  </a:schemeClr>
                </a:solidFill>
              </a:rPr>
              <a:t>Diabète</a:t>
            </a:r>
            <a:r>
              <a:rPr lang="fr-FR" sz="1400" dirty="0">
                <a:solidFill>
                  <a:schemeClr val="tx1">
                    <a:lumMod val="50000"/>
                    <a:lumOff val="50000"/>
                  </a:schemeClr>
                </a:solidFill>
              </a:rPr>
              <a:t> (8,0 % chez les femmes vs 3,7 %en métropole) et </a:t>
            </a:r>
            <a:r>
              <a:rPr lang="fr-FR" sz="1400" b="1" dirty="0">
                <a:solidFill>
                  <a:schemeClr val="tx1">
                    <a:lumMod val="50000"/>
                    <a:lumOff val="50000"/>
                  </a:schemeClr>
                </a:solidFill>
              </a:rPr>
              <a:t>surpoids/obésité </a:t>
            </a:r>
            <a:r>
              <a:rPr lang="fr-FR" sz="1400" dirty="0">
                <a:solidFill>
                  <a:schemeClr val="tx1">
                    <a:lumMod val="50000"/>
                    <a:lumOff val="50000"/>
                  </a:schemeClr>
                </a:solidFill>
              </a:rPr>
              <a:t>importants, surtout chez les personnes de 55 ans et plus</a:t>
            </a:r>
            <a:r>
              <a:rPr lang="fr-FR" sz="1400" dirty="0"/>
              <a:t>.</a:t>
            </a:r>
          </a:p>
          <a:p>
            <a:endParaRPr lang="fr-FR" sz="1200" dirty="0"/>
          </a:p>
          <a:p>
            <a:pPr algn="r"/>
            <a:r>
              <a:rPr lang="fr-FR" sz="1200" dirty="0"/>
              <a:t>Santé publique France 2020</a:t>
            </a:r>
          </a:p>
        </p:txBody>
      </p:sp>
    </p:spTree>
    <p:extLst>
      <p:ext uri="{BB962C8B-B14F-4D97-AF65-F5344CB8AC3E}">
        <p14:creationId xmlns:p14="http://schemas.microsoft.com/office/powerpoint/2010/main" val="1405172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dirty="0">
                <a:solidFill>
                  <a:srgbClr val="0070C0"/>
                </a:solidFill>
              </a:rPr>
              <a:t> </a:t>
            </a:r>
            <a:r>
              <a:rPr lang="fr-FR" sz="2700" dirty="0">
                <a:solidFill>
                  <a:srgbClr val="0070C0"/>
                </a:solidFill>
              </a:rPr>
              <a:t>Contexte oncologique: moyens</a:t>
            </a:r>
          </a:p>
        </p:txBody>
      </p:sp>
      <p:sp>
        <p:nvSpPr>
          <p:cNvPr id="3" name="Espace réservé du texte 2"/>
          <p:cNvSpPr>
            <a:spLocks noGrp="1"/>
          </p:cNvSpPr>
          <p:nvPr>
            <p:ph type="body" idx="1"/>
          </p:nvPr>
        </p:nvSpPr>
        <p:spPr>
          <a:xfrm>
            <a:off x="1830812" y="1211071"/>
            <a:ext cx="5352834" cy="536066"/>
          </a:xfrm>
        </p:spPr>
        <p:txBody>
          <a:bodyPr/>
          <a:lstStyle/>
          <a:p>
            <a:r>
              <a:rPr lang="fr-FR" dirty="0"/>
              <a:t>Saint Pierre et Miquelon</a:t>
            </a:r>
          </a:p>
        </p:txBody>
      </p:sp>
      <p:sp>
        <p:nvSpPr>
          <p:cNvPr id="4" name="Espace réservé du contenu 3"/>
          <p:cNvSpPr>
            <a:spLocks noGrp="1"/>
          </p:cNvSpPr>
          <p:nvPr>
            <p:ph sz="half" idx="2"/>
          </p:nvPr>
        </p:nvSpPr>
        <p:spPr>
          <a:xfrm>
            <a:off x="2404936" y="2023988"/>
            <a:ext cx="3502977" cy="3904271"/>
          </a:xfrm>
        </p:spPr>
        <p:txBody>
          <a:bodyPr>
            <a:normAutofit fontScale="70000" lnSpcReduction="20000"/>
          </a:bodyPr>
          <a:lstStyle/>
          <a:p>
            <a:pPr>
              <a:buFont typeface="Wingdings" panose="05000000000000000000" pitchFamily="2" charset="2"/>
              <a:buChar char="q"/>
            </a:pPr>
            <a:r>
              <a:rPr lang="fr-FR" sz="1700" dirty="0">
                <a:solidFill>
                  <a:schemeClr val="tx1">
                    <a:lumMod val="65000"/>
                    <a:lumOff val="35000"/>
                  </a:schemeClr>
                </a:solidFill>
                <a:latin typeface="+mj-lt"/>
                <a:ea typeface="+mn-ea"/>
              </a:rPr>
              <a:t>35 lits de MCO dont 18 lits de médecine ( 1 lit dédié chimio/</a:t>
            </a:r>
            <a:r>
              <a:rPr lang="fr-FR" sz="1700" dirty="0" err="1">
                <a:solidFill>
                  <a:schemeClr val="tx1">
                    <a:lumMod val="65000"/>
                    <a:lumOff val="35000"/>
                  </a:schemeClr>
                </a:solidFill>
                <a:latin typeface="+mj-lt"/>
                <a:ea typeface="+mn-ea"/>
              </a:rPr>
              <a:t>ambu</a:t>
            </a:r>
            <a:r>
              <a:rPr lang="fr-FR" sz="1700" dirty="0">
                <a:solidFill>
                  <a:schemeClr val="tx1">
                    <a:lumMod val="65000"/>
                    <a:lumOff val="35000"/>
                  </a:schemeClr>
                </a:solidFill>
                <a:latin typeface="+mj-lt"/>
                <a:ea typeface="+mn-ea"/>
              </a:rPr>
              <a:t>)</a:t>
            </a:r>
          </a:p>
          <a:p>
            <a:pPr>
              <a:buFont typeface="Wingdings" panose="05000000000000000000" pitchFamily="2" charset="2"/>
              <a:buChar char="q"/>
            </a:pPr>
            <a:r>
              <a:rPr lang="fr-FR" sz="1700" dirty="0">
                <a:solidFill>
                  <a:schemeClr val="tx1">
                    <a:lumMod val="65000"/>
                    <a:lumOff val="35000"/>
                  </a:schemeClr>
                </a:solidFill>
              </a:rPr>
              <a:t>1 service d’urgence avec une salle de déchoquage</a:t>
            </a:r>
          </a:p>
          <a:p>
            <a:pPr>
              <a:buFont typeface="Wingdings" panose="05000000000000000000" pitchFamily="2" charset="2"/>
              <a:buChar char="q"/>
            </a:pPr>
            <a:r>
              <a:rPr lang="fr-FR" sz="1700" dirty="0"/>
              <a:t>Laboratoire autorisant dosage marqueurs tumoraux</a:t>
            </a:r>
          </a:p>
          <a:p>
            <a:pPr>
              <a:buFont typeface="Wingdings" panose="05000000000000000000" pitchFamily="2" charset="2"/>
              <a:buChar char="q"/>
            </a:pPr>
            <a:r>
              <a:rPr lang="fr-FR" sz="1700" dirty="0"/>
              <a:t>Imagerie avec scanner</a:t>
            </a:r>
          </a:p>
          <a:p>
            <a:pPr>
              <a:buFont typeface="Wingdings" panose="05000000000000000000" pitchFamily="2" charset="2"/>
              <a:buChar char="q"/>
            </a:pPr>
            <a:r>
              <a:rPr lang="fr-FR" sz="1700" dirty="0"/>
              <a:t>Pharmacie avec Unité de Reconstitution des Cytotoxiques (URC)</a:t>
            </a:r>
            <a:endParaRPr lang="fr-FR" sz="1700" dirty="0">
              <a:solidFill>
                <a:schemeClr val="tx1">
                  <a:lumMod val="65000"/>
                  <a:lumOff val="35000"/>
                </a:schemeClr>
              </a:solidFill>
              <a:latin typeface="+mj-lt"/>
              <a:ea typeface="+mn-ea"/>
            </a:endParaRPr>
          </a:p>
          <a:p>
            <a:pPr>
              <a:buFont typeface="Wingdings" panose="05000000000000000000" pitchFamily="2" charset="2"/>
              <a:buChar char="q"/>
            </a:pPr>
            <a:r>
              <a:rPr lang="fr-FR" sz="1700" dirty="0">
                <a:solidFill>
                  <a:schemeClr val="tx1">
                    <a:lumMod val="65000"/>
                    <a:lumOff val="35000"/>
                  </a:schemeClr>
                </a:solidFill>
                <a:latin typeface="+mj-lt"/>
                <a:ea typeface="+mn-ea"/>
              </a:rPr>
              <a:t>3 lits de dialyse, 1 bloc opératoire, 2 lits de soins intensifs</a:t>
            </a:r>
          </a:p>
          <a:p>
            <a:pPr>
              <a:buFont typeface="Wingdings" panose="05000000000000000000" pitchFamily="2" charset="2"/>
              <a:buChar char="q"/>
            </a:pPr>
            <a:r>
              <a:rPr lang="fr-FR" sz="1700" dirty="0">
                <a:solidFill>
                  <a:schemeClr val="tx1">
                    <a:lumMod val="65000"/>
                    <a:lumOff val="35000"/>
                  </a:schemeClr>
                </a:solidFill>
                <a:latin typeface="+mj-lt"/>
                <a:ea typeface="+mn-ea"/>
              </a:rPr>
              <a:t>2 Pharmacies ( dont 1 en ville) +URC , 1 service de radio, 1 salle d’EFR,1 salle OPH, 1 USLD</a:t>
            </a:r>
          </a:p>
          <a:p>
            <a:pPr>
              <a:buFont typeface="Wingdings" panose="05000000000000000000" pitchFamily="2" charset="2"/>
              <a:buChar char="q"/>
            </a:pPr>
            <a:r>
              <a:rPr lang="fr-FR" sz="1700" dirty="0"/>
              <a:t>Offre de soins de support: prévention (ETP, APA), kiné, diététiciennes, psycho , C° IDE annonce , suivi TCO, Aide-Soignante Bien-être</a:t>
            </a:r>
          </a:p>
          <a:p>
            <a:pPr>
              <a:buFont typeface="Wingdings" panose="05000000000000000000" pitchFamily="2" charset="2"/>
              <a:buChar char="q"/>
            </a:pPr>
            <a:r>
              <a:rPr lang="fr-FR" sz="1700" dirty="0"/>
              <a:t>Télémédecine </a:t>
            </a:r>
          </a:p>
          <a:p>
            <a:pPr>
              <a:buFont typeface="Wingdings" panose="05000000000000000000" pitchFamily="2" charset="2"/>
              <a:buChar char="q"/>
            </a:pPr>
            <a:endParaRPr lang="fr-FR" sz="1600" dirty="0">
              <a:solidFill>
                <a:schemeClr val="tx1">
                  <a:lumMod val="65000"/>
                  <a:lumOff val="35000"/>
                </a:schemeClr>
              </a:solidFill>
              <a:latin typeface="+mj-lt"/>
              <a:ea typeface="+mn-ea"/>
            </a:endParaRPr>
          </a:p>
          <a:p>
            <a:pPr>
              <a:buFont typeface="Wingdings" panose="05000000000000000000" pitchFamily="2" charset="2"/>
              <a:buChar char="q"/>
            </a:pPr>
            <a:endParaRPr lang="fr-FR" sz="1600" dirty="0"/>
          </a:p>
          <a:p>
            <a:pPr>
              <a:buFont typeface="Wingdings" panose="05000000000000000000" pitchFamily="2" charset="2"/>
              <a:buChar char="q"/>
            </a:pPr>
            <a:endParaRPr lang="fr-FR" sz="1600" dirty="0">
              <a:solidFill>
                <a:schemeClr val="tx1">
                  <a:lumMod val="65000"/>
                  <a:lumOff val="35000"/>
                </a:schemeClr>
              </a:solidFill>
              <a:latin typeface="+mj-lt"/>
              <a:ea typeface="+mn-ea"/>
            </a:endParaRPr>
          </a:p>
        </p:txBody>
      </p:sp>
      <p:sp>
        <p:nvSpPr>
          <p:cNvPr id="5" name="Espace réservé du contenu 4"/>
          <p:cNvSpPr>
            <a:spLocks noGrp="1"/>
          </p:cNvSpPr>
          <p:nvPr>
            <p:ph sz="quarter" idx="4"/>
          </p:nvPr>
        </p:nvSpPr>
        <p:spPr>
          <a:xfrm>
            <a:off x="6325410" y="2384368"/>
            <a:ext cx="3446387" cy="3571298"/>
          </a:xfrm>
        </p:spPr>
        <p:txBody>
          <a:bodyPr>
            <a:noAutofit/>
          </a:bodyPr>
          <a:lstStyle/>
          <a:p>
            <a:pPr>
              <a:buFont typeface="Wingdings" panose="05000000000000000000" pitchFamily="2" charset="2"/>
              <a:buChar char="q"/>
            </a:pPr>
            <a:r>
              <a:rPr lang="fr-FR" sz="1100" dirty="0"/>
              <a:t>42 lits médecine , chirurgie, obstétrique</a:t>
            </a:r>
          </a:p>
          <a:p>
            <a:pPr>
              <a:buFont typeface="Wingdings" panose="05000000000000000000" pitchFamily="2" charset="2"/>
              <a:buChar char="q"/>
            </a:pPr>
            <a:r>
              <a:rPr lang="fr-FR" sz="1100" dirty="0"/>
              <a:t>Urgences / réanimation</a:t>
            </a:r>
          </a:p>
          <a:p>
            <a:pPr>
              <a:buFont typeface="Wingdings" panose="05000000000000000000" pitchFamily="2" charset="2"/>
              <a:buChar char="q"/>
            </a:pPr>
            <a:r>
              <a:rPr lang="fr-FR" sz="1100" dirty="0"/>
              <a:t>Laboratoire autorisant dosage marqueurs tumoraux</a:t>
            </a:r>
          </a:p>
          <a:p>
            <a:pPr>
              <a:buFont typeface="Wingdings" panose="05000000000000000000" pitchFamily="2" charset="2"/>
              <a:buChar char="q"/>
            </a:pPr>
            <a:r>
              <a:rPr lang="fr-FR" sz="1100" dirty="0"/>
              <a:t>Imagerie avec scanner</a:t>
            </a:r>
          </a:p>
          <a:p>
            <a:pPr>
              <a:buFont typeface="Wingdings" panose="05000000000000000000" pitchFamily="2" charset="2"/>
              <a:buChar char="q"/>
            </a:pPr>
            <a:r>
              <a:rPr lang="fr-FR" sz="1100" dirty="0"/>
              <a:t>Pharmacie avec Unité de Reconstitution des Cytotoxiques (URC)</a:t>
            </a:r>
            <a:endParaRPr lang="fr-FR" sz="1100" baseline="30000" dirty="0"/>
          </a:p>
          <a:p>
            <a:pPr>
              <a:buFont typeface="Wingdings" panose="05000000000000000000" pitchFamily="2" charset="2"/>
              <a:buChar char="q"/>
            </a:pPr>
            <a:r>
              <a:rPr lang="fr-FR" sz="1100" dirty="0"/>
              <a:t>Soins à domicile, unité de dialyse</a:t>
            </a:r>
          </a:p>
          <a:p>
            <a:pPr>
              <a:buFont typeface="Wingdings" panose="05000000000000000000" pitchFamily="2" charset="2"/>
              <a:buChar char="q"/>
            </a:pPr>
            <a:r>
              <a:rPr lang="fr-FR" sz="1100" dirty="0"/>
              <a:t>Possibilité de transfusions limitées</a:t>
            </a:r>
          </a:p>
          <a:p>
            <a:pPr>
              <a:buFont typeface="Wingdings" panose="05000000000000000000" pitchFamily="2" charset="2"/>
              <a:buChar char="q"/>
            </a:pPr>
            <a:r>
              <a:rPr lang="fr-FR" sz="1100" dirty="0"/>
              <a:t>Offre de soins de support: prévention (ETP, APA), kiné, diététiciennes</a:t>
            </a:r>
          </a:p>
          <a:p>
            <a:pPr>
              <a:buFont typeface="Wingdings" panose="05000000000000000000" pitchFamily="2" charset="2"/>
              <a:buChar char="q"/>
            </a:pPr>
            <a:r>
              <a:rPr lang="fr-FR" sz="1100" dirty="0"/>
              <a:t>Outils de télémédecine en cours de déploiement</a:t>
            </a:r>
          </a:p>
        </p:txBody>
      </p:sp>
      <p:sp>
        <p:nvSpPr>
          <p:cNvPr id="6" name="Espace réservé du texte 5"/>
          <p:cNvSpPr>
            <a:spLocks noGrp="1"/>
          </p:cNvSpPr>
          <p:nvPr>
            <p:ph type="body" sz="quarter" idx="3"/>
          </p:nvPr>
        </p:nvSpPr>
        <p:spPr>
          <a:xfrm>
            <a:off x="8079316" y="1156977"/>
            <a:ext cx="5211848" cy="644254"/>
          </a:xfrm>
        </p:spPr>
        <p:txBody>
          <a:bodyPr/>
          <a:lstStyle/>
          <a:p>
            <a:r>
              <a:rPr lang="fr-FR" dirty="0"/>
              <a:t>Wallis et Futuna</a:t>
            </a:r>
          </a:p>
        </p:txBody>
      </p:sp>
      <p:cxnSp>
        <p:nvCxnSpPr>
          <p:cNvPr id="7" name="Connecteur droit 6"/>
          <p:cNvCxnSpPr/>
          <p:nvPr/>
        </p:nvCxnSpPr>
        <p:spPr>
          <a:xfrm>
            <a:off x="5932280" y="1232249"/>
            <a:ext cx="0" cy="4868300"/>
          </a:xfrm>
          <a:prstGeom prst="line">
            <a:avLst/>
          </a:prstGeom>
        </p:spPr>
        <p:style>
          <a:lnRef idx="1">
            <a:schemeClr val="accent1"/>
          </a:lnRef>
          <a:fillRef idx="0">
            <a:schemeClr val="accent1"/>
          </a:fillRef>
          <a:effectRef idx="0">
            <a:schemeClr val="accent1"/>
          </a:effectRef>
          <a:fontRef idx="minor">
            <a:schemeClr val="tx1"/>
          </a:fontRef>
        </p:style>
      </p:cxnSp>
      <p:pic>
        <p:nvPicPr>
          <p:cNvPr id="8" name="Image 7"/>
          <p:cNvPicPr>
            <a:picLocks noChangeAspect="1"/>
          </p:cNvPicPr>
          <p:nvPr/>
        </p:nvPicPr>
        <p:blipFill>
          <a:blip r:embed="rId2"/>
          <a:stretch>
            <a:fillRect/>
          </a:stretch>
        </p:blipFill>
        <p:spPr>
          <a:xfrm>
            <a:off x="482408" y="1232249"/>
            <a:ext cx="1308548" cy="868453"/>
          </a:xfrm>
          <a:prstGeom prst="rect">
            <a:avLst/>
          </a:prstGeom>
        </p:spPr>
      </p:pic>
      <p:pic>
        <p:nvPicPr>
          <p:cNvPr id="9" name="Image 8"/>
          <p:cNvPicPr>
            <a:picLocks noChangeAspect="1"/>
          </p:cNvPicPr>
          <p:nvPr/>
        </p:nvPicPr>
        <p:blipFill rotWithShape="1">
          <a:blip r:embed="rId3"/>
          <a:srcRect t="-1" r="628" b="20550"/>
          <a:stretch/>
        </p:blipFill>
        <p:spPr>
          <a:xfrm>
            <a:off x="6369929" y="1217657"/>
            <a:ext cx="1506760" cy="897635"/>
          </a:xfrm>
          <a:prstGeom prst="rect">
            <a:avLst/>
          </a:prstGeom>
        </p:spPr>
      </p:pic>
      <p:pic>
        <p:nvPicPr>
          <p:cNvPr id="10" name="Espace réservé du contenu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482408" y="2700471"/>
            <a:ext cx="1786051" cy="1431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Espace réservé du contenu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auto">
          <a:xfrm>
            <a:off x="482408" y="4303606"/>
            <a:ext cx="1786050" cy="1431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Imag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908276" y="4179610"/>
            <a:ext cx="2064170" cy="1548128"/>
          </a:xfrm>
          <a:prstGeom prst="rect">
            <a:avLst/>
          </a:prstGeom>
        </p:spPr>
      </p:pic>
      <p:pic>
        <p:nvPicPr>
          <p:cNvPr id="14" name="Image 13"/>
          <p:cNvPicPr>
            <a:picLocks noChangeAspect="1"/>
          </p:cNvPicPr>
          <p:nvPr/>
        </p:nvPicPr>
        <p:blipFill rotWithShape="1">
          <a:blip r:embed="rId7"/>
          <a:srcRect t="3668" r="56252"/>
          <a:stretch/>
        </p:blipFill>
        <p:spPr>
          <a:xfrm>
            <a:off x="9772807" y="2556469"/>
            <a:ext cx="2047039" cy="1575911"/>
          </a:xfrm>
          <a:prstGeom prst="rect">
            <a:avLst/>
          </a:prstGeom>
        </p:spPr>
      </p:pic>
      <p:sp>
        <p:nvSpPr>
          <p:cNvPr id="16" name="ZoneTexte 15"/>
          <p:cNvSpPr txBox="1"/>
          <p:nvPr/>
        </p:nvSpPr>
        <p:spPr>
          <a:xfrm>
            <a:off x="1738376" y="6004589"/>
            <a:ext cx="9765091" cy="369332"/>
          </a:xfrm>
          <a:prstGeom prst="rect">
            <a:avLst/>
          </a:prstGeom>
          <a:solidFill>
            <a:schemeClr val="accent4">
              <a:lumMod val="40000"/>
              <a:lumOff val="60000"/>
            </a:schemeClr>
          </a:solidFill>
        </p:spPr>
        <p:txBody>
          <a:bodyPr wrap="square" rtlCol="0">
            <a:spAutoFit/>
          </a:bodyPr>
          <a:lstStyle/>
          <a:p>
            <a:r>
              <a:rPr lang="fr-FR" dirty="0"/>
              <a:t>2 territoires avec des ressources quasi-similaires mais un niveau d’équipement très différent   </a:t>
            </a:r>
          </a:p>
        </p:txBody>
      </p:sp>
    </p:spTree>
    <p:extLst>
      <p:ext uri="{BB962C8B-B14F-4D97-AF65-F5344CB8AC3E}">
        <p14:creationId xmlns:p14="http://schemas.microsoft.com/office/powerpoint/2010/main" val="461360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dirty="0">
                <a:solidFill>
                  <a:srgbClr val="0070C0"/>
                </a:solidFill>
              </a:rPr>
              <a:t> </a:t>
            </a:r>
            <a:r>
              <a:rPr lang="fr-FR" sz="2700" dirty="0">
                <a:solidFill>
                  <a:srgbClr val="0070C0"/>
                </a:solidFill>
              </a:rPr>
              <a:t>Contexte oncologique : problématiques </a:t>
            </a:r>
          </a:p>
        </p:txBody>
      </p:sp>
      <p:sp>
        <p:nvSpPr>
          <p:cNvPr id="3" name="Espace réservé du texte 2"/>
          <p:cNvSpPr>
            <a:spLocks noGrp="1"/>
          </p:cNvSpPr>
          <p:nvPr>
            <p:ph type="body" idx="1"/>
          </p:nvPr>
        </p:nvSpPr>
        <p:spPr>
          <a:xfrm>
            <a:off x="1830812" y="1211071"/>
            <a:ext cx="5352834" cy="536066"/>
          </a:xfrm>
        </p:spPr>
        <p:txBody>
          <a:bodyPr/>
          <a:lstStyle/>
          <a:p>
            <a:r>
              <a:rPr lang="fr-FR" dirty="0"/>
              <a:t>Saint Pierre et Miquelon</a:t>
            </a:r>
          </a:p>
        </p:txBody>
      </p:sp>
      <p:sp>
        <p:nvSpPr>
          <p:cNvPr id="4" name="Espace réservé du contenu 3"/>
          <p:cNvSpPr>
            <a:spLocks noGrp="1"/>
          </p:cNvSpPr>
          <p:nvPr>
            <p:ph sz="half" idx="2"/>
          </p:nvPr>
        </p:nvSpPr>
        <p:spPr>
          <a:xfrm>
            <a:off x="2306472" y="2346960"/>
            <a:ext cx="3188160" cy="3657629"/>
          </a:xfrm>
        </p:spPr>
        <p:txBody>
          <a:bodyPr>
            <a:normAutofit/>
          </a:bodyPr>
          <a:lstStyle/>
          <a:p>
            <a:pPr marL="342900" lvl="1" indent="-342900">
              <a:buFont typeface="Wingdings" panose="05000000000000000000" pitchFamily="2" charset="2"/>
              <a:buChar char="q"/>
            </a:pPr>
            <a:r>
              <a:rPr lang="fr-FR" sz="1200" dirty="0"/>
              <a:t>Turn-Over des équipes</a:t>
            </a:r>
          </a:p>
          <a:p>
            <a:pPr marL="342900" lvl="1" indent="-342900">
              <a:buFont typeface="Wingdings" panose="05000000000000000000" pitchFamily="2" charset="2"/>
              <a:buChar char="q"/>
            </a:pPr>
            <a:r>
              <a:rPr lang="fr-FR" sz="1200" dirty="0">
                <a:solidFill>
                  <a:srgbClr val="FF0000"/>
                </a:solidFill>
              </a:rPr>
              <a:t>Délai diagnostic</a:t>
            </a:r>
          </a:p>
          <a:p>
            <a:pPr marL="342900" lvl="1" indent="-342900">
              <a:buFont typeface="Wingdings" panose="05000000000000000000" pitchFamily="2" charset="2"/>
              <a:buChar char="q"/>
            </a:pPr>
            <a:r>
              <a:rPr lang="fr-FR" sz="1200" dirty="0"/>
              <a:t>Eloignement</a:t>
            </a:r>
          </a:p>
          <a:p>
            <a:pPr marL="342900" lvl="1" indent="-342900">
              <a:buFont typeface="Wingdings" panose="05000000000000000000" pitchFamily="2" charset="2"/>
              <a:buChar char="q"/>
            </a:pPr>
            <a:r>
              <a:rPr lang="fr-FR" sz="1200" dirty="0"/>
              <a:t>Difficultés avec le Canada</a:t>
            </a:r>
          </a:p>
          <a:p>
            <a:pPr marL="342900" lvl="1" indent="-342900">
              <a:buFont typeface="Wingdings" panose="05000000000000000000" pitchFamily="2" charset="2"/>
              <a:buChar char="q"/>
            </a:pPr>
            <a:r>
              <a:rPr lang="fr-FR" sz="1200" dirty="0"/>
              <a:t>Interlocuteurs multiples</a:t>
            </a:r>
          </a:p>
          <a:p>
            <a:pPr marL="342900" lvl="1" indent="-342900">
              <a:buFont typeface="Wingdings" panose="05000000000000000000" pitchFamily="2" charset="2"/>
              <a:buChar char="q"/>
            </a:pPr>
            <a:r>
              <a:rPr lang="fr-FR" sz="1200" dirty="0">
                <a:solidFill>
                  <a:srgbClr val="FF0000"/>
                </a:solidFill>
              </a:rPr>
              <a:t>Problème de traitement des déchets</a:t>
            </a:r>
          </a:p>
          <a:p>
            <a:pPr marL="342900" lvl="1" indent="-342900">
              <a:buFont typeface="Wingdings" panose="05000000000000000000" pitchFamily="2" charset="2"/>
              <a:buChar char="q"/>
            </a:pPr>
            <a:endParaRPr lang="fr-FR" sz="1100" dirty="0"/>
          </a:p>
        </p:txBody>
      </p:sp>
      <p:sp>
        <p:nvSpPr>
          <p:cNvPr id="5" name="Espace réservé du contenu 4"/>
          <p:cNvSpPr>
            <a:spLocks noGrp="1"/>
          </p:cNvSpPr>
          <p:nvPr>
            <p:ph sz="quarter" idx="4"/>
          </p:nvPr>
        </p:nvSpPr>
        <p:spPr>
          <a:xfrm>
            <a:off x="6325411" y="2211002"/>
            <a:ext cx="3270690" cy="4294568"/>
          </a:xfrm>
        </p:spPr>
        <p:txBody>
          <a:bodyPr>
            <a:noAutofit/>
          </a:bodyPr>
          <a:lstStyle/>
          <a:p>
            <a:pPr marL="342900" lvl="1" indent="-342900">
              <a:buFont typeface="Wingdings" panose="05000000000000000000" pitchFamily="2" charset="2"/>
              <a:buChar char="q"/>
            </a:pPr>
            <a:r>
              <a:rPr lang="fr-FR" sz="1100" dirty="0"/>
              <a:t>Turn-Over des équipes</a:t>
            </a:r>
          </a:p>
          <a:p>
            <a:pPr marL="342900" lvl="1" indent="-342900">
              <a:buFont typeface="Wingdings" panose="05000000000000000000" pitchFamily="2" charset="2"/>
              <a:buChar char="q"/>
            </a:pPr>
            <a:r>
              <a:rPr lang="fr-FR" sz="1100" dirty="0">
                <a:solidFill>
                  <a:srgbClr val="FF0000"/>
                </a:solidFill>
              </a:rPr>
              <a:t>Délai diagnostic</a:t>
            </a:r>
          </a:p>
          <a:p>
            <a:pPr marL="342900" lvl="1" indent="-342900">
              <a:buFont typeface="Wingdings" panose="05000000000000000000" pitchFamily="2" charset="2"/>
              <a:buChar char="q"/>
            </a:pPr>
            <a:r>
              <a:rPr lang="fr-FR" sz="1100" dirty="0">
                <a:sym typeface="Wingdings" panose="05000000000000000000" pitchFamily="2" charset="2"/>
              </a:rPr>
              <a:t> Vétusté des locaux, un </a:t>
            </a:r>
            <a:r>
              <a:rPr lang="fr-FR" sz="1100" dirty="0">
                <a:solidFill>
                  <a:srgbClr val="FF0000"/>
                </a:solidFill>
                <a:sym typeface="Wingdings" panose="05000000000000000000" pitchFamily="2" charset="2"/>
              </a:rPr>
              <a:t>hôpital avec peu de moyens</a:t>
            </a:r>
          </a:p>
          <a:p>
            <a:pPr marL="342900" lvl="1" indent="-342900">
              <a:buFont typeface="Wingdings" panose="05000000000000000000" pitchFamily="2" charset="2"/>
              <a:buChar char="q"/>
            </a:pPr>
            <a:r>
              <a:rPr lang="fr-FR" sz="1100" dirty="0"/>
              <a:t>Eloignement</a:t>
            </a:r>
            <a:r>
              <a:rPr lang="fr-FR" sz="1100" dirty="0">
                <a:solidFill>
                  <a:srgbClr val="FF0000"/>
                </a:solidFill>
              </a:rPr>
              <a:t>, décès en métropole</a:t>
            </a:r>
          </a:p>
          <a:p>
            <a:pPr marL="342900" lvl="1" indent="-342900">
              <a:buFont typeface="Wingdings" panose="05000000000000000000" pitchFamily="2" charset="2"/>
              <a:buChar char="q"/>
            </a:pPr>
            <a:r>
              <a:rPr lang="fr-FR" sz="1100" dirty="0"/>
              <a:t>Difficultés avec Nouméa</a:t>
            </a:r>
          </a:p>
          <a:p>
            <a:pPr marL="342900" lvl="1" indent="-342900">
              <a:buFont typeface="Wingdings" panose="05000000000000000000" pitchFamily="2" charset="2"/>
              <a:buChar char="q"/>
            </a:pPr>
            <a:r>
              <a:rPr lang="fr-FR" sz="1100" dirty="0">
                <a:sym typeface="Wingdings" panose="05000000000000000000" pitchFamily="2" charset="2"/>
              </a:rPr>
              <a:t>Pas de réseau suffisant /télémédecine</a:t>
            </a:r>
          </a:p>
          <a:p>
            <a:pPr marL="342900" lvl="1" indent="-342900">
              <a:buFont typeface="Wingdings" panose="05000000000000000000" pitchFamily="2" charset="2"/>
              <a:buChar char="q"/>
            </a:pPr>
            <a:r>
              <a:rPr lang="fr-FR" sz="1100" dirty="0"/>
              <a:t>Statut d’infirmier autorisé</a:t>
            </a:r>
          </a:p>
          <a:p>
            <a:pPr marL="342900" lvl="1" indent="-342900">
              <a:buFont typeface="Wingdings" panose="05000000000000000000" pitchFamily="2" charset="2"/>
              <a:buChar char="q"/>
              <a:defRPr/>
            </a:pPr>
            <a:r>
              <a:rPr lang="fr-FR" sz="1100" dirty="0"/>
              <a:t>Pas d’expérience oncologique significative à ce jour hors </a:t>
            </a:r>
            <a:r>
              <a:rPr lang="fr-FR" sz="1100" dirty="0" err="1"/>
              <a:t>Ac</a:t>
            </a:r>
            <a:r>
              <a:rPr lang="fr-FR" sz="1100" dirty="0"/>
              <a:t> (</a:t>
            </a:r>
            <a:r>
              <a:rPr lang="fr-FR" sz="1100" dirty="0" err="1"/>
              <a:t>Avastin</a:t>
            </a:r>
            <a:r>
              <a:rPr lang="fr-FR" sz="1100" dirty="0"/>
              <a:t>, </a:t>
            </a:r>
            <a:r>
              <a:rPr lang="fr-FR" sz="1100" dirty="0" err="1"/>
              <a:t>Herceptin</a:t>
            </a:r>
            <a:r>
              <a:rPr lang="fr-FR" sz="1100" dirty="0"/>
              <a:t>) et PO</a:t>
            </a:r>
          </a:p>
          <a:p>
            <a:pPr marL="342900" lvl="1" indent="-342900">
              <a:buFont typeface="Wingdings" panose="05000000000000000000" pitchFamily="2" charset="2"/>
              <a:buChar char="q"/>
              <a:defRPr/>
            </a:pPr>
            <a:r>
              <a:rPr lang="fr-FR" sz="1100" dirty="0">
                <a:solidFill>
                  <a:srgbClr val="FF0000"/>
                </a:solidFill>
              </a:rPr>
              <a:t> Pas de logiciel de prescription de chimio</a:t>
            </a:r>
          </a:p>
          <a:p>
            <a:pPr marL="342900" lvl="1" indent="-342900">
              <a:buFont typeface="Wingdings" panose="05000000000000000000" pitchFamily="2" charset="2"/>
              <a:buChar char="q"/>
              <a:defRPr/>
            </a:pPr>
            <a:r>
              <a:rPr lang="fr-FR" sz="1100" dirty="0"/>
              <a:t>Offre </a:t>
            </a:r>
            <a:r>
              <a:rPr lang="fr-FR" sz="1100" dirty="0">
                <a:solidFill>
                  <a:srgbClr val="FF0000"/>
                </a:solidFill>
              </a:rPr>
              <a:t>en soins de support </a:t>
            </a:r>
            <a:r>
              <a:rPr lang="fr-FR" sz="1100" dirty="0"/>
              <a:t>encore limitée (psychologue, assistante sociale)</a:t>
            </a:r>
          </a:p>
        </p:txBody>
      </p:sp>
      <p:sp>
        <p:nvSpPr>
          <p:cNvPr id="6" name="Espace réservé du texte 5"/>
          <p:cNvSpPr>
            <a:spLocks noGrp="1"/>
          </p:cNvSpPr>
          <p:nvPr>
            <p:ph type="body" sz="quarter" idx="3"/>
          </p:nvPr>
        </p:nvSpPr>
        <p:spPr>
          <a:xfrm>
            <a:off x="8079316" y="1156977"/>
            <a:ext cx="5211848" cy="644254"/>
          </a:xfrm>
        </p:spPr>
        <p:txBody>
          <a:bodyPr/>
          <a:lstStyle/>
          <a:p>
            <a:r>
              <a:rPr lang="fr-FR" dirty="0"/>
              <a:t>Wallis et Futuna</a:t>
            </a:r>
          </a:p>
        </p:txBody>
      </p:sp>
      <p:cxnSp>
        <p:nvCxnSpPr>
          <p:cNvPr id="7" name="Connecteur droit 6"/>
          <p:cNvCxnSpPr/>
          <p:nvPr/>
        </p:nvCxnSpPr>
        <p:spPr>
          <a:xfrm>
            <a:off x="5932280" y="1232249"/>
            <a:ext cx="0" cy="5373267"/>
          </a:xfrm>
          <a:prstGeom prst="line">
            <a:avLst/>
          </a:prstGeom>
        </p:spPr>
        <p:style>
          <a:lnRef idx="1">
            <a:schemeClr val="accent1"/>
          </a:lnRef>
          <a:fillRef idx="0">
            <a:schemeClr val="accent1"/>
          </a:fillRef>
          <a:effectRef idx="0">
            <a:schemeClr val="accent1"/>
          </a:effectRef>
          <a:fontRef idx="minor">
            <a:schemeClr val="tx1"/>
          </a:fontRef>
        </p:style>
      </p:cxnSp>
      <p:pic>
        <p:nvPicPr>
          <p:cNvPr id="8" name="Image 7"/>
          <p:cNvPicPr>
            <a:picLocks noChangeAspect="1"/>
          </p:cNvPicPr>
          <p:nvPr/>
        </p:nvPicPr>
        <p:blipFill>
          <a:blip r:embed="rId2"/>
          <a:stretch>
            <a:fillRect/>
          </a:stretch>
        </p:blipFill>
        <p:spPr>
          <a:xfrm>
            <a:off x="482408" y="1232249"/>
            <a:ext cx="1308548" cy="868453"/>
          </a:xfrm>
          <a:prstGeom prst="rect">
            <a:avLst/>
          </a:prstGeom>
        </p:spPr>
      </p:pic>
      <p:pic>
        <p:nvPicPr>
          <p:cNvPr id="9" name="Image 8"/>
          <p:cNvPicPr>
            <a:picLocks noChangeAspect="1"/>
          </p:cNvPicPr>
          <p:nvPr/>
        </p:nvPicPr>
        <p:blipFill rotWithShape="1">
          <a:blip r:embed="rId3"/>
          <a:srcRect t="-1" r="628" b="20550"/>
          <a:stretch/>
        </p:blipFill>
        <p:spPr>
          <a:xfrm>
            <a:off x="6369929" y="1217657"/>
            <a:ext cx="1506760" cy="897635"/>
          </a:xfrm>
          <a:prstGeom prst="rect">
            <a:avLst/>
          </a:prstGeom>
        </p:spPr>
      </p:pic>
      <p:pic>
        <p:nvPicPr>
          <p:cNvPr id="11" name="Image 10"/>
          <p:cNvPicPr>
            <a:picLocks noChangeAspect="1"/>
          </p:cNvPicPr>
          <p:nvPr/>
        </p:nvPicPr>
        <p:blipFill rotWithShape="1">
          <a:blip r:embed="rId4" cstate="print">
            <a:extLst>
              <a:ext uri="{28A0092B-C50C-407E-A947-70E740481C1C}">
                <a14:useLocalDpi xmlns:a14="http://schemas.microsoft.com/office/drawing/2010/main" val="0"/>
              </a:ext>
            </a:extLst>
          </a:blip>
          <a:srcRect r="46007" b="4233"/>
          <a:stretch/>
        </p:blipFill>
        <p:spPr>
          <a:xfrm>
            <a:off x="10073605" y="4438639"/>
            <a:ext cx="1553770" cy="2066930"/>
          </a:xfrm>
          <a:prstGeom prst="rect">
            <a:avLst/>
          </a:prstGeom>
        </p:spPr>
      </p:pic>
      <p:pic>
        <p:nvPicPr>
          <p:cNvPr id="12" name="Imag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56603" y="2115292"/>
            <a:ext cx="1546864" cy="2062485"/>
          </a:xfrm>
          <a:prstGeom prst="rect">
            <a:avLst/>
          </a:prstGeom>
        </p:spPr>
      </p:pic>
      <p:sp>
        <p:nvSpPr>
          <p:cNvPr id="13" name="ZoneTexte 12"/>
          <p:cNvSpPr txBox="1"/>
          <p:nvPr/>
        </p:nvSpPr>
        <p:spPr>
          <a:xfrm>
            <a:off x="496802" y="5069869"/>
            <a:ext cx="5751598" cy="738664"/>
          </a:xfrm>
          <a:prstGeom prst="rect">
            <a:avLst/>
          </a:prstGeom>
          <a:solidFill>
            <a:schemeClr val="accent4">
              <a:lumMod val="40000"/>
              <a:lumOff val="60000"/>
            </a:schemeClr>
          </a:solidFill>
        </p:spPr>
        <p:txBody>
          <a:bodyPr wrap="square" rtlCol="0">
            <a:spAutoFit/>
          </a:bodyPr>
          <a:lstStyle/>
          <a:p>
            <a:r>
              <a:rPr lang="fr-FR" sz="1400" dirty="0">
                <a:solidFill>
                  <a:prstClr val="black"/>
                </a:solidFill>
              </a:rPr>
              <a:t>Pour les 2 territoires </a:t>
            </a:r>
            <a:r>
              <a:rPr lang="fr-FR" sz="1400" dirty="0" smtClean="0">
                <a:solidFill>
                  <a:prstClr val="black"/>
                </a:solidFill>
              </a:rPr>
              <a:t>: </a:t>
            </a:r>
            <a:r>
              <a:rPr lang="fr-FR" sz="1400" dirty="0" smtClean="0"/>
              <a:t>Pas </a:t>
            </a:r>
            <a:r>
              <a:rPr lang="fr-FR" sz="1400" dirty="0"/>
              <a:t>d’oncologue , Turn-over médical, pas d’IRM, pas de TEP, filière mal structurée (perte de vue des patients, retard diagnostic)   </a:t>
            </a:r>
          </a:p>
        </p:txBody>
      </p:sp>
    </p:spTree>
    <p:extLst>
      <p:ext uri="{BB962C8B-B14F-4D97-AF65-F5344CB8AC3E}">
        <p14:creationId xmlns:p14="http://schemas.microsoft.com/office/powerpoint/2010/main" val="1880583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 13"/>
          <p:cNvPicPr>
            <a:picLocks noChangeAspect="1"/>
          </p:cNvPicPr>
          <p:nvPr/>
        </p:nvPicPr>
        <p:blipFill rotWithShape="1">
          <a:blip r:embed="rId2" cstate="print">
            <a:extLst>
              <a:ext uri="{28A0092B-C50C-407E-A947-70E740481C1C}">
                <a14:useLocalDpi xmlns:a14="http://schemas.microsoft.com/office/drawing/2010/main" val="0"/>
              </a:ext>
            </a:extLst>
          </a:blip>
          <a:srcRect l="37063" t="34962" r="23305" b="31706"/>
          <a:stretch/>
        </p:blipFill>
        <p:spPr>
          <a:xfrm>
            <a:off x="10006873" y="3355454"/>
            <a:ext cx="1910443" cy="1205049"/>
          </a:xfrm>
          <a:prstGeom prst="rect">
            <a:avLst/>
          </a:prstGeom>
        </p:spPr>
      </p:pic>
      <p:sp>
        <p:nvSpPr>
          <p:cNvPr id="2" name="Titre 1"/>
          <p:cNvSpPr>
            <a:spLocks noGrp="1"/>
          </p:cNvSpPr>
          <p:nvPr>
            <p:ph type="title"/>
          </p:nvPr>
        </p:nvSpPr>
        <p:spPr/>
        <p:txBody>
          <a:bodyPr>
            <a:normAutofit/>
          </a:bodyPr>
          <a:lstStyle/>
          <a:p>
            <a:pPr algn="ctr"/>
            <a:r>
              <a:rPr lang="fr-FR" dirty="0">
                <a:solidFill>
                  <a:srgbClr val="0070C0"/>
                </a:solidFill>
              </a:rPr>
              <a:t> </a:t>
            </a:r>
            <a:r>
              <a:rPr lang="fr-FR" sz="2700" dirty="0">
                <a:solidFill>
                  <a:srgbClr val="0070C0"/>
                </a:solidFill>
              </a:rPr>
              <a:t>Contexte culturel et social</a:t>
            </a:r>
          </a:p>
        </p:txBody>
      </p:sp>
      <p:sp>
        <p:nvSpPr>
          <p:cNvPr id="3" name="Espace réservé du texte 2"/>
          <p:cNvSpPr>
            <a:spLocks noGrp="1"/>
          </p:cNvSpPr>
          <p:nvPr>
            <p:ph type="body" idx="1"/>
          </p:nvPr>
        </p:nvSpPr>
        <p:spPr>
          <a:xfrm>
            <a:off x="1830812" y="1211071"/>
            <a:ext cx="5352834" cy="536066"/>
          </a:xfrm>
        </p:spPr>
        <p:txBody>
          <a:bodyPr/>
          <a:lstStyle/>
          <a:p>
            <a:r>
              <a:rPr lang="fr-FR" dirty="0"/>
              <a:t>Saint Pierre et Miquelon</a:t>
            </a:r>
          </a:p>
        </p:txBody>
      </p:sp>
      <p:sp>
        <p:nvSpPr>
          <p:cNvPr id="4" name="Espace réservé du contenu 3"/>
          <p:cNvSpPr>
            <a:spLocks noGrp="1"/>
          </p:cNvSpPr>
          <p:nvPr>
            <p:ph sz="half" idx="2"/>
          </p:nvPr>
        </p:nvSpPr>
        <p:spPr>
          <a:xfrm>
            <a:off x="610318" y="2700472"/>
            <a:ext cx="4884314" cy="1926021"/>
          </a:xfrm>
        </p:spPr>
        <p:txBody>
          <a:bodyPr>
            <a:normAutofit lnSpcReduction="10000"/>
          </a:bodyPr>
          <a:lstStyle/>
          <a:p>
            <a:pPr marL="342900" lvl="1" indent="-342900">
              <a:buFont typeface="Wingdings" panose="05000000000000000000" pitchFamily="2" charset="2"/>
              <a:buChar char="q"/>
            </a:pPr>
            <a:r>
              <a:rPr lang="fr-FR" sz="1100" dirty="0"/>
              <a:t>Poids du regard de la communauté : pas d’anonymat dans les soins mais aussi sur l’archipel + Poids des réseaux sociaux </a:t>
            </a:r>
          </a:p>
          <a:p>
            <a:pPr marL="342900" lvl="1" indent="-342900">
              <a:buFont typeface="Wingdings" panose="05000000000000000000" pitchFamily="2" charset="2"/>
              <a:buChar char="q"/>
            </a:pPr>
            <a:r>
              <a:rPr lang="fr-FR" sz="1100" dirty="0"/>
              <a:t>Solidarité intra familiale</a:t>
            </a:r>
          </a:p>
          <a:p>
            <a:pPr marL="342900" lvl="1" indent="-342900">
              <a:buFont typeface="Wingdings" panose="05000000000000000000" pitchFamily="2" charset="2"/>
              <a:buChar char="q"/>
            </a:pPr>
            <a:r>
              <a:rPr lang="fr-FR" sz="1100" dirty="0"/>
              <a:t>Question du bénéfice/risque souvent posée dès le début de la prise en charge </a:t>
            </a:r>
          </a:p>
          <a:p>
            <a:pPr marL="342900" lvl="1" indent="-342900">
              <a:buFont typeface="Wingdings" panose="05000000000000000000" pitchFamily="2" charset="2"/>
              <a:buChar char="q"/>
            </a:pPr>
            <a:r>
              <a:rPr lang="fr-FR" sz="1100" dirty="0"/>
              <a:t>Précarité́ des ménages limitée</a:t>
            </a:r>
          </a:p>
          <a:p>
            <a:pPr marL="342900" lvl="1" indent="-342900">
              <a:buFont typeface="Wingdings" panose="05000000000000000000" pitchFamily="2" charset="2"/>
              <a:buChar char="q"/>
            </a:pPr>
            <a:r>
              <a:rPr lang="fr-FR" sz="1200" dirty="0"/>
              <a:t>Forte dépendance </a:t>
            </a:r>
            <a:r>
              <a:rPr lang="fr-FR" sz="1200" dirty="0" err="1"/>
              <a:t>vis-a</a:t>
            </a:r>
            <a:r>
              <a:rPr lang="fr-FR" sz="1200" dirty="0"/>
              <a:t>̀-vis du Canada </a:t>
            </a:r>
          </a:p>
          <a:p>
            <a:pPr marL="342900" lvl="1" indent="-342900">
              <a:buFont typeface="Wingdings" panose="05000000000000000000" pitchFamily="2" charset="2"/>
              <a:buChar char="q"/>
            </a:pPr>
            <a:endParaRPr lang="fr-FR" sz="1100" dirty="0"/>
          </a:p>
          <a:p>
            <a:pPr marL="342900" lvl="1" indent="-342900">
              <a:buFont typeface="Wingdings" panose="05000000000000000000" pitchFamily="2" charset="2"/>
              <a:buChar char="q"/>
            </a:pPr>
            <a:endParaRPr lang="fr-FR" sz="1100" dirty="0"/>
          </a:p>
          <a:p>
            <a:pPr marL="342900" lvl="1" indent="-342900">
              <a:buFont typeface="Wingdings" panose="05000000000000000000" pitchFamily="2" charset="2"/>
              <a:buChar char="q"/>
            </a:pPr>
            <a:endParaRPr lang="fr-FR" sz="1100" dirty="0"/>
          </a:p>
        </p:txBody>
      </p:sp>
      <p:sp>
        <p:nvSpPr>
          <p:cNvPr id="6" name="Espace réservé du texte 5"/>
          <p:cNvSpPr>
            <a:spLocks noGrp="1"/>
          </p:cNvSpPr>
          <p:nvPr>
            <p:ph type="body" sz="quarter" idx="3"/>
          </p:nvPr>
        </p:nvSpPr>
        <p:spPr>
          <a:xfrm>
            <a:off x="8079316" y="1156977"/>
            <a:ext cx="5211848" cy="644254"/>
          </a:xfrm>
        </p:spPr>
        <p:txBody>
          <a:bodyPr/>
          <a:lstStyle/>
          <a:p>
            <a:r>
              <a:rPr lang="fr-FR" dirty="0"/>
              <a:t>Wallis et Futuna</a:t>
            </a:r>
          </a:p>
        </p:txBody>
      </p:sp>
      <p:cxnSp>
        <p:nvCxnSpPr>
          <p:cNvPr id="7" name="Connecteur droit 6"/>
          <p:cNvCxnSpPr/>
          <p:nvPr/>
        </p:nvCxnSpPr>
        <p:spPr>
          <a:xfrm>
            <a:off x="5932280" y="1232249"/>
            <a:ext cx="0" cy="5373267"/>
          </a:xfrm>
          <a:prstGeom prst="line">
            <a:avLst/>
          </a:prstGeom>
        </p:spPr>
        <p:style>
          <a:lnRef idx="1">
            <a:schemeClr val="accent1"/>
          </a:lnRef>
          <a:fillRef idx="0">
            <a:schemeClr val="accent1"/>
          </a:fillRef>
          <a:effectRef idx="0">
            <a:schemeClr val="accent1"/>
          </a:effectRef>
          <a:fontRef idx="minor">
            <a:schemeClr val="tx1"/>
          </a:fontRef>
        </p:style>
      </p:cxnSp>
      <p:pic>
        <p:nvPicPr>
          <p:cNvPr id="8" name="Image 7"/>
          <p:cNvPicPr>
            <a:picLocks noChangeAspect="1"/>
          </p:cNvPicPr>
          <p:nvPr/>
        </p:nvPicPr>
        <p:blipFill>
          <a:blip r:embed="rId3"/>
          <a:stretch>
            <a:fillRect/>
          </a:stretch>
        </p:blipFill>
        <p:spPr>
          <a:xfrm>
            <a:off x="482408" y="1232249"/>
            <a:ext cx="1308548" cy="868453"/>
          </a:xfrm>
          <a:prstGeom prst="rect">
            <a:avLst/>
          </a:prstGeom>
        </p:spPr>
      </p:pic>
      <p:pic>
        <p:nvPicPr>
          <p:cNvPr id="9" name="Image 8"/>
          <p:cNvPicPr>
            <a:picLocks noChangeAspect="1"/>
          </p:cNvPicPr>
          <p:nvPr/>
        </p:nvPicPr>
        <p:blipFill rotWithShape="1">
          <a:blip r:embed="rId4"/>
          <a:srcRect t="-1" r="628" b="20550"/>
          <a:stretch/>
        </p:blipFill>
        <p:spPr>
          <a:xfrm>
            <a:off x="6369929" y="1121948"/>
            <a:ext cx="1506760" cy="897635"/>
          </a:xfrm>
          <a:prstGeom prst="rect">
            <a:avLst/>
          </a:prstGeom>
        </p:spPr>
      </p:pic>
      <p:sp>
        <p:nvSpPr>
          <p:cNvPr id="11" name="Espace réservé du contenu 10"/>
          <p:cNvSpPr txBox="1">
            <a:spLocks noGrp="1"/>
          </p:cNvSpPr>
          <p:nvPr>
            <p:ph sz="quarter" idx="4"/>
          </p:nvPr>
        </p:nvSpPr>
        <p:spPr>
          <a:xfrm>
            <a:off x="6070600" y="2211001"/>
            <a:ext cx="3390899" cy="5068054"/>
          </a:xfrm>
          <a:prstGeom prst="rect">
            <a:avLst/>
          </a:prstGeom>
          <a:noFill/>
        </p:spPr>
        <p:txBody>
          <a:bodyPr wrap="square" rtlCol="0">
            <a:spAutoFit/>
          </a:bodyPr>
          <a:lstStyle/>
          <a:p>
            <a:pPr marL="342900" lvl="1" indent="-342900">
              <a:buFont typeface="Wingdings" panose="05000000000000000000" pitchFamily="2" charset="2"/>
              <a:buChar char="q"/>
            </a:pPr>
            <a:r>
              <a:rPr lang="fr-FR" sz="1100" dirty="0"/>
              <a:t>Héritage culturel fort, système féodal et </a:t>
            </a:r>
            <a:r>
              <a:rPr lang="fr-FR" sz="1100" dirty="0" err="1"/>
              <a:t>casté</a:t>
            </a:r>
            <a:r>
              <a:rPr lang="fr-FR" sz="1100" dirty="0"/>
              <a:t>, place coutume</a:t>
            </a:r>
          </a:p>
          <a:p>
            <a:pPr marL="342900" lvl="1" indent="-342900">
              <a:buFont typeface="Wingdings" panose="05000000000000000000" pitchFamily="2" charset="2"/>
              <a:buChar char="q"/>
            </a:pPr>
            <a:r>
              <a:rPr lang="fr-FR" sz="1100" dirty="0"/>
              <a:t>solidarité / entraide forte </a:t>
            </a:r>
          </a:p>
          <a:p>
            <a:pPr marL="342900" lvl="1" indent="-342900">
              <a:buFont typeface="Wingdings" panose="05000000000000000000" pitchFamily="2" charset="2"/>
              <a:buChar char="q"/>
            </a:pPr>
            <a:r>
              <a:rPr lang="fr-FR" sz="1100" dirty="0"/>
              <a:t>Langue française non maitrisée par une proportion significative de la population </a:t>
            </a:r>
          </a:p>
          <a:p>
            <a:pPr marL="342900" lvl="1" indent="-342900">
              <a:buFont typeface="Wingdings" panose="05000000000000000000" pitchFamily="2" charset="2"/>
              <a:buChar char="q"/>
            </a:pPr>
            <a:r>
              <a:rPr lang="fr-FR" sz="1100" dirty="0"/>
              <a:t>accès aux nouvelles technologies de communication &lt; 5 ans</a:t>
            </a:r>
          </a:p>
          <a:p>
            <a:pPr marL="342900" lvl="1" indent="-342900">
              <a:buFont typeface="Wingdings" panose="05000000000000000000" pitchFamily="2" charset="2"/>
              <a:buChar char="q"/>
            </a:pPr>
            <a:r>
              <a:rPr lang="fr-FR" sz="1100" b="1" dirty="0"/>
              <a:t>Faibles revenus PIB </a:t>
            </a:r>
            <a:r>
              <a:rPr lang="fr-FR" sz="1100" dirty="0"/>
              <a:t>/</a:t>
            </a:r>
            <a:r>
              <a:rPr lang="fr-FR" sz="1100" dirty="0" err="1"/>
              <a:t>hab</a:t>
            </a:r>
            <a:r>
              <a:rPr lang="fr-FR" sz="1100" dirty="0"/>
              <a:t> 12500€ </a:t>
            </a:r>
            <a:r>
              <a:rPr lang="fr-FR" sz="1000" dirty="0"/>
              <a:t>(contre 34.000 en France métropolitaine, 39.000 à SPM – INSEE 2022)</a:t>
            </a:r>
          </a:p>
          <a:p>
            <a:pPr marL="342900" lvl="1" indent="-342900">
              <a:buFont typeface="Wingdings" panose="05000000000000000000" pitchFamily="2" charset="2"/>
              <a:buChar char="q"/>
            </a:pPr>
            <a:r>
              <a:rPr lang="fr-FR" sz="1100" b="1" dirty="0"/>
              <a:t>Hébergement en EVASAN non pris en charge </a:t>
            </a:r>
          </a:p>
          <a:p>
            <a:pPr marL="342900" lvl="1" indent="-342900">
              <a:buFont typeface="Wingdings" panose="05000000000000000000" pitchFamily="2" charset="2"/>
              <a:buChar char="q"/>
            </a:pPr>
            <a:r>
              <a:rPr lang="fr-FR" sz="1100" dirty="0"/>
              <a:t>Représentation du cancer =Mort + pas de terme pour signifier cancer en wallisien</a:t>
            </a:r>
          </a:p>
          <a:p>
            <a:pPr marL="342900" lvl="1" indent="-342900">
              <a:buFont typeface="Wingdings" panose="05000000000000000000" pitchFamily="2" charset="2"/>
              <a:buChar char="q"/>
            </a:pPr>
            <a:r>
              <a:rPr lang="fr-FR" sz="1100" dirty="0"/>
              <a:t>Système familial difficile à appréhender : place forte des ainés, des oncles</a:t>
            </a:r>
          </a:p>
          <a:p>
            <a:pPr marL="342900" lvl="1" indent="-342900">
              <a:buFont typeface="Wingdings" panose="05000000000000000000" pitchFamily="2" charset="2"/>
              <a:buChar char="q"/>
            </a:pPr>
            <a:r>
              <a:rPr lang="fr-FR" sz="1100" dirty="0"/>
              <a:t>Médecine traditionnelle de premier recours, problème d’observance, refus des </a:t>
            </a:r>
            <a:r>
              <a:rPr lang="fr-FR" sz="1100" dirty="0" err="1"/>
              <a:t>chimios</a:t>
            </a:r>
            <a:r>
              <a:rPr lang="fr-FR" sz="1100" dirty="0"/>
              <a:t> IV  </a:t>
            </a:r>
          </a:p>
          <a:p>
            <a:pPr marL="342900" lvl="1" indent="-342900">
              <a:buFont typeface="Wingdings" panose="05000000000000000000" pitchFamily="2" charset="2"/>
              <a:buChar char="q"/>
            </a:pPr>
            <a:endParaRPr lang="fr-FR" sz="1100" dirty="0"/>
          </a:p>
          <a:p>
            <a:pPr marL="0" lvl="1" indent="0">
              <a:buNone/>
            </a:pPr>
            <a:endParaRPr lang="fr-FR" sz="1100" dirty="0"/>
          </a:p>
        </p:txBody>
      </p:sp>
      <p:pic>
        <p:nvPicPr>
          <p:cNvPr id="12" name="Imag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32725" y="1811827"/>
            <a:ext cx="1858740" cy="1394055"/>
          </a:xfrm>
          <a:prstGeom prst="rect">
            <a:avLst/>
          </a:prstGeom>
        </p:spPr>
      </p:pic>
      <p:pic>
        <p:nvPicPr>
          <p:cNvPr id="13" name="Imag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07198" y="4626493"/>
            <a:ext cx="1484267" cy="1979023"/>
          </a:xfrm>
          <a:prstGeom prst="rect">
            <a:avLst/>
          </a:prstGeom>
        </p:spPr>
      </p:pic>
      <p:sp>
        <p:nvSpPr>
          <p:cNvPr id="15" name="ZoneTexte 14"/>
          <p:cNvSpPr txBox="1"/>
          <p:nvPr/>
        </p:nvSpPr>
        <p:spPr>
          <a:xfrm>
            <a:off x="748638" y="5226263"/>
            <a:ext cx="5321962" cy="954107"/>
          </a:xfrm>
          <a:prstGeom prst="rect">
            <a:avLst/>
          </a:prstGeom>
          <a:solidFill>
            <a:schemeClr val="accent4">
              <a:lumMod val="40000"/>
              <a:lumOff val="60000"/>
            </a:schemeClr>
          </a:solidFill>
        </p:spPr>
        <p:txBody>
          <a:bodyPr wrap="square" rtlCol="0">
            <a:spAutoFit/>
          </a:bodyPr>
          <a:lstStyle/>
          <a:p>
            <a:r>
              <a:rPr lang="fr-FR" sz="1400" dirty="0"/>
              <a:t>Pour les 2 territoires: pas d’accès aux essais thérapeutiques, problèmes d’approvisionnement, difficultés des équipes métropolitaines à appréhender le contexte et la finalité des soins </a:t>
            </a:r>
          </a:p>
        </p:txBody>
      </p:sp>
    </p:spTree>
    <p:extLst>
      <p:ext uri="{BB962C8B-B14F-4D97-AF65-F5344CB8AC3E}">
        <p14:creationId xmlns:p14="http://schemas.microsoft.com/office/powerpoint/2010/main" val="3030716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0"/>
          </p:nvPr>
        </p:nvSpPr>
        <p:spPr>
          <a:xfrm>
            <a:off x="2567609" y="1517269"/>
            <a:ext cx="7943803" cy="1256646"/>
          </a:xfrm>
        </p:spPr>
        <p:txBody>
          <a:bodyPr/>
          <a:lstStyle/>
          <a:p>
            <a:pPr marL="191008" marR="33604">
              <a:lnSpc>
                <a:spcPts val="2180"/>
              </a:lnSpc>
            </a:pPr>
            <a:r>
              <a:rPr lang="fr-FR" b="1" spc="1" dirty="0">
                <a:latin typeface="Verdana"/>
                <a:cs typeface="Verdana"/>
              </a:rPr>
              <a:t>Modèle visé (modèle connu CLCC avec les CH partenaires)</a:t>
            </a:r>
          </a:p>
          <a:p>
            <a:pPr marL="191008" marR="33604">
              <a:lnSpc>
                <a:spcPts val="2180"/>
              </a:lnSpc>
            </a:pPr>
            <a:r>
              <a:rPr lang="fr-FR" sz="1100" dirty="0">
                <a:latin typeface="Verdana"/>
                <a:cs typeface="Verdana"/>
              </a:rPr>
              <a:t>R</a:t>
            </a:r>
            <a:r>
              <a:rPr lang="fr-FR" sz="1100" spc="-9" dirty="0">
                <a:latin typeface="Verdana"/>
                <a:cs typeface="Verdana"/>
              </a:rPr>
              <a:t>e</a:t>
            </a:r>
            <a:r>
              <a:rPr lang="fr-FR" sz="1100" dirty="0">
                <a:latin typeface="Verdana"/>
                <a:cs typeface="Verdana"/>
              </a:rPr>
              <a:t>co</a:t>
            </a:r>
            <a:r>
              <a:rPr lang="fr-FR" sz="1100" spc="-9" dirty="0">
                <a:latin typeface="Verdana"/>
                <a:cs typeface="Verdana"/>
              </a:rPr>
              <a:t>m</a:t>
            </a:r>
            <a:r>
              <a:rPr lang="fr-FR" sz="1100" dirty="0">
                <a:latin typeface="Verdana"/>
                <a:cs typeface="Verdana"/>
              </a:rPr>
              <a:t>m</a:t>
            </a:r>
            <a:r>
              <a:rPr lang="fr-FR" sz="1100" spc="-9" dirty="0">
                <a:latin typeface="Verdana"/>
                <a:cs typeface="Verdana"/>
              </a:rPr>
              <a:t>a</a:t>
            </a:r>
            <a:r>
              <a:rPr lang="fr-FR" sz="1100" dirty="0">
                <a:latin typeface="Verdana"/>
                <a:cs typeface="Verdana"/>
              </a:rPr>
              <a:t>ndati</a:t>
            </a:r>
            <a:r>
              <a:rPr lang="fr-FR" sz="1100" spc="-9" dirty="0">
                <a:latin typeface="Verdana"/>
                <a:cs typeface="Verdana"/>
              </a:rPr>
              <a:t>o</a:t>
            </a:r>
            <a:r>
              <a:rPr lang="fr-FR" sz="1100" dirty="0">
                <a:latin typeface="Verdana"/>
                <a:cs typeface="Verdana"/>
              </a:rPr>
              <a:t>ns de l’Institut</a:t>
            </a:r>
            <a:r>
              <a:rPr lang="fr-FR" sz="1100" spc="-25" dirty="0">
                <a:latin typeface="Verdana"/>
                <a:cs typeface="Verdana"/>
              </a:rPr>
              <a:t> </a:t>
            </a:r>
            <a:r>
              <a:rPr lang="fr-FR" sz="1100" dirty="0">
                <a:latin typeface="Verdana"/>
                <a:cs typeface="Verdana"/>
              </a:rPr>
              <a:t>National du</a:t>
            </a:r>
            <a:r>
              <a:rPr lang="fr-FR" sz="1100" spc="-9" dirty="0">
                <a:latin typeface="Verdana"/>
                <a:cs typeface="Verdana"/>
              </a:rPr>
              <a:t> </a:t>
            </a:r>
            <a:r>
              <a:rPr lang="fr-FR" sz="1100" spc="4" dirty="0">
                <a:latin typeface="Verdana"/>
                <a:cs typeface="Verdana"/>
              </a:rPr>
              <a:t>C</a:t>
            </a:r>
            <a:r>
              <a:rPr lang="fr-FR" sz="1100" dirty="0">
                <a:latin typeface="Verdana"/>
                <a:cs typeface="Verdana"/>
              </a:rPr>
              <a:t>ancer</a:t>
            </a:r>
            <a:r>
              <a:rPr lang="fr-FR" sz="1100" spc="-19" dirty="0">
                <a:latin typeface="Verdana"/>
                <a:cs typeface="Verdana"/>
              </a:rPr>
              <a:t> (</a:t>
            </a:r>
            <a:r>
              <a:rPr lang="fr-FR" sz="1100" dirty="0" err="1">
                <a:latin typeface="Verdana"/>
                <a:cs typeface="Verdana"/>
              </a:rPr>
              <a:t>INCa</a:t>
            </a:r>
            <a:r>
              <a:rPr lang="fr-FR" sz="1100" dirty="0">
                <a:latin typeface="Verdana"/>
                <a:cs typeface="Verdana"/>
              </a:rPr>
              <a:t>) r</a:t>
            </a:r>
            <a:r>
              <a:rPr lang="fr-FR" sz="1100" spc="-9" dirty="0">
                <a:latin typeface="Verdana"/>
                <a:cs typeface="Verdana"/>
              </a:rPr>
              <a:t>e</a:t>
            </a:r>
            <a:r>
              <a:rPr lang="fr-FR" sz="1100" dirty="0">
                <a:latin typeface="Verdana"/>
                <a:cs typeface="Verdana"/>
              </a:rPr>
              <a:t>l</a:t>
            </a:r>
            <a:r>
              <a:rPr lang="fr-FR" sz="1100" spc="-14" dirty="0">
                <a:latin typeface="Verdana"/>
                <a:cs typeface="Verdana"/>
              </a:rPr>
              <a:t>a</a:t>
            </a:r>
            <a:r>
              <a:rPr lang="fr-FR" sz="1100" dirty="0">
                <a:latin typeface="Verdana"/>
                <a:cs typeface="Verdana"/>
              </a:rPr>
              <a:t>tiv</a:t>
            </a:r>
            <a:r>
              <a:rPr lang="fr-FR" sz="1100" spc="-9" dirty="0">
                <a:latin typeface="Verdana"/>
                <a:cs typeface="Verdana"/>
              </a:rPr>
              <a:t>e</a:t>
            </a:r>
            <a:r>
              <a:rPr lang="fr-FR" sz="1100" dirty="0">
                <a:latin typeface="Verdana"/>
                <a:cs typeface="Verdana"/>
              </a:rPr>
              <a:t>s aux r</a:t>
            </a:r>
            <a:r>
              <a:rPr lang="fr-FR" sz="1100" spc="-9" dirty="0">
                <a:latin typeface="Verdana"/>
                <a:cs typeface="Verdana"/>
              </a:rPr>
              <a:t>e</a:t>
            </a:r>
            <a:r>
              <a:rPr lang="fr-FR" sz="1100" dirty="0">
                <a:latin typeface="Verdana"/>
                <a:cs typeface="Verdana"/>
              </a:rPr>
              <a:t>l</a:t>
            </a:r>
            <a:r>
              <a:rPr lang="fr-FR" sz="1100" spc="-14" dirty="0">
                <a:latin typeface="Verdana"/>
                <a:cs typeface="Verdana"/>
              </a:rPr>
              <a:t>a</a:t>
            </a:r>
            <a:r>
              <a:rPr lang="fr-FR" sz="1100" dirty="0">
                <a:latin typeface="Verdana"/>
                <a:cs typeface="Verdana"/>
              </a:rPr>
              <a:t>ti</a:t>
            </a:r>
            <a:r>
              <a:rPr lang="fr-FR" sz="1100" spc="-14" dirty="0">
                <a:latin typeface="Verdana"/>
                <a:cs typeface="Verdana"/>
              </a:rPr>
              <a:t>o</a:t>
            </a:r>
            <a:r>
              <a:rPr lang="fr-FR" sz="1100" dirty="0">
                <a:latin typeface="Verdana"/>
                <a:cs typeface="Verdana"/>
              </a:rPr>
              <a:t>ns </a:t>
            </a:r>
            <a:r>
              <a:rPr lang="fr-FR" sz="1100" spc="-4" dirty="0">
                <a:latin typeface="Verdana"/>
                <a:cs typeface="Verdana"/>
              </a:rPr>
              <a:t>e</a:t>
            </a:r>
            <a:r>
              <a:rPr lang="fr-FR" sz="1100" dirty="0">
                <a:latin typeface="Verdana"/>
                <a:cs typeface="Verdana"/>
              </a:rPr>
              <a:t>ntre</a:t>
            </a:r>
            <a:r>
              <a:rPr lang="fr-FR" sz="1100" spc="-19" dirty="0">
                <a:latin typeface="Verdana"/>
                <a:cs typeface="Verdana"/>
              </a:rPr>
              <a:t> </a:t>
            </a:r>
            <a:r>
              <a:rPr lang="fr-FR" sz="1100" dirty="0">
                <a:latin typeface="Verdana"/>
                <a:cs typeface="Verdana"/>
              </a:rPr>
              <a:t>l</a:t>
            </a:r>
            <a:r>
              <a:rPr lang="fr-FR" sz="1100" spc="-14" dirty="0">
                <a:latin typeface="Verdana"/>
                <a:cs typeface="Verdana"/>
              </a:rPr>
              <a:t>e</a:t>
            </a:r>
            <a:r>
              <a:rPr lang="fr-FR" sz="1100" dirty="0">
                <a:latin typeface="Verdana"/>
                <a:cs typeface="Verdana"/>
              </a:rPr>
              <a:t>s </a:t>
            </a:r>
            <a:r>
              <a:rPr lang="fr-FR" sz="1100" spc="-4" dirty="0">
                <a:latin typeface="Verdana"/>
                <a:cs typeface="Verdana"/>
              </a:rPr>
              <a:t>é</a:t>
            </a:r>
            <a:r>
              <a:rPr lang="fr-FR" sz="1100" dirty="0">
                <a:latin typeface="Verdana"/>
                <a:cs typeface="Verdana"/>
              </a:rPr>
              <a:t>tab</a:t>
            </a:r>
            <a:r>
              <a:rPr lang="fr-FR" sz="1100" spc="-9" dirty="0">
                <a:latin typeface="Verdana"/>
                <a:cs typeface="Verdana"/>
              </a:rPr>
              <a:t>l</a:t>
            </a:r>
            <a:r>
              <a:rPr lang="fr-FR" sz="1100" dirty="0">
                <a:latin typeface="Verdana"/>
                <a:cs typeface="Verdana"/>
              </a:rPr>
              <a:t>iss</a:t>
            </a:r>
            <a:r>
              <a:rPr lang="fr-FR" sz="1100" spc="-14" dirty="0">
                <a:latin typeface="Verdana"/>
                <a:cs typeface="Verdana"/>
              </a:rPr>
              <a:t>e</a:t>
            </a:r>
            <a:r>
              <a:rPr lang="fr-FR" sz="1100" dirty="0">
                <a:latin typeface="Verdana"/>
                <a:cs typeface="Verdana"/>
              </a:rPr>
              <a:t>m</a:t>
            </a:r>
            <a:r>
              <a:rPr lang="fr-FR" sz="1100" spc="-9" dirty="0">
                <a:latin typeface="Verdana"/>
                <a:cs typeface="Verdana"/>
              </a:rPr>
              <a:t>e</a:t>
            </a:r>
            <a:r>
              <a:rPr lang="fr-FR" sz="1100" dirty="0">
                <a:latin typeface="Verdana"/>
                <a:cs typeface="Verdana"/>
              </a:rPr>
              <a:t>nts </a:t>
            </a:r>
            <a:r>
              <a:rPr lang="fr-FR" sz="1100" spc="-4" dirty="0">
                <a:latin typeface="Verdana"/>
                <a:cs typeface="Verdana"/>
              </a:rPr>
              <a:t>a</a:t>
            </a:r>
            <a:r>
              <a:rPr lang="fr-FR" sz="1100" dirty="0">
                <a:latin typeface="Verdana"/>
                <a:cs typeface="Verdana"/>
              </a:rPr>
              <a:t>utor</a:t>
            </a:r>
            <a:r>
              <a:rPr lang="fr-FR" sz="1100" spc="-9" dirty="0">
                <a:latin typeface="Verdana"/>
                <a:cs typeface="Verdana"/>
              </a:rPr>
              <a:t>i</a:t>
            </a:r>
            <a:r>
              <a:rPr lang="fr-FR" sz="1100" dirty="0">
                <a:latin typeface="Verdana"/>
                <a:cs typeface="Verdana"/>
              </a:rPr>
              <a:t>s</a:t>
            </a:r>
            <a:r>
              <a:rPr lang="fr-FR" sz="1100" spc="-4" dirty="0">
                <a:latin typeface="Verdana"/>
                <a:cs typeface="Verdana"/>
              </a:rPr>
              <a:t>é</a:t>
            </a:r>
            <a:r>
              <a:rPr lang="fr-FR" sz="1100" dirty="0">
                <a:latin typeface="Verdana"/>
                <a:cs typeface="Verdana"/>
              </a:rPr>
              <a:t>s</a:t>
            </a:r>
            <a:r>
              <a:rPr lang="fr-FR" sz="1100" spc="-19" dirty="0">
                <a:latin typeface="Verdana"/>
                <a:cs typeface="Verdana"/>
              </a:rPr>
              <a:t> </a:t>
            </a:r>
            <a:r>
              <a:rPr lang="fr-FR" sz="1100" dirty="0">
                <a:latin typeface="Verdana"/>
                <a:cs typeface="Verdana"/>
              </a:rPr>
              <a:t>pour</a:t>
            </a:r>
            <a:r>
              <a:rPr lang="fr-FR" sz="1100" spc="-19" dirty="0">
                <a:latin typeface="Verdana"/>
                <a:cs typeface="Verdana"/>
              </a:rPr>
              <a:t> </a:t>
            </a:r>
            <a:r>
              <a:rPr lang="fr-FR" sz="1100" dirty="0">
                <a:latin typeface="Verdana"/>
                <a:cs typeface="Verdana"/>
              </a:rPr>
              <a:t>la</a:t>
            </a:r>
            <a:r>
              <a:rPr lang="fr-FR" sz="1100" spc="-9" dirty="0">
                <a:latin typeface="Verdana"/>
                <a:cs typeface="Verdana"/>
              </a:rPr>
              <a:t> </a:t>
            </a:r>
            <a:r>
              <a:rPr lang="fr-FR" sz="1100" dirty="0">
                <a:latin typeface="Verdana"/>
                <a:cs typeface="Verdana"/>
              </a:rPr>
              <a:t>pr</a:t>
            </a:r>
            <a:r>
              <a:rPr lang="fr-FR" sz="1100" spc="-4" dirty="0">
                <a:latin typeface="Verdana"/>
                <a:cs typeface="Verdana"/>
              </a:rPr>
              <a:t>a</a:t>
            </a:r>
            <a:r>
              <a:rPr lang="fr-FR" sz="1100" dirty="0">
                <a:latin typeface="Verdana"/>
                <a:cs typeface="Verdana"/>
              </a:rPr>
              <a:t>tique de</a:t>
            </a:r>
            <a:r>
              <a:rPr lang="fr-FR" sz="1100" spc="-9" dirty="0">
                <a:latin typeface="Verdana"/>
                <a:cs typeface="Verdana"/>
              </a:rPr>
              <a:t> la </a:t>
            </a:r>
            <a:r>
              <a:rPr lang="fr-FR" sz="1100" dirty="0">
                <a:latin typeface="Verdana"/>
                <a:cs typeface="Verdana"/>
              </a:rPr>
              <a:t>chi</a:t>
            </a:r>
            <a:r>
              <a:rPr lang="fr-FR" sz="1100" spc="-9" dirty="0">
                <a:latin typeface="Verdana"/>
                <a:cs typeface="Verdana"/>
              </a:rPr>
              <a:t>m</a:t>
            </a:r>
            <a:r>
              <a:rPr lang="fr-FR" sz="1100" dirty="0">
                <a:latin typeface="Verdana"/>
                <a:cs typeface="Verdana"/>
              </a:rPr>
              <a:t>i</a:t>
            </a:r>
            <a:r>
              <a:rPr lang="fr-FR" sz="1100" spc="-14" dirty="0">
                <a:latin typeface="Verdana"/>
                <a:cs typeface="Verdana"/>
              </a:rPr>
              <a:t>o</a:t>
            </a:r>
            <a:r>
              <a:rPr lang="fr-FR" sz="1100" dirty="0">
                <a:latin typeface="Verdana"/>
                <a:cs typeface="Verdana"/>
              </a:rPr>
              <a:t>thér</a:t>
            </a:r>
            <a:r>
              <a:rPr lang="fr-FR" sz="1100" spc="-4" dirty="0">
                <a:latin typeface="Verdana"/>
                <a:cs typeface="Verdana"/>
              </a:rPr>
              <a:t>a</a:t>
            </a:r>
            <a:r>
              <a:rPr lang="fr-FR" sz="1100" dirty="0">
                <a:latin typeface="Verdana"/>
                <a:cs typeface="Verdana"/>
              </a:rPr>
              <a:t>pie</a:t>
            </a:r>
            <a:r>
              <a:rPr lang="fr-FR" sz="1100" spc="-14" dirty="0">
                <a:latin typeface="Verdana"/>
                <a:cs typeface="Verdana"/>
              </a:rPr>
              <a:t> </a:t>
            </a:r>
            <a:r>
              <a:rPr lang="fr-FR" sz="1100" dirty="0">
                <a:latin typeface="Verdana"/>
                <a:cs typeface="Verdana"/>
              </a:rPr>
              <a:t>et l</a:t>
            </a:r>
            <a:r>
              <a:rPr lang="fr-FR" sz="1100" spc="-14" dirty="0">
                <a:latin typeface="Verdana"/>
                <a:cs typeface="Verdana"/>
              </a:rPr>
              <a:t>e</a:t>
            </a:r>
            <a:r>
              <a:rPr lang="fr-FR" sz="1100" dirty="0">
                <a:latin typeface="Verdana"/>
                <a:cs typeface="Verdana"/>
              </a:rPr>
              <a:t>s </a:t>
            </a:r>
            <a:r>
              <a:rPr lang="fr-FR" sz="1100" spc="-4" dirty="0">
                <a:latin typeface="Verdana"/>
                <a:cs typeface="Verdana"/>
              </a:rPr>
              <a:t>é</a:t>
            </a:r>
            <a:r>
              <a:rPr lang="fr-FR" sz="1100" dirty="0">
                <a:latin typeface="Verdana"/>
                <a:cs typeface="Verdana"/>
              </a:rPr>
              <a:t>tab</a:t>
            </a:r>
            <a:r>
              <a:rPr lang="fr-FR" sz="1100" spc="-9" dirty="0">
                <a:latin typeface="Verdana"/>
                <a:cs typeface="Verdana"/>
              </a:rPr>
              <a:t>l</a:t>
            </a:r>
            <a:r>
              <a:rPr lang="fr-FR" sz="1100" dirty="0">
                <a:latin typeface="Verdana"/>
                <a:cs typeface="Verdana"/>
              </a:rPr>
              <a:t>iss</a:t>
            </a:r>
            <a:r>
              <a:rPr lang="fr-FR" sz="1100" spc="-14" dirty="0">
                <a:latin typeface="Verdana"/>
                <a:cs typeface="Verdana"/>
              </a:rPr>
              <a:t>e</a:t>
            </a:r>
            <a:r>
              <a:rPr lang="fr-FR" sz="1100" dirty="0">
                <a:latin typeface="Verdana"/>
                <a:cs typeface="Verdana"/>
              </a:rPr>
              <a:t>m</a:t>
            </a:r>
            <a:r>
              <a:rPr lang="fr-FR" sz="1100" spc="-9" dirty="0">
                <a:latin typeface="Verdana"/>
                <a:cs typeface="Verdana"/>
              </a:rPr>
              <a:t>e</a:t>
            </a:r>
            <a:r>
              <a:rPr lang="fr-FR" sz="1100" dirty="0">
                <a:latin typeface="Verdana"/>
                <a:cs typeface="Verdana"/>
              </a:rPr>
              <a:t>nts</a:t>
            </a:r>
            <a:r>
              <a:rPr lang="fr-FR" sz="1100" spc="-9" dirty="0">
                <a:latin typeface="Verdana"/>
                <a:cs typeface="Verdana"/>
              </a:rPr>
              <a:t> </a:t>
            </a:r>
            <a:r>
              <a:rPr lang="fr-FR" sz="1100" dirty="0">
                <a:latin typeface="Verdana"/>
                <a:cs typeface="Verdana"/>
              </a:rPr>
              <a:t>dits </a:t>
            </a:r>
            <a:r>
              <a:rPr lang="fr-FR" sz="1100" spc="4" dirty="0">
                <a:latin typeface="Verdana"/>
                <a:cs typeface="Verdana"/>
              </a:rPr>
              <a:t>“</a:t>
            </a:r>
            <a:r>
              <a:rPr lang="fr-FR" sz="1100" dirty="0">
                <a:latin typeface="Verdana"/>
                <a:cs typeface="Verdana"/>
              </a:rPr>
              <a:t>ass</a:t>
            </a:r>
            <a:r>
              <a:rPr lang="fr-FR" sz="1100" spc="-9" dirty="0">
                <a:latin typeface="Verdana"/>
                <a:cs typeface="Verdana"/>
              </a:rPr>
              <a:t>o</a:t>
            </a:r>
            <a:r>
              <a:rPr lang="fr-FR" sz="1100" dirty="0">
                <a:latin typeface="Verdana"/>
                <a:cs typeface="Verdana"/>
              </a:rPr>
              <a:t>ci</a:t>
            </a:r>
            <a:r>
              <a:rPr lang="fr-FR" sz="1100" spc="-9" dirty="0">
                <a:latin typeface="Verdana"/>
                <a:cs typeface="Verdana"/>
              </a:rPr>
              <a:t>é</a:t>
            </a:r>
            <a:r>
              <a:rPr lang="fr-FR" sz="1100" dirty="0">
                <a:latin typeface="Verdana"/>
                <a:cs typeface="Verdana"/>
              </a:rPr>
              <a:t>s’’</a:t>
            </a:r>
            <a:endParaRPr lang="fr-FR" dirty="0"/>
          </a:p>
        </p:txBody>
      </p:sp>
      <p:graphicFrame>
        <p:nvGraphicFramePr>
          <p:cNvPr id="10" name="Diagramme 9"/>
          <p:cNvGraphicFramePr/>
          <p:nvPr>
            <p:extLst/>
          </p:nvPr>
        </p:nvGraphicFramePr>
        <p:xfrm>
          <a:off x="3618843" y="2849643"/>
          <a:ext cx="4572000" cy="304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object 19"/>
          <p:cNvSpPr/>
          <p:nvPr/>
        </p:nvSpPr>
        <p:spPr>
          <a:xfrm>
            <a:off x="5393922" y="4154763"/>
            <a:ext cx="1021842" cy="437769"/>
          </a:xfrm>
          <a:prstGeom prst="rect">
            <a:avLst/>
          </a:prstGeom>
          <a:blipFill>
            <a:blip r:embed="rId7" cstate="print"/>
            <a:stretch>
              <a:fillRect/>
            </a:stretch>
          </a:blipFill>
        </p:spPr>
        <p:txBody>
          <a:bodyPr wrap="square" lIns="0" tIns="0" rIns="0" bIns="0" rtlCol="0">
            <a:noAutofit/>
          </a:bodyPr>
          <a:lstStyle/>
          <a:p>
            <a:endParaRPr sz="1350"/>
          </a:p>
        </p:txBody>
      </p:sp>
      <p:sp>
        <p:nvSpPr>
          <p:cNvPr id="7" name="Titre 1"/>
          <p:cNvSpPr txBox="1">
            <a:spLocks/>
          </p:cNvSpPr>
          <p:nvPr/>
        </p:nvSpPr>
        <p:spPr bwMode="auto">
          <a:xfrm>
            <a:off x="3848757" y="238972"/>
            <a:ext cx="5381505" cy="863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sz="2500" b="1" kern="1200">
                <a:solidFill>
                  <a:srgbClr val="006CA6"/>
                </a:solidFill>
                <a:latin typeface="+mj-lt"/>
                <a:ea typeface="+mj-ea"/>
                <a:cs typeface="+mj-cs"/>
              </a:defRPr>
            </a:lvl1pPr>
            <a:lvl2pPr algn="r" rtl="0" eaLnBrk="1" fontAlgn="base" hangingPunct="1">
              <a:spcBef>
                <a:spcPct val="0"/>
              </a:spcBef>
              <a:spcAft>
                <a:spcPct val="0"/>
              </a:spcAft>
              <a:defRPr sz="2500" b="1">
                <a:solidFill>
                  <a:srgbClr val="006CA6"/>
                </a:solidFill>
                <a:latin typeface="Verdana" panose="020B0604030504040204" pitchFamily="34" charset="0"/>
              </a:defRPr>
            </a:lvl2pPr>
            <a:lvl3pPr algn="r" rtl="0" eaLnBrk="1" fontAlgn="base" hangingPunct="1">
              <a:spcBef>
                <a:spcPct val="0"/>
              </a:spcBef>
              <a:spcAft>
                <a:spcPct val="0"/>
              </a:spcAft>
              <a:defRPr sz="2500" b="1">
                <a:solidFill>
                  <a:srgbClr val="006CA6"/>
                </a:solidFill>
                <a:latin typeface="Verdana" panose="020B0604030504040204" pitchFamily="34" charset="0"/>
              </a:defRPr>
            </a:lvl3pPr>
            <a:lvl4pPr algn="r" rtl="0" eaLnBrk="1" fontAlgn="base" hangingPunct="1">
              <a:spcBef>
                <a:spcPct val="0"/>
              </a:spcBef>
              <a:spcAft>
                <a:spcPct val="0"/>
              </a:spcAft>
              <a:defRPr sz="2500" b="1">
                <a:solidFill>
                  <a:srgbClr val="006CA6"/>
                </a:solidFill>
                <a:latin typeface="Verdana" panose="020B0604030504040204" pitchFamily="34" charset="0"/>
              </a:defRPr>
            </a:lvl4pPr>
            <a:lvl5pPr algn="r" rtl="0" eaLnBrk="1" fontAlgn="base" hangingPunct="1">
              <a:spcBef>
                <a:spcPct val="0"/>
              </a:spcBef>
              <a:spcAft>
                <a:spcPct val="0"/>
              </a:spcAft>
              <a:defRPr sz="2500" b="1">
                <a:solidFill>
                  <a:srgbClr val="006CA6"/>
                </a:solidFill>
                <a:latin typeface="Verdana" panose="020B0604030504040204" pitchFamily="34" charset="0"/>
              </a:defRPr>
            </a:lvl5pPr>
            <a:lvl6pPr marL="457200" algn="r" rtl="0" eaLnBrk="1" fontAlgn="base" hangingPunct="1">
              <a:spcBef>
                <a:spcPct val="0"/>
              </a:spcBef>
              <a:spcAft>
                <a:spcPct val="0"/>
              </a:spcAft>
              <a:defRPr sz="2500" b="1">
                <a:solidFill>
                  <a:srgbClr val="006CA6"/>
                </a:solidFill>
                <a:latin typeface="Verdana" panose="020B0604030504040204" pitchFamily="34" charset="0"/>
              </a:defRPr>
            </a:lvl6pPr>
            <a:lvl7pPr marL="914400" algn="r" rtl="0" eaLnBrk="1" fontAlgn="base" hangingPunct="1">
              <a:spcBef>
                <a:spcPct val="0"/>
              </a:spcBef>
              <a:spcAft>
                <a:spcPct val="0"/>
              </a:spcAft>
              <a:defRPr sz="2500" b="1">
                <a:solidFill>
                  <a:srgbClr val="006CA6"/>
                </a:solidFill>
                <a:latin typeface="Verdana" panose="020B0604030504040204" pitchFamily="34" charset="0"/>
              </a:defRPr>
            </a:lvl7pPr>
            <a:lvl8pPr marL="1371600" algn="r" rtl="0" eaLnBrk="1" fontAlgn="base" hangingPunct="1">
              <a:spcBef>
                <a:spcPct val="0"/>
              </a:spcBef>
              <a:spcAft>
                <a:spcPct val="0"/>
              </a:spcAft>
              <a:defRPr sz="2500" b="1">
                <a:solidFill>
                  <a:srgbClr val="006CA6"/>
                </a:solidFill>
                <a:latin typeface="Verdana" panose="020B0604030504040204" pitchFamily="34" charset="0"/>
              </a:defRPr>
            </a:lvl8pPr>
            <a:lvl9pPr marL="1828800" algn="r" rtl="0" eaLnBrk="1" fontAlgn="base" hangingPunct="1">
              <a:spcBef>
                <a:spcPct val="0"/>
              </a:spcBef>
              <a:spcAft>
                <a:spcPct val="0"/>
              </a:spcAft>
              <a:defRPr sz="2500" b="1">
                <a:solidFill>
                  <a:srgbClr val="006CA6"/>
                </a:solidFill>
                <a:latin typeface="Verdana" panose="020B0604030504040204" pitchFamily="34" charset="0"/>
              </a:defRPr>
            </a:lvl9pPr>
          </a:lstStyle>
          <a:p>
            <a:r>
              <a:rPr lang="fr-FR" sz="1600" dirty="0"/>
              <a:t>    </a:t>
            </a:r>
          </a:p>
          <a:p>
            <a:pPr algn="ctr" defTabSz="457200"/>
            <a:r>
              <a:rPr lang="fr-FR" sz="2700" dirty="0">
                <a:solidFill>
                  <a:srgbClr val="0070C0"/>
                </a:solidFill>
                <a:latin typeface="Verdana" panose="020B0604030504040204" pitchFamily="34" charset="0"/>
                <a:ea typeface="Verdana" panose="020B0604030504040204" pitchFamily="34" charset="0"/>
              </a:rPr>
              <a:t>Modèle visé</a:t>
            </a:r>
          </a:p>
        </p:txBody>
      </p:sp>
    </p:spTree>
    <p:extLst>
      <p:ext uri="{BB962C8B-B14F-4D97-AF65-F5344CB8AC3E}">
        <p14:creationId xmlns:p14="http://schemas.microsoft.com/office/powerpoint/2010/main" val="33111775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e 12"/>
          <p:cNvGrpSpPr/>
          <p:nvPr/>
        </p:nvGrpSpPr>
        <p:grpSpPr>
          <a:xfrm>
            <a:off x="5932280" y="2321946"/>
            <a:ext cx="5986069" cy="4145437"/>
            <a:chOff x="1410796" y="-1458489"/>
            <a:chExt cx="8936181" cy="5907310"/>
          </a:xfrm>
        </p:grpSpPr>
        <p:graphicFrame>
          <p:nvGraphicFramePr>
            <p:cNvPr id="14" name="Espace réservé du contenu 3"/>
            <p:cNvGraphicFramePr>
              <a:graphicFrameLocks/>
            </p:cNvGraphicFramePr>
            <p:nvPr>
              <p:extLst>
                <p:ext uri="{D42A27DB-BD31-4B8C-83A1-F6EECF244321}">
                  <p14:modId xmlns:p14="http://schemas.microsoft.com/office/powerpoint/2010/main" val="4129062554"/>
                </p:ext>
              </p:extLst>
            </p:nvPr>
          </p:nvGraphicFramePr>
          <p:xfrm>
            <a:off x="1410796" y="-1458489"/>
            <a:ext cx="8936181" cy="59073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 name="Image 14"/>
            <p:cNvPicPr>
              <a:picLocks noChangeAspect="1"/>
            </p:cNvPicPr>
            <p:nvPr/>
          </p:nvPicPr>
          <p:blipFill>
            <a:blip r:embed="rId7"/>
            <a:stretch>
              <a:fillRect/>
            </a:stretch>
          </p:blipFill>
          <p:spPr>
            <a:xfrm>
              <a:off x="4573500" y="2046407"/>
              <a:ext cx="1305385" cy="486915"/>
            </a:xfrm>
            <a:prstGeom prst="rect">
              <a:avLst/>
            </a:prstGeom>
            <a:ln>
              <a:noFill/>
            </a:ln>
            <a:effectLst>
              <a:outerShdw blurRad="292100" dist="139700" dir="2700000" algn="tl" rotWithShape="0">
                <a:srgbClr val="333333">
                  <a:alpha val="65000"/>
                </a:srgbClr>
              </a:outerShdw>
            </a:effectLst>
          </p:spPr>
        </p:pic>
      </p:grpSp>
      <p:grpSp>
        <p:nvGrpSpPr>
          <p:cNvPr id="10" name="Groupe 9"/>
          <p:cNvGrpSpPr/>
          <p:nvPr/>
        </p:nvGrpSpPr>
        <p:grpSpPr>
          <a:xfrm>
            <a:off x="402092" y="2267202"/>
            <a:ext cx="5230600" cy="3985146"/>
            <a:chOff x="-6355576" y="-559789"/>
            <a:chExt cx="8936181" cy="5963662"/>
          </a:xfrm>
        </p:grpSpPr>
        <p:graphicFrame>
          <p:nvGraphicFramePr>
            <p:cNvPr id="11" name="Espace réservé du contenu 3"/>
            <p:cNvGraphicFramePr>
              <a:graphicFrameLocks/>
            </p:cNvGraphicFramePr>
            <p:nvPr>
              <p:extLst>
                <p:ext uri="{D42A27DB-BD31-4B8C-83A1-F6EECF244321}">
                  <p14:modId xmlns:p14="http://schemas.microsoft.com/office/powerpoint/2010/main" val="1618723152"/>
                </p:ext>
              </p:extLst>
            </p:nvPr>
          </p:nvGraphicFramePr>
          <p:xfrm>
            <a:off x="-6355576" y="-559789"/>
            <a:ext cx="8936181" cy="596366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12" name="Image 11"/>
            <p:cNvPicPr>
              <a:picLocks noChangeAspect="1"/>
            </p:cNvPicPr>
            <p:nvPr/>
          </p:nvPicPr>
          <p:blipFill>
            <a:blip r:embed="rId7"/>
            <a:stretch>
              <a:fillRect/>
            </a:stretch>
          </p:blipFill>
          <p:spPr>
            <a:xfrm>
              <a:off x="-3192871" y="2178584"/>
              <a:ext cx="1305385" cy="486915"/>
            </a:xfrm>
            <a:prstGeom prst="rect">
              <a:avLst/>
            </a:prstGeom>
            <a:ln>
              <a:noFill/>
            </a:ln>
            <a:effectLst>
              <a:outerShdw blurRad="292100" dist="139700" dir="2700000" algn="tl" rotWithShape="0">
                <a:srgbClr val="333333">
                  <a:alpha val="65000"/>
                </a:srgbClr>
              </a:outerShdw>
            </a:effectLst>
          </p:spPr>
        </p:pic>
      </p:grpSp>
      <p:sp>
        <p:nvSpPr>
          <p:cNvPr id="2" name="Titre 1"/>
          <p:cNvSpPr>
            <a:spLocks noGrp="1"/>
          </p:cNvSpPr>
          <p:nvPr>
            <p:ph type="title"/>
          </p:nvPr>
        </p:nvSpPr>
        <p:spPr/>
        <p:txBody>
          <a:bodyPr>
            <a:normAutofit/>
          </a:bodyPr>
          <a:lstStyle/>
          <a:p>
            <a:pPr algn="ctr"/>
            <a:r>
              <a:rPr lang="fr-FR" dirty="0">
                <a:solidFill>
                  <a:srgbClr val="0070C0"/>
                </a:solidFill>
              </a:rPr>
              <a:t> </a:t>
            </a:r>
            <a:r>
              <a:rPr lang="fr-FR" sz="2700" dirty="0">
                <a:solidFill>
                  <a:srgbClr val="0070C0"/>
                </a:solidFill>
              </a:rPr>
              <a:t>Moyens mis en place</a:t>
            </a:r>
          </a:p>
        </p:txBody>
      </p:sp>
      <p:sp>
        <p:nvSpPr>
          <p:cNvPr id="3" name="Espace réservé du texte 2"/>
          <p:cNvSpPr>
            <a:spLocks noGrp="1"/>
          </p:cNvSpPr>
          <p:nvPr>
            <p:ph type="body" idx="1"/>
          </p:nvPr>
        </p:nvSpPr>
        <p:spPr>
          <a:xfrm>
            <a:off x="1830812" y="1211071"/>
            <a:ext cx="5352834" cy="536066"/>
          </a:xfrm>
        </p:spPr>
        <p:txBody>
          <a:bodyPr/>
          <a:lstStyle/>
          <a:p>
            <a:r>
              <a:rPr lang="fr-FR" dirty="0"/>
              <a:t>Saint Pierre et Miquelon</a:t>
            </a:r>
          </a:p>
        </p:txBody>
      </p:sp>
      <p:sp>
        <p:nvSpPr>
          <p:cNvPr id="6" name="Espace réservé du texte 5"/>
          <p:cNvSpPr>
            <a:spLocks noGrp="1"/>
          </p:cNvSpPr>
          <p:nvPr>
            <p:ph type="body" sz="quarter" idx="3"/>
          </p:nvPr>
        </p:nvSpPr>
        <p:spPr>
          <a:xfrm>
            <a:off x="8016240" y="1419455"/>
            <a:ext cx="5211848" cy="644254"/>
          </a:xfrm>
        </p:spPr>
        <p:txBody>
          <a:bodyPr/>
          <a:lstStyle/>
          <a:p>
            <a:r>
              <a:rPr lang="fr-FR" dirty="0"/>
              <a:t>Wallis et Futuna</a:t>
            </a:r>
          </a:p>
        </p:txBody>
      </p:sp>
      <p:cxnSp>
        <p:nvCxnSpPr>
          <p:cNvPr id="7" name="Connecteur droit 6"/>
          <p:cNvCxnSpPr/>
          <p:nvPr/>
        </p:nvCxnSpPr>
        <p:spPr>
          <a:xfrm>
            <a:off x="5932280" y="1232249"/>
            <a:ext cx="0" cy="5373267"/>
          </a:xfrm>
          <a:prstGeom prst="line">
            <a:avLst/>
          </a:prstGeom>
        </p:spPr>
        <p:style>
          <a:lnRef idx="1">
            <a:schemeClr val="accent1"/>
          </a:lnRef>
          <a:fillRef idx="0">
            <a:schemeClr val="accent1"/>
          </a:fillRef>
          <a:effectRef idx="0">
            <a:schemeClr val="accent1"/>
          </a:effectRef>
          <a:fontRef idx="minor">
            <a:schemeClr val="tx1"/>
          </a:fontRef>
        </p:style>
      </p:cxnSp>
      <p:pic>
        <p:nvPicPr>
          <p:cNvPr id="8" name="Image 7"/>
          <p:cNvPicPr>
            <a:picLocks noChangeAspect="1"/>
          </p:cNvPicPr>
          <p:nvPr/>
        </p:nvPicPr>
        <p:blipFill>
          <a:blip r:embed="rId13"/>
          <a:stretch>
            <a:fillRect/>
          </a:stretch>
        </p:blipFill>
        <p:spPr>
          <a:xfrm>
            <a:off x="482408" y="1232249"/>
            <a:ext cx="1308548" cy="868453"/>
          </a:xfrm>
          <a:prstGeom prst="rect">
            <a:avLst/>
          </a:prstGeom>
        </p:spPr>
      </p:pic>
      <p:pic>
        <p:nvPicPr>
          <p:cNvPr id="9" name="Image 8"/>
          <p:cNvPicPr>
            <a:picLocks noChangeAspect="1"/>
          </p:cNvPicPr>
          <p:nvPr/>
        </p:nvPicPr>
        <p:blipFill rotWithShape="1">
          <a:blip r:embed="rId14"/>
          <a:srcRect t="-1" r="628" b="20550"/>
          <a:stretch/>
        </p:blipFill>
        <p:spPr>
          <a:xfrm>
            <a:off x="6369929" y="1217657"/>
            <a:ext cx="1506760" cy="897635"/>
          </a:xfrm>
          <a:prstGeom prst="rect">
            <a:avLst/>
          </a:prstGeom>
        </p:spPr>
      </p:pic>
      <p:pic>
        <p:nvPicPr>
          <p:cNvPr id="16" name="Image 15"/>
          <p:cNvPicPr>
            <a:picLocks noChangeAspect="1"/>
          </p:cNvPicPr>
          <p:nvPr/>
        </p:nvPicPr>
        <p:blipFill>
          <a:blip r:embed="rId15"/>
          <a:stretch>
            <a:fillRect/>
          </a:stretch>
        </p:blipFill>
        <p:spPr>
          <a:xfrm>
            <a:off x="7183646" y="4771329"/>
            <a:ext cx="732504" cy="8894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7" name="Image 16"/>
          <p:cNvPicPr>
            <a:picLocks noChangeAspect="1"/>
          </p:cNvPicPr>
          <p:nvPr/>
        </p:nvPicPr>
        <p:blipFill rotWithShape="1">
          <a:blip r:embed="rId16"/>
          <a:srcRect r="6800" b="8211"/>
          <a:stretch/>
        </p:blipFill>
        <p:spPr>
          <a:xfrm>
            <a:off x="6231869" y="4771330"/>
            <a:ext cx="817050" cy="9150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975112639"/>
      </p:ext>
    </p:extLst>
  </p:cSld>
  <p:clrMapOvr>
    <a:masterClrMapping/>
  </p:clrMapOvr>
</p:sld>
</file>

<file path=ppt/theme/theme1.xml><?xml version="1.0" encoding="utf-8"?>
<a:theme xmlns:a="http://schemas.openxmlformats.org/drawingml/2006/main" name="Thème1">
  <a:themeElements>
    <a:clrScheme name="Facette">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te">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te">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Thème1" id="{0DEB318B-533D-4DE7-A434-FC7C21885C35}" vid="{132E570A-184B-4B3C-8D2F-95CF47EA0F6C}"/>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647</TotalTime>
  <Words>2556</Words>
  <Application>Microsoft Office PowerPoint</Application>
  <PresentationFormat>Grand écran</PresentationFormat>
  <Paragraphs>283</Paragraphs>
  <Slides>23</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23</vt:i4>
      </vt:variant>
    </vt:vector>
  </HeadingPairs>
  <TitlesOfParts>
    <vt:vector size="31" baseType="lpstr">
      <vt:lpstr>Arial</vt:lpstr>
      <vt:lpstr>Calibri</vt:lpstr>
      <vt:lpstr>Candara</vt:lpstr>
      <vt:lpstr>Trebuchet MS</vt:lpstr>
      <vt:lpstr>Verdana</vt:lpstr>
      <vt:lpstr>Wingdings</vt:lpstr>
      <vt:lpstr>Wingdings 3</vt:lpstr>
      <vt:lpstr>Thème1</vt:lpstr>
      <vt:lpstr>Expertise Oncologique  en territoire isolé d’Outre-Mer</vt:lpstr>
      <vt:lpstr>Retour d’expérience d’un CRLCC  dans la prise en compte des  inégalités  sociales, culturelles et d’accès aux soins sur les territoires de Wallis et Futuna et Saint Pierre et Miquelon </vt:lpstr>
      <vt:lpstr>Unicancer dans les  DROM-COM en 2022:    </vt:lpstr>
      <vt:lpstr>    Contexte géographique  et oncologique </vt:lpstr>
      <vt:lpstr> Contexte oncologique: moyens</vt:lpstr>
      <vt:lpstr> Contexte oncologique : problématiques </vt:lpstr>
      <vt:lpstr> Contexte culturel et social</vt:lpstr>
      <vt:lpstr>Présentation PowerPoint</vt:lpstr>
      <vt:lpstr> Moyens mis en place</vt:lpstr>
      <vt:lpstr> Contexte oncologique: structuration de la filière</vt:lpstr>
      <vt:lpstr>Présentation PowerPoint</vt:lpstr>
      <vt:lpstr>Retour d’expérience</vt:lpstr>
      <vt:lpstr>Retour d’expérience</vt:lpstr>
      <vt:lpstr>Retour d’expérience</vt:lpstr>
      <vt:lpstr>Retour d’expérience</vt:lpstr>
      <vt:lpstr>Retour d’expérience</vt:lpstr>
      <vt:lpstr>Retour d’expérience</vt:lpstr>
      <vt:lpstr>Retour d’expérience</vt:lpstr>
      <vt:lpstr>Retour d’expérience</vt:lpstr>
      <vt:lpstr>Retour d’expérience : au total </vt:lpstr>
      <vt:lpstr>Questions éthiques </vt:lpstr>
      <vt:lpstr>Questions éthiques </vt:lpstr>
      <vt:lpstr>Merci pour votre écoute</vt:lpstr>
    </vt:vector>
  </TitlesOfParts>
  <Company>Centre Eugène Marquis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BAGOT Océane</dc:creator>
  <cp:lastModifiedBy>Anne Vega</cp:lastModifiedBy>
  <cp:revision>72</cp:revision>
  <dcterms:created xsi:type="dcterms:W3CDTF">2017-08-29T13:57:58Z</dcterms:created>
  <dcterms:modified xsi:type="dcterms:W3CDTF">2023-04-27T15:40:44Z</dcterms:modified>
</cp:coreProperties>
</file>