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6"/>
  </p:notesMasterIdLst>
  <p:sldIdLst>
    <p:sldId id="256" r:id="rId2"/>
    <p:sldId id="259" r:id="rId3"/>
    <p:sldId id="260" r:id="rId4"/>
    <p:sldId id="261" r:id="rId5"/>
    <p:sldId id="263" r:id="rId6"/>
    <p:sldId id="285" r:id="rId7"/>
    <p:sldId id="266" r:id="rId8"/>
    <p:sldId id="264" r:id="rId9"/>
    <p:sldId id="265" r:id="rId10"/>
    <p:sldId id="286" r:id="rId11"/>
    <p:sldId id="262" r:id="rId12"/>
    <p:sldId id="268" r:id="rId13"/>
    <p:sldId id="267" r:id="rId14"/>
    <p:sldId id="269" r:id="rId15"/>
    <p:sldId id="296" r:id="rId16"/>
    <p:sldId id="295" r:id="rId17"/>
    <p:sldId id="270" r:id="rId18"/>
    <p:sldId id="271" r:id="rId19"/>
    <p:sldId id="272" r:id="rId20"/>
    <p:sldId id="273" r:id="rId21"/>
    <p:sldId id="274" r:id="rId22"/>
    <p:sldId id="275" r:id="rId23"/>
    <p:sldId id="276" r:id="rId24"/>
    <p:sldId id="277" r:id="rId25"/>
    <p:sldId id="287" r:id="rId26"/>
    <p:sldId id="278" r:id="rId27"/>
    <p:sldId id="281" r:id="rId28"/>
    <p:sldId id="279" r:id="rId29"/>
    <p:sldId id="280" r:id="rId30"/>
    <p:sldId id="282" r:id="rId31"/>
    <p:sldId id="283" r:id="rId32"/>
    <p:sldId id="291" r:id="rId33"/>
    <p:sldId id="284" r:id="rId34"/>
    <p:sldId id="294" r:id="rId35"/>
    <p:sldId id="298" r:id="rId36"/>
    <p:sldId id="288" r:id="rId37"/>
    <p:sldId id="293" r:id="rId38"/>
    <p:sldId id="299" r:id="rId39"/>
    <p:sldId id="292" r:id="rId40"/>
    <p:sldId id="289" r:id="rId41"/>
    <p:sldId id="290" r:id="rId42"/>
    <p:sldId id="297" r:id="rId43"/>
    <p:sldId id="258" r:id="rId44"/>
    <p:sldId id="257" r:id="rId4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5680"/>
  </p:normalViewPr>
  <p:slideViewPr>
    <p:cSldViewPr snapToGrid="0">
      <p:cViewPr varScale="1">
        <p:scale>
          <a:sx n="103" d="100"/>
          <a:sy n="103" d="100"/>
        </p:scale>
        <p:origin x="8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A8CB3C-6E39-4F45-AD3D-0D547CD587C4}" type="datetimeFigureOut">
              <a:rPr lang="fr-FR" smtClean="0"/>
              <a:t>30/01/2023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A1FE43-58BA-784A-87D7-0FC16715B404}" type="slidenum">
              <a:rPr lang="fr-FR" smtClean="0"/>
              <a:t>‹N°›</a:t>
            </a:fld>
            <a:endParaRPr lang="fr-FR"/>
          </a:p>
        </p:txBody>
      </p:sp>
    </p:spTree>
    <p:extLst>
      <p:ext uri="{BB962C8B-B14F-4D97-AF65-F5344CB8AC3E}">
        <p14:creationId xmlns:p14="http://schemas.microsoft.com/office/powerpoint/2010/main" val="3965348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Des théories : plusieurs théories développées parfois antagonistes (anglicistes, qui considèrent que l’on ne peut décrire que des langues dont on est suffisamment spécialistes pour accéder à toutes leurs subtilités, dans la perspective de linguistique comparée ;  linguistique de langues diverses via thésards, bien représenté à l’</a:t>
            </a:r>
            <a:r>
              <a:rPr lang="fr-FR" dirty="0" err="1"/>
              <a:t>Inalco</a:t>
            </a:r>
            <a:r>
              <a:rPr lang="fr-FR" dirty="0"/>
              <a:t>, où le linguiste décrit généralement sa langue mais à l’usage de non spécialistes et dans la perspective d’une </a:t>
            </a:r>
            <a:r>
              <a:rPr lang="fr-FR" dirty="0" err="1"/>
              <a:t>lingustique</a:t>
            </a:r>
            <a:r>
              <a:rPr lang="fr-FR" dirty="0"/>
              <a:t> générale, linguistique générale au sein du laboratoire de linguistique formelle de P7) TOE, TOPE, TOPÉ</a:t>
            </a:r>
          </a:p>
          <a:p>
            <a:r>
              <a:rPr lang="fr-FR" dirty="0"/>
              <a:t>Plusieurs théories dans le cheminement </a:t>
            </a:r>
            <a:r>
              <a:rPr lang="fr-FR" dirty="0" err="1"/>
              <a:t>d’antoine</a:t>
            </a:r>
            <a:r>
              <a:rPr lang="fr-FR" dirty="0"/>
              <a:t> </a:t>
            </a:r>
            <a:r>
              <a:rPr lang="fr-FR" dirty="0" err="1"/>
              <a:t>culioli</a:t>
            </a:r>
            <a:r>
              <a:rPr lang="fr-FR" dirty="0"/>
              <a:t> : continuité revendiquée, mais évolution de fait dans les types de données, dans les pratiques, mais aussi sans doute dans les modèles épistémologiques, et sans doute dans l’approche de la cognition. Il est possible notamment que l’approche des modèles varient d’une théorie à l’autre. Des </a:t>
            </a:r>
            <a:r>
              <a:rPr lang="fr-FR" dirty="0" err="1"/>
              <a:t>culioliens</a:t>
            </a:r>
            <a:r>
              <a:rPr lang="fr-FR" dirty="0"/>
              <a:t> mettant en cause la théorie de l’invariance au nom de la grammaticalisation par exemple. Avec </a:t>
            </a:r>
            <a:r>
              <a:rPr lang="fr-FR"/>
              <a:t>l’emballement de la fin</a:t>
            </a:r>
            <a:endParaRPr lang="fr-FR" dirty="0"/>
          </a:p>
        </p:txBody>
      </p:sp>
      <p:sp>
        <p:nvSpPr>
          <p:cNvPr id="4" name="Espace réservé du numéro de diapositive 3"/>
          <p:cNvSpPr>
            <a:spLocks noGrp="1"/>
          </p:cNvSpPr>
          <p:nvPr>
            <p:ph type="sldNum" sz="quarter" idx="5"/>
          </p:nvPr>
        </p:nvSpPr>
        <p:spPr/>
        <p:txBody>
          <a:bodyPr/>
          <a:lstStyle/>
          <a:p>
            <a:fld id="{7BA1FE43-58BA-784A-87D7-0FC16715B404}" type="slidenum">
              <a:rPr lang="fr-FR" smtClean="0"/>
              <a:t>1</a:t>
            </a:fld>
            <a:endParaRPr lang="fr-FR"/>
          </a:p>
        </p:txBody>
      </p:sp>
    </p:spTree>
    <p:extLst>
      <p:ext uri="{BB962C8B-B14F-4D97-AF65-F5344CB8AC3E}">
        <p14:creationId xmlns:p14="http://schemas.microsoft.com/office/powerpoint/2010/main" val="1258354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Rendre compte des valeurs de nous? Rendre compte des valeurs du subjonctif, du présent, rendre compte des valeurs de la copule, etc.  </a:t>
            </a:r>
            <a:r>
              <a:rPr lang="fr-FR" dirty="0" err="1"/>
              <a:t>Rendree</a:t>
            </a:r>
            <a:r>
              <a:rPr lang="fr-FR" dirty="0"/>
              <a:t> compte de jeux de forme : de il à ça « </a:t>
            </a:r>
            <a:r>
              <a:rPr lang="fr-FR" sz="1800" dirty="0">
                <a:effectLst/>
                <a:latin typeface="Calibri" panose="020F0502020204030204" pitchFamily="34" charset="0"/>
                <a:ea typeface="DengXian" panose="02010600030101010101" pitchFamily="2" charset="-122"/>
                <a:cs typeface="Arial" panose="020B0604020202020204" pitchFamily="34" charset="0"/>
              </a:rPr>
              <a:t>Ce </a:t>
            </a:r>
            <a:r>
              <a:rPr lang="fr-FR" sz="1800" b="1" dirty="0">
                <a:effectLst/>
                <a:latin typeface="Calibri" panose="020F0502020204030204" pitchFamily="34" charset="0"/>
                <a:ea typeface="DengXian" panose="02010600030101010101" pitchFamily="2" charset="-122"/>
                <a:cs typeface="Arial" panose="020B0604020202020204" pitchFamily="34" charset="0"/>
              </a:rPr>
              <a:t>modèle</a:t>
            </a:r>
            <a:r>
              <a:rPr lang="fr-FR" sz="1800" dirty="0">
                <a:effectLst/>
                <a:latin typeface="Calibri" panose="020F0502020204030204" pitchFamily="34" charset="0"/>
                <a:ea typeface="DengXian" panose="02010600030101010101" pitchFamily="2" charset="-122"/>
                <a:cs typeface="Arial" panose="020B0604020202020204" pitchFamily="34" charset="0"/>
              </a:rPr>
              <a:t>, d’une grande importance dans les langues naturelles, permet de mieux concevoir certains problèmes touchant à l’ambiguïté, l’ambivalence (au sens </a:t>
            </a:r>
            <a:r>
              <a:rPr lang="fr-FR" sz="1800" dirty="0" err="1">
                <a:effectLst/>
                <a:latin typeface="Calibri" panose="020F0502020204030204" pitchFamily="34" charset="0"/>
                <a:ea typeface="DengXian" panose="02010600030101010101" pitchFamily="2" charset="-122"/>
                <a:cs typeface="Arial" panose="020B0604020202020204" pitchFamily="34" charset="0"/>
              </a:rPr>
              <a:t>pyschanalytique</a:t>
            </a:r>
            <a:r>
              <a:rPr lang="fr-FR" sz="1800" dirty="0">
                <a:effectLst/>
                <a:latin typeface="Calibri" panose="020F0502020204030204" pitchFamily="34" charset="0"/>
                <a:ea typeface="DengXian" panose="02010600030101010101" pitchFamily="2" charset="-122"/>
                <a:cs typeface="Arial" panose="020B0604020202020204" pitchFamily="34" charset="0"/>
              </a:rPr>
              <a:t> du terme), et d’une façon générale fait sans doute apparaître une propriété fondamentale du langage » (p. 27 de PLE)</a:t>
            </a:r>
            <a:r>
              <a:rPr lang="fr-FR" dirty="0">
                <a:effectLst/>
              </a:rPr>
              <a:t> ‘</a:t>
            </a:r>
            <a:endParaRPr lang="fr-FR" dirty="0"/>
          </a:p>
        </p:txBody>
      </p:sp>
      <p:sp>
        <p:nvSpPr>
          <p:cNvPr id="4" name="Espace réservé du numéro de diapositive 3"/>
          <p:cNvSpPr>
            <a:spLocks noGrp="1"/>
          </p:cNvSpPr>
          <p:nvPr>
            <p:ph type="sldNum" sz="quarter" idx="5"/>
          </p:nvPr>
        </p:nvSpPr>
        <p:spPr/>
        <p:txBody>
          <a:bodyPr/>
          <a:lstStyle/>
          <a:p>
            <a:fld id="{7BA1FE43-58BA-784A-87D7-0FC16715B404}" type="slidenum">
              <a:rPr lang="fr-FR" smtClean="0"/>
              <a:t>29</a:t>
            </a:fld>
            <a:endParaRPr lang="fr-FR"/>
          </a:p>
        </p:txBody>
      </p:sp>
    </p:spTree>
    <p:extLst>
      <p:ext uri="{BB962C8B-B14F-4D97-AF65-F5344CB8AC3E}">
        <p14:creationId xmlns:p14="http://schemas.microsoft.com/office/powerpoint/2010/main" val="16098906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80340" algn="just"/>
            <a:r>
              <a:rPr lang="fr-FR" sz="1800" dirty="0">
                <a:effectLst/>
                <a:latin typeface="Times New Roman" panose="02020603050405020304" pitchFamily="18" charset="0"/>
                <a:ea typeface="MS Mincho" panose="02020609040205080304" pitchFamily="49" charset="-128"/>
              </a:rPr>
              <a:t>(5) il y a les contextes où il prend une valeur d’indéfini (quand il peut signifier « quoi que ce soit ») : </a:t>
            </a:r>
            <a:r>
              <a:rPr lang="fr-FR" sz="1800" i="1" dirty="0">
                <a:effectLst/>
                <a:latin typeface="Times New Roman" panose="02020603050405020304" pitchFamily="18" charset="0"/>
                <a:ea typeface="MS Mincho" panose="02020609040205080304" pitchFamily="49" charset="-128"/>
              </a:rPr>
              <a:t>Tout enfant réagirait ainsi</a:t>
            </a:r>
            <a:endParaRPr lang="fr-FR" sz="1800" dirty="0">
              <a:effectLst/>
              <a:latin typeface="Times New Roman" panose="02020603050405020304" pitchFamily="18" charset="0"/>
              <a:ea typeface="MS Mincho" panose="02020609040205080304" pitchFamily="49" charset="-128"/>
            </a:endParaRPr>
          </a:p>
          <a:p>
            <a:pPr marL="180340" algn="just"/>
            <a:r>
              <a:rPr lang="fr-FR" sz="1800" dirty="0">
                <a:effectLst/>
                <a:latin typeface="Times New Roman" panose="02020603050405020304" pitchFamily="18" charset="0"/>
                <a:ea typeface="MS Mincho" panose="02020609040205080304" pitchFamily="49" charset="-128"/>
              </a:rPr>
              <a:t>(5’) il y a les contextes où il marque l’exhaustivité : </a:t>
            </a:r>
            <a:r>
              <a:rPr lang="fr-FR" sz="1800" i="1" dirty="0">
                <a:effectLst/>
                <a:latin typeface="Times New Roman" panose="02020603050405020304" pitchFamily="18" charset="0"/>
                <a:ea typeface="MS Mincho" panose="02020609040205080304" pitchFamily="49" charset="-128"/>
              </a:rPr>
              <a:t>tout l’univers / Tout m’irrite.</a:t>
            </a:r>
            <a:endParaRPr lang="fr-FR" sz="1800" dirty="0">
              <a:effectLst/>
              <a:latin typeface="Times New Roman" panose="02020603050405020304" pitchFamily="18" charset="0"/>
              <a:ea typeface="MS Mincho" panose="02020609040205080304" pitchFamily="49" charset="-128"/>
            </a:endParaRPr>
          </a:p>
          <a:p>
            <a:pPr marL="180340" algn="just"/>
            <a:r>
              <a:rPr lang="fr-FR" sz="1800" dirty="0">
                <a:effectLst/>
                <a:latin typeface="Times New Roman" panose="02020603050405020304" pitchFamily="18" charset="0"/>
                <a:ea typeface="MS Mincho" panose="02020609040205080304" pitchFamily="49" charset="-128"/>
              </a:rPr>
              <a:t>(5’’) il y a les contextes où il marque qu’il n’y a « plus rien après » : </a:t>
            </a:r>
            <a:r>
              <a:rPr lang="fr-FR" sz="1800" i="1" dirty="0">
                <a:effectLst/>
                <a:latin typeface="Times New Roman" panose="02020603050405020304" pitchFamily="18" charset="0"/>
                <a:ea typeface="MS Mincho" panose="02020609040205080304" pitchFamily="49" charset="-128"/>
              </a:rPr>
              <a:t>C’est tout</a:t>
            </a:r>
            <a:r>
              <a:rPr lang="fr-FR" sz="1800" dirty="0">
                <a:effectLst/>
                <a:latin typeface="Times New Roman" panose="02020603050405020304" pitchFamily="18" charset="0"/>
                <a:ea typeface="MS Mincho" panose="02020609040205080304" pitchFamily="49" charset="-128"/>
              </a:rPr>
              <a:t>.</a:t>
            </a:r>
          </a:p>
          <a:p>
            <a:pPr marL="180340" algn="just"/>
            <a:r>
              <a:rPr lang="fr-FR" sz="1800" dirty="0">
                <a:effectLst/>
                <a:latin typeface="Times New Roman" panose="02020603050405020304" pitchFamily="18" charset="0"/>
                <a:ea typeface="MS Mincho" panose="02020609040205080304" pitchFamily="49" charset="-128"/>
              </a:rPr>
              <a:t>(5’’’) il y a les contextes adverbiaux, il marque un haut degré : </a:t>
            </a:r>
            <a:r>
              <a:rPr lang="fr-FR" sz="1800" i="1" dirty="0">
                <a:effectLst/>
                <a:latin typeface="Times New Roman" panose="02020603050405020304" pitchFamily="18" charset="0"/>
                <a:ea typeface="MS Mincho" panose="02020609040205080304" pitchFamily="49" charset="-128"/>
              </a:rPr>
              <a:t>tout petit</a:t>
            </a:r>
            <a:r>
              <a:rPr lang="fr-FR" sz="1800" dirty="0">
                <a:effectLst/>
                <a:latin typeface="Times New Roman" panose="02020603050405020304" pitchFamily="18" charset="0"/>
                <a:ea typeface="MS Mincho" panose="02020609040205080304" pitchFamily="49" charset="-128"/>
              </a:rPr>
              <a:t> / </a:t>
            </a:r>
            <a:r>
              <a:rPr lang="fr-FR" sz="1800" i="1" dirty="0">
                <a:effectLst/>
                <a:latin typeface="Times New Roman" panose="02020603050405020304" pitchFamily="18" charset="0"/>
                <a:ea typeface="MS Mincho" panose="02020609040205080304" pitchFamily="49" charset="-128"/>
              </a:rPr>
              <a:t>tout près</a:t>
            </a:r>
          </a:p>
          <a:p>
            <a:pPr marL="180340" algn="just"/>
            <a:r>
              <a:rPr lang="fr-FR" sz="1800" i="1" dirty="0">
                <a:effectLst/>
                <a:latin typeface="Times New Roman" panose="02020603050405020304" pitchFamily="18" charset="0"/>
                <a:ea typeface="MS Mincho" panose="02020609040205080304" pitchFamily="49" charset="-128"/>
              </a:rPr>
              <a:t>= tout</a:t>
            </a:r>
            <a:r>
              <a:rPr lang="fr-FR" sz="1800" dirty="0">
                <a:effectLst/>
                <a:latin typeface="Times New Roman" panose="02020603050405020304" pitchFamily="18" charset="0"/>
                <a:ea typeface="MS Mincho" panose="02020609040205080304" pitchFamily="49" charset="-128"/>
              </a:rPr>
              <a:t> marquant une stricte adhésion à ce qui fait alors fonction de point d’</a:t>
            </a:r>
            <a:r>
              <a:rPr lang="fr-FR" sz="1800" dirty="0" err="1">
                <a:effectLst/>
                <a:latin typeface="Times New Roman" panose="02020603050405020304" pitchFamily="18" charset="0"/>
                <a:ea typeface="MS Mincho" panose="02020609040205080304" pitchFamily="49" charset="-128"/>
              </a:rPr>
              <a:t>appu</a:t>
            </a:r>
            <a:r>
              <a:rPr lang="fr-FR" sz="2800" dirty="0">
                <a:effectLst/>
              </a:rPr>
              <a:t> </a:t>
            </a:r>
            <a:endParaRPr lang="fr-FR" sz="1800" i="1" dirty="0">
              <a:effectLst/>
              <a:latin typeface="Times New Roman" panose="02020603050405020304" pitchFamily="18" charset="0"/>
              <a:ea typeface="MS Mincho" panose="02020609040205080304" pitchFamily="49" charset="-128"/>
            </a:endParaRPr>
          </a:p>
          <a:p>
            <a:pPr marL="180340" algn="just"/>
            <a:r>
              <a:rPr lang="fr-FR" sz="1800" dirty="0">
                <a:effectLst/>
                <a:latin typeface="Times New Roman" panose="02020603050405020304" pitchFamily="18" charset="0"/>
                <a:ea typeface="MS Mincho" panose="02020609040205080304" pitchFamily="49" charset="-128"/>
              </a:rPr>
              <a:t>ce qui expliquerait que l’on ait beaucoup plus difficilement </a:t>
            </a:r>
            <a:r>
              <a:rPr lang="fr-FR" sz="1800" i="1" dirty="0">
                <a:effectLst/>
                <a:latin typeface="Times New Roman" panose="02020603050405020304" pitchFamily="18" charset="0"/>
                <a:ea typeface="MS Mincho" panose="02020609040205080304" pitchFamily="49" charset="-128"/>
              </a:rPr>
              <a:t>tout grand</a:t>
            </a:r>
            <a:r>
              <a:rPr lang="fr-FR" sz="1800" dirty="0">
                <a:effectLst/>
                <a:latin typeface="Times New Roman" panose="02020603050405020304" pitchFamily="18" charset="0"/>
                <a:ea typeface="MS Mincho" panose="02020609040205080304" pitchFamily="49" charset="-128"/>
              </a:rPr>
              <a:t> ou </a:t>
            </a:r>
            <a:r>
              <a:rPr lang="fr-FR" sz="1800" i="1" dirty="0">
                <a:effectLst/>
                <a:latin typeface="Times New Roman" panose="02020603050405020304" pitchFamily="18" charset="0"/>
                <a:ea typeface="MS Mincho" panose="02020609040205080304" pitchFamily="49" charset="-128"/>
              </a:rPr>
              <a:t>tout loin</a:t>
            </a:r>
            <a:r>
              <a:rPr lang="fr-FR" sz="1800" dirty="0">
                <a:effectLst/>
                <a:latin typeface="Times New Roman" panose="02020603050405020304" pitchFamily="18" charset="0"/>
                <a:ea typeface="MS Mincho" panose="02020609040205080304" pitchFamily="49" charset="-128"/>
              </a:rPr>
              <a:t> parce que </a:t>
            </a:r>
            <a:r>
              <a:rPr lang="fr-FR" sz="1800" i="1" dirty="0">
                <a:effectLst/>
                <a:latin typeface="Times New Roman" panose="02020603050405020304" pitchFamily="18" charset="0"/>
                <a:ea typeface="MS Mincho" panose="02020609040205080304" pitchFamily="49" charset="-128"/>
              </a:rPr>
              <a:t>grand</a:t>
            </a:r>
            <a:r>
              <a:rPr lang="fr-FR" sz="1800" dirty="0">
                <a:effectLst/>
                <a:latin typeface="Times New Roman" panose="02020603050405020304" pitchFamily="18" charset="0"/>
                <a:ea typeface="MS Mincho" panose="02020609040205080304" pitchFamily="49" charset="-128"/>
              </a:rPr>
              <a:t> ou </a:t>
            </a:r>
            <a:r>
              <a:rPr lang="fr-FR" sz="1800" i="1" dirty="0">
                <a:effectLst/>
                <a:latin typeface="Times New Roman" panose="02020603050405020304" pitchFamily="18" charset="0"/>
                <a:ea typeface="MS Mincho" panose="02020609040205080304" pitchFamily="49" charset="-128"/>
              </a:rPr>
              <a:t>loin</a:t>
            </a:r>
            <a:r>
              <a:rPr lang="fr-FR" sz="1800" dirty="0">
                <a:effectLst/>
                <a:latin typeface="Times New Roman" panose="02020603050405020304" pitchFamily="18" charset="0"/>
                <a:ea typeface="MS Mincho" panose="02020609040205080304" pitchFamily="49" charset="-128"/>
              </a:rPr>
              <a:t> ne donnent pas de point sur lequel s’</a:t>
            </a:r>
            <a:r>
              <a:rPr lang="fr-FR" sz="1800" dirty="0" err="1">
                <a:effectLst/>
                <a:latin typeface="Times New Roman" panose="02020603050405020304" pitchFamily="18" charset="0"/>
                <a:ea typeface="MS Mincho" panose="02020609040205080304" pitchFamily="49" charset="-128"/>
              </a:rPr>
              <a:t>appuye</a:t>
            </a:r>
            <a:r>
              <a:rPr lang="fr-FR" sz="2800" dirty="0">
                <a:effectLst/>
              </a:rPr>
              <a:t> </a:t>
            </a:r>
            <a:endParaRPr lang="fr-FR" sz="1800" dirty="0">
              <a:effectLst/>
              <a:latin typeface="Times New Roman" panose="02020603050405020304" pitchFamily="18" charset="0"/>
              <a:ea typeface="MS Mincho" panose="02020609040205080304" pitchFamily="49" charset="-128"/>
            </a:endParaRPr>
          </a:p>
          <a:p>
            <a:endParaRPr lang="fr-FR" dirty="0"/>
          </a:p>
        </p:txBody>
      </p:sp>
      <p:sp>
        <p:nvSpPr>
          <p:cNvPr id="4" name="Espace réservé du numéro de diapositive 3"/>
          <p:cNvSpPr>
            <a:spLocks noGrp="1"/>
          </p:cNvSpPr>
          <p:nvPr>
            <p:ph type="sldNum" sz="quarter" idx="5"/>
          </p:nvPr>
        </p:nvSpPr>
        <p:spPr/>
        <p:txBody>
          <a:bodyPr/>
          <a:lstStyle/>
          <a:p>
            <a:fld id="{7BA1FE43-58BA-784A-87D7-0FC16715B404}" type="slidenum">
              <a:rPr lang="fr-FR" smtClean="0"/>
              <a:t>34</a:t>
            </a:fld>
            <a:endParaRPr lang="fr-FR"/>
          </a:p>
        </p:txBody>
      </p:sp>
    </p:spTree>
    <p:extLst>
      <p:ext uri="{BB962C8B-B14F-4D97-AF65-F5344CB8AC3E}">
        <p14:creationId xmlns:p14="http://schemas.microsoft.com/office/powerpoint/2010/main" val="201303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80340" algn="just"/>
            <a:r>
              <a:rPr lang="fr-FR" sz="1800" dirty="0">
                <a:effectLst/>
                <a:latin typeface="Times New Roman" panose="02020603050405020304" pitchFamily="18" charset="0"/>
                <a:ea typeface="MS Mincho" panose="02020609040205080304" pitchFamily="49" charset="-128"/>
              </a:rPr>
              <a:t>(5) il y a les contextes où il prend une valeur d’indéfini (quand il peut signifier « quoi que ce soit ») : </a:t>
            </a:r>
            <a:r>
              <a:rPr lang="fr-FR" sz="1800" i="1" dirty="0">
                <a:effectLst/>
                <a:latin typeface="Times New Roman" panose="02020603050405020304" pitchFamily="18" charset="0"/>
                <a:ea typeface="MS Mincho" panose="02020609040205080304" pitchFamily="49" charset="-128"/>
              </a:rPr>
              <a:t>Tout enfant réagirait ainsi</a:t>
            </a:r>
            <a:endParaRPr lang="fr-FR" sz="1800" dirty="0">
              <a:effectLst/>
              <a:latin typeface="Times New Roman" panose="02020603050405020304" pitchFamily="18" charset="0"/>
              <a:ea typeface="MS Mincho" panose="02020609040205080304" pitchFamily="49" charset="-128"/>
            </a:endParaRPr>
          </a:p>
          <a:p>
            <a:pPr marL="180340" algn="just"/>
            <a:r>
              <a:rPr lang="fr-FR" sz="1800" dirty="0">
                <a:effectLst/>
                <a:latin typeface="Times New Roman" panose="02020603050405020304" pitchFamily="18" charset="0"/>
                <a:ea typeface="MS Mincho" panose="02020609040205080304" pitchFamily="49" charset="-128"/>
              </a:rPr>
              <a:t>(5’) il y a les contextes où il marque l’exhaustivité : </a:t>
            </a:r>
            <a:r>
              <a:rPr lang="fr-FR" sz="1800" i="1" dirty="0">
                <a:effectLst/>
                <a:latin typeface="Times New Roman" panose="02020603050405020304" pitchFamily="18" charset="0"/>
                <a:ea typeface="MS Mincho" panose="02020609040205080304" pitchFamily="49" charset="-128"/>
              </a:rPr>
              <a:t>tout l’univers / Tout m’irrite.</a:t>
            </a:r>
            <a:endParaRPr lang="fr-FR" sz="1800" dirty="0">
              <a:effectLst/>
              <a:latin typeface="Times New Roman" panose="02020603050405020304" pitchFamily="18" charset="0"/>
              <a:ea typeface="MS Mincho" panose="02020609040205080304" pitchFamily="49" charset="-128"/>
            </a:endParaRPr>
          </a:p>
          <a:p>
            <a:pPr marL="180340" algn="just"/>
            <a:r>
              <a:rPr lang="fr-FR" sz="1800" dirty="0">
                <a:effectLst/>
                <a:latin typeface="Times New Roman" panose="02020603050405020304" pitchFamily="18" charset="0"/>
                <a:ea typeface="MS Mincho" panose="02020609040205080304" pitchFamily="49" charset="-128"/>
              </a:rPr>
              <a:t>(5’’) il y a les contextes où il marque qu’il n’y a « plus rien après » : </a:t>
            </a:r>
            <a:r>
              <a:rPr lang="fr-FR" sz="1800" i="1" dirty="0">
                <a:effectLst/>
                <a:latin typeface="Times New Roman" panose="02020603050405020304" pitchFamily="18" charset="0"/>
                <a:ea typeface="MS Mincho" panose="02020609040205080304" pitchFamily="49" charset="-128"/>
              </a:rPr>
              <a:t>C’est tout</a:t>
            </a:r>
            <a:r>
              <a:rPr lang="fr-FR" sz="1800" dirty="0">
                <a:effectLst/>
                <a:latin typeface="Times New Roman" panose="02020603050405020304" pitchFamily="18" charset="0"/>
                <a:ea typeface="MS Mincho" panose="02020609040205080304" pitchFamily="49" charset="-128"/>
              </a:rPr>
              <a:t>.</a:t>
            </a:r>
          </a:p>
          <a:p>
            <a:pPr marL="180340" algn="just"/>
            <a:r>
              <a:rPr lang="fr-FR" sz="1800" dirty="0">
                <a:effectLst/>
                <a:latin typeface="Times New Roman" panose="02020603050405020304" pitchFamily="18" charset="0"/>
                <a:ea typeface="MS Mincho" panose="02020609040205080304" pitchFamily="49" charset="-128"/>
              </a:rPr>
              <a:t>(5’’’) il y a les contextes adverbiaux, il marque un haut degré : </a:t>
            </a:r>
            <a:r>
              <a:rPr lang="fr-FR" sz="1800" i="1" dirty="0">
                <a:effectLst/>
                <a:latin typeface="Times New Roman" panose="02020603050405020304" pitchFamily="18" charset="0"/>
                <a:ea typeface="MS Mincho" panose="02020609040205080304" pitchFamily="49" charset="-128"/>
              </a:rPr>
              <a:t>tout petit</a:t>
            </a:r>
            <a:r>
              <a:rPr lang="fr-FR" sz="1800" dirty="0">
                <a:effectLst/>
                <a:latin typeface="Times New Roman" panose="02020603050405020304" pitchFamily="18" charset="0"/>
                <a:ea typeface="MS Mincho" panose="02020609040205080304" pitchFamily="49" charset="-128"/>
              </a:rPr>
              <a:t> / </a:t>
            </a:r>
            <a:r>
              <a:rPr lang="fr-FR" sz="1800" i="1" dirty="0">
                <a:effectLst/>
                <a:latin typeface="Times New Roman" panose="02020603050405020304" pitchFamily="18" charset="0"/>
                <a:ea typeface="MS Mincho" panose="02020609040205080304" pitchFamily="49" charset="-128"/>
              </a:rPr>
              <a:t>tout près</a:t>
            </a:r>
          </a:p>
          <a:p>
            <a:pPr marL="180340" algn="just"/>
            <a:r>
              <a:rPr lang="fr-FR" sz="1800" i="1" dirty="0">
                <a:effectLst/>
                <a:latin typeface="Times New Roman" panose="02020603050405020304" pitchFamily="18" charset="0"/>
                <a:ea typeface="MS Mincho" panose="02020609040205080304" pitchFamily="49" charset="-128"/>
              </a:rPr>
              <a:t>= tout</a:t>
            </a:r>
            <a:r>
              <a:rPr lang="fr-FR" sz="1800" dirty="0">
                <a:effectLst/>
                <a:latin typeface="Times New Roman" panose="02020603050405020304" pitchFamily="18" charset="0"/>
                <a:ea typeface="MS Mincho" panose="02020609040205080304" pitchFamily="49" charset="-128"/>
              </a:rPr>
              <a:t> marquant une stricte adhésion à ce qui fait alors fonction de point d’</a:t>
            </a:r>
            <a:r>
              <a:rPr lang="fr-FR" sz="1800" dirty="0" err="1">
                <a:effectLst/>
                <a:latin typeface="Times New Roman" panose="02020603050405020304" pitchFamily="18" charset="0"/>
                <a:ea typeface="MS Mincho" panose="02020609040205080304" pitchFamily="49" charset="-128"/>
              </a:rPr>
              <a:t>appu</a:t>
            </a:r>
            <a:r>
              <a:rPr lang="fr-FR" sz="2800" dirty="0">
                <a:effectLst/>
              </a:rPr>
              <a:t> </a:t>
            </a:r>
            <a:endParaRPr lang="fr-FR" sz="1800" i="1" dirty="0">
              <a:effectLst/>
              <a:latin typeface="Times New Roman" panose="02020603050405020304" pitchFamily="18" charset="0"/>
              <a:ea typeface="MS Mincho" panose="02020609040205080304" pitchFamily="49" charset="-128"/>
            </a:endParaRPr>
          </a:p>
          <a:p>
            <a:pPr marL="180340" algn="just"/>
            <a:r>
              <a:rPr lang="fr-FR" sz="1800" dirty="0">
                <a:effectLst/>
                <a:latin typeface="Times New Roman" panose="02020603050405020304" pitchFamily="18" charset="0"/>
                <a:ea typeface="MS Mincho" panose="02020609040205080304" pitchFamily="49" charset="-128"/>
              </a:rPr>
              <a:t>ce qui expliquerait que l’on ait beaucoup plus difficilement </a:t>
            </a:r>
            <a:r>
              <a:rPr lang="fr-FR" sz="1800" i="1" dirty="0">
                <a:effectLst/>
                <a:latin typeface="Times New Roman" panose="02020603050405020304" pitchFamily="18" charset="0"/>
                <a:ea typeface="MS Mincho" panose="02020609040205080304" pitchFamily="49" charset="-128"/>
              </a:rPr>
              <a:t>tout grand</a:t>
            </a:r>
            <a:r>
              <a:rPr lang="fr-FR" sz="1800" dirty="0">
                <a:effectLst/>
                <a:latin typeface="Times New Roman" panose="02020603050405020304" pitchFamily="18" charset="0"/>
                <a:ea typeface="MS Mincho" panose="02020609040205080304" pitchFamily="49" charset="-128"/>
              </a:rPr>
              <a:t> ou </a:t>
            </a:r>
            <a:r>
              <a:rPr lang="fr-FR" sz="1800" i="1" dirty="0">
                <a:effectLst/>
                <a:latin typeface="Times New Roman" panose="02020603050405020304" pitchFamily="18" charset="0"/>
                <a:ea typeface="MS Mincho" panose="02020609040205080304" pitchFamily="49" charset="-128"/>
              </a:rPr>
              <a:t>tout loin</a:t>
            </a:r>
            <a:r>
              <a:rPr lang="fr-FR" sz="1800" dirty="0">
                <a:effectLst/>
                <a:latin typeface="Times New Roman" panose="02020603050405020304" pitchFamily="18" charset="0"/>
                <a:ea typeface="MS Mincho" panose="02020609040205080304" pitchFamily="49" charset="-128"/>
              </a:rPr>
              <a:t> parce que </a:t>
            </a:r>
            <a:r>
              <a:rPr lang="fr-FR" sz="1800" i="1" dirty="0">
                <a:effectLst/>
                <a:latin typeface="Times New Roman" panose="02020603050405020304" pitchFamily="18" charset="0"/>
                <a:ea typeface="MS Mincho" panose="02020609040205080304" pitchFamily="49" charset="-128"/>
              </a:rPr>
              <a:t>grand</a:t>
            </a:r>
            <a:r>
              <a:rPr lang="fr-FR" sz="1800" dirty="0">
                <a:effectLst/>
                <a:latin typeface="Times New Roman" panose="02020603050405020304" pitchFamily="18" charset="0"/>
                <a:ea typeface="MS Mincho" panose="02020609040205080304" pitchFamily="49" charset="-128"/>
              </a:rPr>
              <a:t> ou </a:t>
            </a:r>
            <a:r>
              <a:rPr lang="fr-FR" sz="1800" i="1" dirty="0">
                <a:effectLst/>
                <a:latin typeface="Times New Roman" panose="02020603050405020304" pitchFamily="18" charset="0"/>
                <a:ea typeface="MS Mincho" panose="02020609040205080304" pitchFamily="49" charset="-128"/>
              </a:rPr>
              <a:t>loin</a:t>
            </a:r>
            <a:r>
              <a:rPr lang="fr-FR" sz="1800" dirty="0">
                <a:effectLst/>
                <a:latin typeface="Times New Roman" panose="02020603050405020304" pitchFamily="18" charset="0"/>
                <a:ea typeface="MS Mincho" panose="02020609040205080304" pitchFamily="49" charset="-128"/>
              </a:rPr>
              <a:t> ne donnent pas de point sur lequel s’</a:t>
            </a:r>
            <a:r>
              <a:rPr lang="fr-FR" sz="1800" dirty="0" err="1">
                <a:effectLst/>
                <a:latin typeface="Times New Roman" panose="02020603050405020304" pitchFamily="18" charset="0"/>
                <a:ea typeface="MS Mincho" panose="02020609040205080304" pitchFamily="49" charset="-128"/>
              </a:rPr>
              <a:t>appuye</a:t>
            </a:r>
            <a:r>
              <a:rPr lang="fr-FR" sz="2800" dirty="0">
                <a:effectLst/>
              </a:rPr>
              <a:t> </a:t>
            </a:r>
            <a:endParaRPr lang="fr-FR" sz="1800" dirty="0">
              <a:effectLst/>
              <a:latin typeface="Times New Roman" panose="02020603050405020304" pitchFamily="18" charset="0"/>
              <a:ea typeface="MS Mincho" panose="02020609040205080304" pitchFamily="49" charset="-128"/>
            </a:endParaRPr>
          </a:p>
          <a:p>
            <a:endParaRPr lang="fr-FR" dirty="0"/>
          </a:p>
        </p:txBody>
      </p:sp>
      <p:sp>
        <p:nvSpPr>
          <p:cNvPr id="4" name="Espace réservé du numéro de diapositive 3"/>
          <p:cNvSpPr>
            <a:spLocks noGrp="1"/>
          </p:cNvSpPr>
          <p:nvPr>
            <p:ph type="sldNum" sz="quarter" idx="5"/>
          </p:nvPr>
        </p:nvSpPr>
        <p:spPr/>
        <p:txBody>
          <a:bodyPr/>
          <a:lstStyle/>
          <a:p>
            <a:fld id="{7BA1FE43-58BA-784A-87D7-0FC16715B404}" type="slidenum">
              <a:rPr lang="fr-FR" smtClean="0"/>
              <a:t>35</a:t>
            </a:fld>
            <a:endParaRPr lang="fr-FR"/>
          </a:p>
        </p:txBody>
      </p:sp>
    </p:spTree>
    <p:extLst>
      <p:ext uri="{BB962C8B-B14F-4D97-AF65-F5344CB8AC3E}">
        <p14:creationId xmlns:p14="http://schemas.microsoft.com/office/powerpoint/2010/main" val="6985793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Des outils, mais aussi un programme pour voir le langage, pour voir ce qu’on ne pouvait pas voir avant ce programme (</a:t>
            </a:r>
            <a:r>
              <a:rPr lang="fr-FR" dirty="0" err="1"/>
              <a:t>Lakatos</a:t>
            </a:r>
            <a:r>
              <a:rPr lang="fr-FR" dirty="0"/>
              <a:t> : un programme d’</a:t>
            </a:r>
            <a:r>
              <a:rPr lang="fr-FR" dirty="0" err="1"/>
              <a:t>obsrevagiton</a:t>
            </a:r>
            <a:r>
              <a:rPr lang="fr-FR" dirty="0"/>
              <a:t>)</a:t>
            </a:r>
          </a:p>
        </p:txBody>
      </p:sp>
      <p:sp>
        <p:nvSpPr>
          <p:cNvPr id="4" name="Espace réservé du numéro de diapositive 3"/>
          <p:cNvSpPr>
            <a:spLocks noGrp="1"/>
          </p:cNvSpPr>
          <p:nvPr>
            <p:ph type="sldNum" sz="quarter" idx="5"/>
          </p:nvPr>
        </p:nvSpPr>
        <p:spPr/>
        <p:txBody>
          <a:bodyPr/>
          <a:lstStyle/>
          <a:p>
            <a:fld id="{7BA1FE43-58BA-784A-87D7-0FC16715B404}" type="slidenum">
              <a:rPr lang="fr-FR" smtClean="0"/>
              <a:t>36</a:t>
            </a:fld>
            <a:endParaRPr lang="fr-FR"/>
          </a:p>
        </p:txBody>
      </p:sp>
    </p:spTree>
    <p:extLst>
      <p:ext uri="{BB962C8B-B14F-4D97-AF65-F5344CB8AC3E}">
        <p14:creationId xmlns:p14="http://schemas.microsoft.com/office/powerpoint/2010/main" val="40383077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Loin des grands </a:t>
            </a:r>
            <a:r>
              <a:rPr lang="fr-FR" dirty="0" err="1"/>
              <a:t>corpsu</a:t>
            </a:r>
            <a:r>
              <a:rPr lang="fr-FR" dirty="0"/>
              <a:t>, attentif au langage ordinaire. Le locuteur en sait plus que nous, en fait plus que nous.</a:t>
            </a:r>
          </a:p>
        </p:txBody>
      </p:sp>
      <p:sp>
        <p:nvSpPr>
          <p:cNvPr id="4" name="Espace réservé du numéro de diapositive 3"/>
          <p:cNvSpPr>
            <a:spLocks noGrp="1"/>
          </p:cNvSpPr>
          <p:nvPr>
            <p:ph type="sldNum" sz="quarter" idx="5"/>
          </p:nvPr>
        </p:nvSpPr>
        <p:spPr/>
        <p:txBody>
          <a:bodyPr/>
          <a:lstStyle/>
          <a:p>
            <a:fld id="{7BA1FE43-58BA-784A-87D7-0FC16715B404}" type="slidenum">
              <a:rPr lang="fr-FR" smtClean="0"/>
              <a:t>40</a:t>
            </a:fld>
            <a:endParaRPr lang="fr-FR"/>
          </a:p>
        </p:txBody>
      </p:sp>
    </p:spTree>
    <p:extLst>
      <p:ext uri="{BB962C8B-B14F-4D97-AF65-F5344CB8AC3E}">
        <p14:creationId xmlns:p14="http://schemas.microsoft.com/office/powerpoint/2010/main" val="9891803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dirty="0">
                <a:effectLst/>
                <a:latin typeface="Times New Roman" panose="02020603050405020304" pitchFamily="18" charset="0"/>
                <a:ea typeface="MS Mincho" panose="02020609040205080304" pitchFamily="49" charset="-128"/>
              </a:rPr>
              <a:t>Comment faire pour continuer sur le chemin des façonnements que </a:t>
            </a:r>
            <a:r>
              <a:rPr lang="fr-FR" sz="1800" i="1" dirty="0">
                <a:effectLst/>
                <a:latin typeface="Times New Roman" panose="02020603050405020304" pitchFamily="18" charset="0"/>
                <a:ea typeface="MS Mincho" panose="02020609040205080304" pitchFamily="49" charset="-128"/>
              </a:rPr>
              <a:t>quand bien même</a:t>
            </a:r>
            <a:r>
              <a:rPr lang="fr-FR" sz="1800" dirty="0">
                <a:effectLst/>
                <a:latin typeface="Times New Roman" panose="02020603050405020304" pitchFamily="18" charset="0"/>
                <a:ea typeface="MS Mincho" panose="02020609040205080304" pitchFamily="49" charset="-128"/>
              </a:rPr>
              <a:t> opère ? Apprécier à notre tour. Et travailler à entendre et à reconstituer les jolis gestes qui s’opèrent dans l’entrelacs des formulations : la prosodie sans doute, le rythme, la dynamique, les implicites, et aussi les contraintes topologiques  qui interagissent et qui façonnent le geste énonciatif. Tout un programme, qui nous attend déjà. </a:t>
            </a:r>
            <a:endParaRPr lang="fr-FR" dirty="0"/>
          </a:p>
        </p:txBody>
      </p:sp>
      <p:sp>
        <p:nvSpPr>
          <p:cNvPr id="4" name="Espace réservé du numéro de diapositive 3"/>
          <p:cNvSpPr>
            <a:spLocks noGrp="1"/>
          </p:cNvSpPr>
          <p:nvPr>
            <p:ph type="sldNum" sz="quarter" idx="5"/>
          </p:nvPr>
        </p:nvSpPr>
        <p:spPr/>
        <p:txBody>
          <a:bodyPr/>
          <a:lstStyle/>
          <a:p>
            <a:fld id="{7BA1FE43-58BA-784A-87D7-0FC16715B404}" type="slidenum">
              <a:rPr lang="fr-FR" smtClean="0"/>
              <a:t>42</a:t>
            </a:fld>
            <a:endParaRPr lang="fr-FR"/>
          </a:p>
        </p:txBody>
      </p:sp>
    </p:spTree>
    <p:extLst>
      <p:ext uri="{BB962C8B-B14F-4D97-AF65-F5344CB8AC3E}">
        <p14:creationId xmlns:p14="http://schemas.microsoft.com/office/powerpoint/2010/main" val="1912156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effectLst/>
                <a:latin typeface="Calibri" panose="020F0502020204030204" pitchFamily="34" charset="0"/>
                <a:ea typeface="Calibri" panose="020F0502020204030204" pitchFamily="34" charset="0"/>
                <a:cs typeface="Times New Roman" panose="02020603050405020304" pitchFamily="18" charset="0"/>
              </a:rPr>
              <a:t>Modèle ou formalisation ? modèle peu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prézsent</a:t>
            </a:r>
            <a:r>
              <a:rPr lang="fr-FR" sz="1800" dirty="0">
                <a:effectLst/>
                <a:latin typeface="Calibri" panose="020F0502020204030204" pitchFamily="34" charset="0"/>
                <a:ea typeface="Calibri" panose="020F0502020204030204" pitchFamily="34" charset="0"/>
                <a:cs typeface="Times New Roman" panose="02020603050405020304" pitchFamily="18" charset="0"/>
              </a:rPr>
              <a:t> ;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pasdans</a:t>
            </a:r>
            <a:r>
              <a:rPr lang="fr-FR" sz="1800" dirty="0">
                <a:effectLst/>
                <a:latin typeface="Calibri" panose="020F0502020204030204" pitchFamily="34" charset="0"/>
                <a:ea typeface="Calibri" panose="020F0502020204030204" pitchFamily="34" charset="0"/>
                <a:cs typeface="Times New Roman" panose="02020603050405020304" pitchFamily="18" charset="0"/>
              </a:rPr>
              <a:t> index du tome 4 ou de 11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renontres</a:t>
            </a:r>
            <a:r>
              <a:rPr lang="fr-FR" sz="1800" dirty="0">
                <a:effectLst/>
                <a:latin typeface="Calibri" panose="020F0502020204030204" pitchFamily="34" charset="0"/>
                <a:ea typeface="Calibri" panose="020F0502020204030204" pitchFamily="34" charset="0"/>
                <a:cs typeface="Times New Roman" panose="02020603050405020304" pitchFamily="18" charset="0"/>
              </a:rPr>
              <a:t> où on a qd mem modalisation ; quand même dans un titre « Comment tenter de construire un modèle logique adéquat à la description des langues naturelles  » ; face à « La formalisation en linguistique ».</a:t>
            </a:r>
          </a:p>
          <a:p>
            <a:endParaRPr lang="fr-FR" dirty="0"/>
          </a:p>
        </p:txBody>
      </p:sp>
      <p:sp>
        <p:nvSpPr>
          <p:cNvPr id="4" name="Espace réservé du numéro de diapositive 3"/>
          <p:cNvSpPr>
            <a:spLocks noGrp="1"/>
          </p:cNvSpPr>
          <p:nvPr>
            <p:ph type="sldNum" sz="quarter" idx="5"/>
          </p:nvPr>
        </p:nvSpPr>
        <p:spPr/>
        <p:txBody>
          <a:bodyPr/>
          <a:lstStyle/>
          <a:p>
            <a:fld id="{7BA1FE43-58BA-784A-87D7-0FC16715B404}" type="slidenum">
              <a:rPr lang="fr-FR" smtClean="0"/>
              <a:t>3</a:t>
            </a:fld>
            <a:endParaRPr lang="fr-FR"/>
          </a:p>
        </p:txBody>
      </p:sp>
    </p:spTree>
    <p:extLst>
      <p:ext uri="{BB962C8B-B14F-4D97-AF65-F5344CB8AC3E}">
        <p14:creationId xmlns:p14="http://schemas.microsoft.com/office/powerpoint/2010/main" val="3080233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effectLst/>
                <a:latin typeface="Calibri" panose="020F0502020204030204" pitchFamily="34" charset="0"/>
                <a:ea typeface="Calibri" panose="020F0502020204030204" pitchFamily="34" charset="0"/>
                <a:cs typeface="Times New Roman" panose="02020603050405020304" pitchFamily="18" charset="0"/>
              </a:rPr>
              <a:t>Modèle ou formalisation ? modèle peu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prézsent</a:t>
            </a:r>
            <a:r>
              <a:rPr lang="fr-FR" sz="1800" dirty="0">
                <a:effectLst/>
                <a:latin typeface="Calibri" panose="020F0502020204030204" pitchFamily="34" charset="0"/>
                <a:ea typeface="Calibri" panose="020F0502020204030204" pitchFamily="34" charset="0"/>
                <a:cs typeface="Times New Roman" panose="02020603050405020304" pitchFamily="18" charset="0"/>
              </a:rPr>
              <a:t> ;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pasdans</a:t>
            </a:r>
            <a:r>
              <a:rPr lang="fr-FR" sz="1800" dirty="0">
                <a:effectLst/>
                <a:latin typeface="Calibri" panose="020F0502020204030204" pitchFamily="34" charset="0"/>
                <a:ea typeface="Calibri" panose="020F0502020204030204" pitchFamily="34" charset="0"/>
                <a:cs typeface="Times New Roman" panose="02020603050405020304" pitchFamily="18" charset="0"/>
              </a:rPr>
              <a:t> index du tome 4 ou de 11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renontres</a:t>
            </a:r>
            <a:r>
              <a:rPr lang="fr-FR" sz="1800" dirty="0">
                <a:effectLst/>
                <a:latin typeface="Calibri" panose="020F0502020204030204" pitchFamily="34" charset="0"/>
                <a:ea typeface="Calibri" panose="020F0502020204030204" pitchFamily="34" charset="0"/>
                <a:cs typeface="Times New Roman" panose="02020603050405020304" pitchFamily="18" charset="0"/>
              </a:rPr>
              <a:t> où on a qd mem modalisation ; quand même dans un titre « Comment tenter de construire un modèle logique adéquat à la description des langues naturelles  » ; face à « La formalisation en linguistique ».</a:t>
            </a:r>
          </a:p>
          <a:p>
            <a:endParaRPr lang="fr-FR" dirty="0"/>
          </a:p>
        </p:txBody>
      </p:sp>
      <p:sp>
        <p:nvSpPr>
          <p:cNvPr id="4" name="Espace réservé du numéro de diapositive 3"/>
          <p:cNvSpPr>
            <a:spLocks noGrp="1"/>
          </p:cNvSpPr>
          <p:nvPr>
            <p:ph type="sldNum" sz="quarter" idx="5"/>
          </p:nvPr>
        </p:nvSpPr>
        <p:spPr/>
        <p:txBody>
          <a:bodyPr/>
          <a:lstStyle/>
          <a:p>
            <a:fld id="{7BA1FE43-58BA-784A-87D7-0FC16715B404}" type="slidenum">
              <a:rPr lang="fr-FR" smtClean="0"/>
              <a:t>4</a:t>
            </a:fld>
            <a:endParaRPr lang="fr-FR"/>
          </a:p>
        </p:txBody>
      </p:sp>
    </p:spTree>
    <p:extLst>
      <p:ext uri="{BB962C8B-B14F-4D97-AF65-F5344CB8AC3E}">
        <p14:creationId xmlns:p14="http://schemas.microsoft.com/office/powerpoint/2010/main" val="3164952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BA1FE43-58BA-784A-87D7-0FC16715B404}" type="slidenum">
              <a:rPr lang="fr-FR" smtClean="0"/>
              <a:t>5</a:t>
            </a:fld>
            <a:endParaRPr lang="fr-FR"/>
          </a:p>
        </p:txBody>
      </p:sp>
    </p:spTree>
    <p:extLst>
      <p:ext uri="{BB962C8B-B14F-4D97-AF65-F5344CB8AC3E}">
        <p14:creationId xmlns:p14="http://schemas.microsoft.com/office/powerpoint/2010/main" val="1718293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BA1FE43-58BA-784A-87D7-0FC16715B404}" type="slidenum">
              <a:rPr lang="fr-FR" smtClean="0"/>
              <a:t>6</a:t>
            </a:fld>
            <a:endParaRPr lang="fr-FR"/>
          </a:p>
        </p:txBody>
      </p:sp>
    </p:spTree>
    <p:extLst>
      <p:ext uri="{BB962C8B-B14F-4D97-AF65-F5344CB8AC3E}">
        <p14:creationId xmlns:p14="http://schemas.microsoft.com/office/powerpoint/2010/main" val="995243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dirty="0">
                <a:effectLst/>
                <a:latin typeface="Cambria" panose="02040503050406030204" pitchFamily="18" charset="0"/>
                <a:ea typeface="MS Mincho" panose="02020609040205080304" pitchFamily="49" charset="-128"/>
                <a:cs typeface="Times New Roman" panose="02020603050405020304" pitchFamily="18" charset="0"/>
              </a:rPr>
              <a:t>quel livre, tel livre, un livre comme les autres livres, un livre quelconque, particulier, un des livres dont il est question, tout livre en général, un vrai livre, même un quasi-livre, un qui se fait appeler livre, etc.</a:t>
            </a:r>
            <a:r>
              <a:rPr lang="fr-FR" dirty="0">
                <a:effectLst/>
              </a:rPr>
              <a:t> </a:t>
            </a:r>
            <a:endParaRPr lang="fr-FR" dirty="0"/>
          </a:p>
        </p:txBody>
      </p:sp>
      <p:sp>
        <p:nvSpPr>
          <p:cNvPr id="4" name="Espace réservé du numéro de diapositive 3"/>
          <p:cNvSpPr>
            <a:spLocks noGrp="1"/>
          </p:cNvSpPr>
          <p:nvPr>
            <p:ph type="sldNum" sz="quarter" idx="5"/>
          </p:nvPr>
        </p:nvSpPr>
        <p:spPr/>
        <p:txBody>
          <a:bodyPr/>
          <a:lstStyle/>
          <a:p>
            <a:fld id="{7BA1FE43-58BA-784A-87D7-0FC16715B404}" type="slidenum">
              <a:rPr lang="fr-FR" smtClean="0"/>
              <a:t>9</a:t>
            </a:fld>
            <a:endParaRPr lang="fr-FR"/>
          </a:p>
        </p:txBody>
      </p:sp>
    </p:spTree>
    <p:extLst>
      <p:ext uri="{BB962C8B-B14F-4D97-AF65-F5344CB8AC3E}">
        <p14:creationId xmlns:p14="http://schemas.microsoft.com/office/powerpoint/2010/main" val="3269838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Elliptique : </a:t>
            </a:r>
            <a:r>
              <a:rPr lang="fr-FR" sz="1800" dirty="0">
                <a:effectLst/>
                <a:latin typeface="Cambria" panose="02040503050406030204" pitchFamily="18" charset="0"/>
                <a:ea typeface="MS Mincho" panose="02020609040205080304" pitchFamily="49" charset="-128"/>
                <a:cs typeface="Times New Roman" panose="02020603050405020304" pitchFamily="18" charset="0"/>
              </a:rPr>
              <a:t>tout ce que l’on ne dit pas dans </a:t>
            </a:r>
            <a:r>
              <a:rPr lang="fr-FR" sz="1800" i="1" dirty="0">
                <a:effectLst/>
                <a:latin typeface="Cambria" panose="02040503050406030204" pitchFamily="18" charset="0"/>
                <a:ea typeface="MS Mincho" panose="02020609040205080304" pitchFamily="49" charset="-128"/>
                <a:cs typeface="Times New Roman" panose="02020603050405020304" pitchFamily="18" charset="0"/>
              </a:rPr>
              <a:t>Non mais des fois !</a:t>
            </a:r>
            <a:r>
              <a:rPr lang="fr-FR" sz="1800" dirty="0">
                <a:effectLst/>
                <a:latin typeface="Cambria" panose="02040503050406030204" pitchFamily="18" charset="0"/>
                <a:ea typeface="MS Mincho" panose="02020609040205080304" pitchFamily="49" charset="-128"/>
                <a:cs typeface="Times New Roman" panose="02020603050405020304" pitchFamily="18" charset="0"/>
              </a:rPr>
              <a:t>, mais qui s’entend.</a:t>
            </a:r>
            <a:r>
              <a:rPr lang="fr-FR" dirty="0">
                <a:effectLst/>
              </a:rPr>
              <a:t> </a:t>
            </a:r>
          </a:p>
          <a:p>
            <a:r>
              <a:rPr lang="fr-FR" dirty="0" err="1">
                <a:effectLst/>
              </a:rPr>
              <a:t>Wittgesntein</a:t>
            </a:r>
            <a:r>
              <a:rPr lang="fr-FR" dirty="0">
                <a:effectLst/>
              </a:rPr>
              <a:t>, cité p. 117 de Je veux : II n’y a rien de caché. (…) Oui, mais tout s’écoule si rapidement, j’aimerais le voir largement exposé en ses parties »</a:t>
            </a:r>
            <a:endParaRPr lang="fr-FR" dirty="0"/>
          </a:p>
        </p:txBody>
      </p:sp>
      <p:sp>
        <p:nvSpPr>
          <p:cNvPr id="4" name="Espace réservé du numéro de diapositive 3"/>
          <p:cNvSpPr>
            <a:spLocks noGrp="1"/>
          </p:cNvSpPr>
          <p:nvPr>
            <p:ph type="sldNum" sz="quarter" idx="5"/>
          </p:nvPr>
        </p:nvSpPr>
        <p:spPr/>
        <p:txBody>
          <a:bodyPr/>
          <a:lstStyle/>
          <a:p>
            <a:fld id="{7BA1FE43-58BA-784A-87D7-0FC16715B404}" type="slidenum">
              <a:rPr lang="fr-FR" smtClean="0"/>
              <a:t>10</a:t>
            </a:fld>
            <a:endParaRPr lang="fr-FR"/>
          </a:p>
        </p:txBody>
      </p:sp>
    </p:spTree>
    <p:extLst>
      <p:ext uri="{BB962C8B-B14F-4D97-AF65-F5344CB8AC3E}">
        <p14:creationId xmlns:p14="http://schemas.microsoft.com/office/powerpoint/2010/main" val="1443162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dirty="0">
                <a:effectLst/>
                <a:latin typeface="Times" pitchFamily="2" charset="0"/>
                <a:ea typeface="MS Mincho" panose="02020609040205080304" pitchFamily="49" charset="-128"/>
                <a:cs typeface="Times New Roman" panose="02020603050405020304" pitchFamily="18" charset="0"/>
              </a:rPr>
              <a:t>le métalangage est à construire « en même temps</a:t>
            </a:r>
            <a:r>
              <a:rPr lang="fr-FR" sz="1800" dirty="0">
                <a:effectLst/>
                <a:latin typeface="Times New Roman" panose="02020603050405020304" pitchFamily="18" charset="0"/>
                <a:ea typeface="MS Mincho" panose="02020609040205080304" pitchFamily="49" charset="-128"/>
              </a:rPr>
              <a:t> »</a:t>
            </a:r>
            <a:r>
              <a:rPr lang="fr-FR" sz="1800" dirty="0">
                <a:effectLst/>
                <a:latin typeface="Times" pitchFamily="2" charset="0"/>
                <a:ea typeface="MS Mincho" panose="02020609040205080304" pitchFamily="49" charset="-128"/>
                <a:cs typeface="Times New Roman" panose="02020603050405020304" pitchFamily="18" charset="0"/>
              </a:rPr>
              <a:t> que l’on cherche à résoudre le problème.</a:t>
            </a:r>
            <a:r>
              <a:rPr lang="fr-FR" dirty="0">
                <a:effectLst/>
              </a:rPr>
              <a:t> </a:t>
            </a:r>
            <a:endParaRPr lang="fr-FR" dirty="0"/>
          </a:p>
        </p:txBody>
      </p:sp>
      <p:sp>
        <p:nvSpPr>
          <p:cNvPr id="4" name="Espace réservé du numéro de diapositive 3"/>
          <p:cNvSpPr>
            <a:spLocks noGrp="1"/>
          </p:cNvSpPr>
          <p:nvPr>
            <p:ph type="sldNum" sz="quarter" idx="5"/>
          </p:nvPr>
        </p:nvSpPr>
        <p:spPr/>
        <p:txBody>
          <a:bodyPr/>
          <a:lstStyle/>
          <a:p>
            <a:fld id="{7BA1FE43-58BA-784A-87D7-0FC16715B404}" type="slidenum">
              <a:rPr lang="fr-FR" smtClean="0"/>
              <a:t>13</a:t>
            </a:fld>
            <a:endParaRPr lang="fr-FR"/>
          </a:p>
        </p:txBody>
      </p:sp>
    </p:spTree>
    <p:extLst>
      <p:ext uri="{BB962C8B-B14F-4D97-AF65-F5344CB8AC3E}">
        <p14:creationId xmlns:p14="http://schemas.microsoft.com/office/powerpoint/2010/main" val="3339302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Pensée / textes / opérations du langage</a:t>
            </a:r>
          </a:p>
        </p:txBody>
      </p:sp>
      <p:sp>
        <p:nvSpPr>
          <p:cNvPr id="4" name="Espace réservé du numéro de diapositive 3"/>
          <p:cNvSpPr>
            <a:spLocks noGrp="1"/>
          </p:cNvSpPr>
          <p:nvPr>
            <p:ph type="sldNum" sz="quarter" idx="5"/>
          </p:nvPr>
        </p:nvSpPr>
        <p:spPr/>
        <p:txBody>
          <a:bodyPr/>
          <a:lstStyle/>
          <a:p>
            <a:fld id="{7BA1FE43-58BA-784A-87D7-0FC16715B404}" type="slidenum">
              <a:rPr lang="fr-FR" smtClean="0"/>
              <a:t>26</a:t>
            </a:fld>
            <a:endParaRPr lang="fr-FR"/>
          </a:p>
        </p:txBody>
      </p:sp>
    </p:spTree>
    <p:extLst>
      <p:ext uri="{BB962C8B-B14F-4D97-AF65-F5344CB8AC3E}">
        <p14:creationId xmlns:p14="http://schemas.microsoft.com/office/powerpoint/2010/main" val="919158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2C6C17-3818-067B-79A3-10A34945DD4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B52265B-C09C-CA3F-2421-917E649FC1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DEE187C-638B-1AAC-3F52-C7D507697052}"/>
              </a:ext>
            </a:extLst>
          </p:cNvPr>
          <p:cNvSpPr>
            <a:spLocks noGrp="1"/>
          </p:cNvSpPr>
          <p:nvPr>
            <p:ph type="dt" sz="half" idx="10"/>
          </p:nvPr>
        </p:nvSpPr>
        <p:spPr/>
        <p:txBody>
          <a:bodyPr/>
          <a:lstStyle/>
          <a:p>
            <a:fld id="{A58189C6-C112-4B48-A412-D55B50EAB159}" type="datetimeFigureOut">
              <a:rPr lang="fr-FR" smtClean="0"/>
              <a:t>30/01/2023</a:t>
            </a:fld>
            <a:endParaRPr lang="fr-FR"/>
          </a:p>
        </p:txBody>
      </p:sp>
      <p:sp>
        <p:nvSpPr>
          <p:cNvPr id="5" name="Espace réservé du pied de page 4">
            <a:extLst>
              <a:ext uri="{FF2B5EF4-FFF2-40B4-BE49-F238E27FC236}">
                <a16:creationId xmlns:a16="http://schemas.microsoft.com/office/drawing/2014/main" id="{B649AE26-9BCC-46E7-3BED-F810E5A8818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91EAFF8-7C44-88FE-F0AE-7D2F3D1DD1F6}"/>
              </a:ext>
            </a:extLst>
          </p:cNvPr>
          <p:cNvSpPr>
            <a:spLocks noGrp="1"/>
          </p:cNvSpPr>
          <p:nvPr>
            <p:ph type="sldNum" sz="quarter" idx="12"/>
          </p:nvPr>
        </p:nvSpPr>
        <p:spPr/>
        <p:txBody>
          <a:bodyPr/>
          <a:lstStyle/>
          <a:p>
            <a:fld id="{6EBDB9D6-F8D3-3B44-BA36-6CC8F57B325A}" type="slidenum">
              <a:rPr lang="fr-FR" smtClean="0"/>
              <a:t>‹N°›</a:t>
            </a:fld>
            <a:endParaRPr lang="fr-FR"/>
          </a:p>
        </p:txBody>
      </p:sp>
    </p:spTree>
    <p:extLst>
      <p:ext uri="{BB962C8B-B14F-4D97-AF65-F5344CB8AC3E}">
        <p14:creationId xmlns:p14="http://schemas.microsoft.com/office/powerpoint/2010/main" val="3100162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072DA5-9AE4-9735-500D-723F6502FC2C}"/>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47E8598-6915-1AFD-B3D2-5DAAF1AEE6A9}"/>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44BC9D2-B3EB-4BAA-5AFE-7BA9C6975ED0}"/>
              </a:ext>
            </a:extLst>
          </p:cNvPr>
          <p:cNvSpPr>
            <a:spLocks noGrp="1"/>
          </p:cNvSpPr>
          <p:nvPr>
            <p:ph type="dt" sz="half" idx="10"/>
          </p:nvPr>
        </p:nvSpPr>
        <p:spPr/>
        <p:txBody>
          <a:bodyPr/>
          <a:lstStyle/>
          <a:p>
            <a:fld id="{A58189C6-C112-4B48-A412-D55B50EAB159}" type="datetimeFigureOut">
              <a:rPr lang="fr-FR" smtClean="0"/>
              <a:t>30/01/2023</a:t>
            </a:fld>
            <a:endParaRPr lang="fr-FR"/>
          </a:p>
        </p:txBody>
      </p:sp>
      <p:sp>
        <p:nvSpPr>
          <p:cNvPr id="5" name="Espace réservé du pied de page 4">
            <a:extLst>
              <a:ext uri="{FF2B5EF4-FFF2-40B4-BE49-F238E27FC236}">
                <a16:creationId xmlns:a16="http://schemas.microsoft.com/office/drawing/2014/main" id="{3AC653C9-7933-E5DC-7939-F69160F3C06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4E3287F-FAF9-D54E-4206-32467083D10E}"/>
              </a:ext>
            </a:extLst>
          </p:cNvPr>
          <p:cNvSpPr>
            <a:spLocks noGrp="1"/>
          </p:cNvSpPr>
          <p:nvPr>
            <p:ph type="sldNum" sz="quarter" idx="12"/>
          </p:nvPr>
        </p:nvSpPr>
        <p:spPr/>
        <p:txBody>
          <a:bodyPr/>
          <a:lstStyle/>
          <a:p>
            <a:fld id="{6EBDB9D6-F8D3-3B44-BA36-6CC8F57B325A}" type="slidenum">
              <a:rPr lang="fr-FR" smtClean="0"/>
              <a:t>‹N°›</a:t>
            </a:fld>
            <a:endParaRPr lang="fr-FR"/>
          </a:p>
        </p:txBody>
      </p:sp>
    </p:spTree>
    <p:extLst>
      <p:ext uri="{BB962C8B-B14F-4D97-AF65-F5344CB8AC3E}">
        <p14:creationId xmlns:p14="http://schemas.microsoft.com/office/powerpoint/2010/main" val="75261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9F93968-5EA4-5F85-FE9E-930AE69FB5B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D2A6102-8A80-F84A-ECE6-3CF59A97FF1E}"/>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CFEC255-6574-B901-4C13-B84E28B764D7}"/>
              </a:ext>
            </a:extLst>
          </p:cNvPr>
          <p:cNvSpPr>
            <a:spLocks noGrp="1"/>
          </p:cNvSpPr>
          <p:nvPr>
            <p:ph type="dt" sz="half" idx="10"/>
          </p:nvPr>
        </p:nvSpPr>
        <p:spPr/>
        <p:txBody>
          <a:bodyPr/>
          <a:lstStyle/>
          <a:p>
            <a:fld id="{A58189C6-C112-4B48-A412-D55B50EAB159}" type="datetimeFigureOut">
              <a:rPr lang="fr-FR" smtClean="0"/>
              <a:t>30/01/2023</a:t>
            </a:fld>
            <a:endParaRPr lang="fr-FR"/>
          </a:p>
        </p:txBody>
      </p:sp>
      <p:sp>
        <p:nvSpPr>
          <p:cNvPr id="5" name="Espace réservé du pied de page 4">
            <a:extLst>
              <a:ext uri="{FF2B5EF4-FFF2-40B4-BE49-F238E27FC236}">
                <a16:creationId xmlns:a16="http://schemas.microsoft.com/office/drawing/2014/main" id="{A404CA18-99BC-C137-608D-7D15DED97AC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2AF4FC6-3441-DE6E-757C-89CB7FA6AD0A}"/>
              </a:ext>
            </a:extLst>
          </p:cNvPr>
          <p:cNvSpPr>
            <a:spLocks noGrp="1"/>
          </p:cNvSpPr>
          <p:nvPr>
            <p:ph type="sldNum" sz="quarter" idx="12"/>
          </p:nvPr>
        </p:nvSpPr>
        <p:spPr/>
        <p:txBody>
          <a:bodyPr/>
          <a:lstStyle/>
          <a:p>
            <a:fld id="{6EBDB9D6-F8D3-3B44-BA36-6CC8F57B325A}" type="slidenum">
              <a:rPr lang="fr-FR" smtClean="0"/>
              <a:t>‹N°›</a:t>
            </a:fld>
            <a:endParaRPr lang="fr-FR"/>
          </a:p>
        </p:txBody>
      </p:sp>
    </p:spTree>
    <p:extLst>
      <p:ext uri="{BB962C8B-B14F-4D97-AF65-F5344CB8AC3E}">
        <p14:creationId xmlns:p14="http://schemas.microsoft.com/office/powerpoint/2010/main" val="161786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729D48-C9BE-D8BC-68F1-140E961B658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DDE05EE-EDAD-0FA8-AC1B-F09B6C21D35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08F42C4-98AB-61F5-32D6-C3BA375E1539}"/>
              </a:ext>
            </a:extLst>
          </p:cNvPr>
          <p:cNvSpPr>
            <a:spLocks noGrp="1"/>
          </p:cNvSpPr>
          <p:nvPr>
            <p:ph type="dt" sz="half" idx="10"/>
          </p:nvPr>
        </p:nvSpPr>
        <p:spPr/>
        <p:txBody>
          <a:bodyPr/>
          <a:lstStyle/>
          <a:p>
            <a:fld id="{A58189C6-C112-4B48-A412-D55B50EAB159}" type="datetimeFigureOut">
              <a:rPr lang="fr-FR" smtClean="0"/>
              <a:t>30/01/2023</a:t>
            </a:fld>
            <a:endParaRPr lang="fr-FR"/>
          </a:p>
        </p:txBody>
      </p:sp>
      <p:sp>
        <p:nvSpPr>
          <p:cNvPr id="5" name="Espace réservé du pied de page 4">
            <a:extLst>
              <a:ext uri="{FF2B5EF4-FFF2-40B4-BE49-F238E27FC236}">
                <a16:creationId xmlns:a16="http://schemas.microsoft.com/office/drawing/2014/main" id="{71E88B04-D9DF-4908-D2F6-536E4B682BD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A0CC508-EE6F-5370-E07C-8B7C26B567A8}"/>
              </a:ext>
            </a:extLst>
          </p:cNvPr>
          <p:cNvSpPr>
            <a:spLocks noGrp="1"/>
          </p:cNvSpPr>
          <p:nvPr>
            <p:ph type="sldNum" sz="quarter" idx="12"/>
          </p:nvPr>
        </p:nvSpPr>
        <p:spPr/>
        <p:txBody>
          <a:bodyPr/>
          <a:lstStyle/>
          <a:p>
            <a:fld id="{6EBDB9D6-F8D3-3B44-BA36-6CC8F57B325A}" type="slidenum">
              <a:rPr lang="fr-FR" smtClean="0"/>
              <a:t>‹N°›</a:t>
            </a:fld>
            <a:endParaRPr lang="fr-FR"/>
          </a:p>
        </p:txBody>
      </p:sp>
    </p:spTree>
    <p:extLst>
      <p:ext uri="{BB962C8B-B14F-4D97-AF65-F5344CB8AC3E}">
        <p14:creationId xmlns:p14="http://schemas.microsoft.com/office/powerpoint/2010/main" val="3268347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7F8B8B-E62B-76CB-ED6A-4B7ED517D52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3B2C368F-93A2-3428-44B0-DCC95A9C0F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E1B8931-097F-FC5C-AF9B-9685AF92213B}"/>
              </a:ext>
            </a:extLst>
          </p:cNvPr>
          <p:cNvSpPr>
            <a:spLocks noGrp="1"/>
          </p:cNvSpPr>
          <p:nvPr>
            <p:ph type="dt" sz="half" idx="10"/>
          </p:nvPr>
        </p:nvSpPr>
        <p:spPr/>
        <p:txBody>
          <a:bodyPr/>
          <a:lstStyle/>
          <a:p>
            <a:fld id="{A58189C6-C112-4B48-A412-D55B50EAB159}" type="datetimeFigureOut">
              <a:rPr lang="fr-FR" smtClean="0"/>
              <a:t>30/01/2023</a:t>
            </a:fld>
            <a:endParaRPr lang="fr-FR"/>
          </a:p>
        </p:txBody>
      </p:sp>
      <p:sp>
        <p:nvSpPr>
          <p:cNvPr id="5" name="Espace réservé du pied de page 4">
            <a:extLst>
              <a:ext uri="{FF2B5EF4-FFF2-40B4-BE49-F238E27FC236}">
                <a16:creationId xmlns:a16="http://schemas.microsoft.com/office/drawing/2014/main" id="{543994BD-D5B4-403B-9EB5-32A2C1324E3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6FA76BE-FCB4-4CD0-2945-93013EEB510A}"/>
              </a:ext>
            </a:extLst>
          </p:cNvPr>
          <p:cNvSpPr>
            <a:spLocks noGrp="1"/>
          </p:cNvSpPr>
          <p:nvPr>
            <p:ph type="sldNum" sz="quarter" idx="12"/>
          </p:nvPr>
        </p:nvSpPr>
        <p:spPr/>
        <p:txBody>
          <a:bodyPr/>
          <a:lstStyle/>
          <a:p>
            <a:fld id="{6EBDB9D6-F8D3-3B44-BA36-6CC8F57B325A}" type="slidenum">
              <a:rPr lang="fr-FR" smtClean="0"/>
              <a:t>‹N°›</a:t>
            </a:fld>
            <a:endParaRPr lang="fr-FR"/>
          </a:p>
        </p:txBody>
      </p:sp>
    </p:spTree>
    <p:extLst>
      <p:ext uri="{BB962C8B-B14F-4D97-AF65-F5344CB8AC3E}">
        <p14:creationId xmlns:p14="http://schemas.microsoft.com/office/powerpoint/2010/main" val="2814861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3AA414-7451-3EA9-29AD-303EBD78E74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1DEFF52-668B-BE3A-1ECC-233BCB7AC8C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2738653-BB56-C9C4-7C5C-F929A5BAC3B1}"/>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1F500A8-49EE-7DCC-494E-1295123D4DCD}"/>
              </a:ext>
            </a:extLst>
          </p:cNvPr>
          <p:cNvSpPr>
            <a:spLocks noGrp="1"/>
          </p:cNvSpPr>
          <p:nvPr>
            <p:ph type="dt" sz="half" idx="10"/>
          </p:nvPr>
        </p:nvSpPr>
        <p:spPr/>
        <p:txBody>
          <a:bodyPr/>
          <a:lstStyle/>
          <a:p>
            <a:fld id="{A58189C6-C112-4B48-A412-D55B50EAB159}" type="datetimeFigureOut">
              <a:rPr lang="fr-FR" smtClean="0"/>
              <a:t>30/01/2023</a:t>
            </a:fld>
            <a:endParaRPr lang="fr-FR"/>
          </a:p>
        </p:txBody>
      </p:sp>
      <p:sp>
        <p:nvSpPr>
          <p:cNvPr id="6" name="Espace réservé du pied de page 5">
            <a:extLst>
              <a:ext uri="{FF2B5EF4-FFF2-40B4-BE49-F238E27FC236}">
                <a16:creationId xmlns:a16="http://schemas.microsoft.com/office/drawing/2014/main" id="{D2D9EA84-04D2-1BD3-5BBF-B1B821D9F4A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9692902-5D42-CA6D-96D4-AC99A85D7FD3}"/>
              </a:ext>
            </a:extLst>
          </p:cNvPr>
          <p:cNvSpPr>
            <a:spLocks noGrp="1"/>
          </p:cNvSpPr>
          <p:nvPr>
            <p:ph type="sldNum" sz="quarter" idx="12"/>
          </p:nvPr>
        </p:nvSpPr>
        <p:spPr/>
        <p:txBody>
          <a:bodyPr/>
          <a:lstStyle/>
          <a:p>
            <a:fld id="{6EBDB9D6-F8D3-3B44-BA36-6CC8F57B325A}" type="slidenum">
              <a:rPr lang="fr-FR" smtClean="0"/>
              <a:t>‹N°›</a:t>
            </a:fld>
            <a:endParaRPr lang="fr-FR"/>
          </a:p>
        </p:txBody>
      </p:sp>
    </p:spTree>
    <p:extLst>
      <p:ext uri="{BB962C8B-B14F-4D97-AF65-F5344CB8AC3E}">
        <p14:creationId xmlns:p14="http://schemas.microsoft.com/office/powerpoint/2010/main" val="3646725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93EE86-2C96-B375-B427-C095795B8511}"/>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52B4787-104D-5CF2-8042-2CB865D622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BACE13E-6089-6064-5379-265A99279F1C}"/>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4F04224A-B608-1F58-EC9A-5C4E2CC56C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1CDB0AEA-FBE5-4DCE-E0E0-6563DBF592A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98DE158-913B-DF20-B2BA-0EB97A7257D2}"/>
              </a:ext>
            </a:extLst>
          </p:cNvPr>
          <p:cNvSpPr>
            <a:spLocks noGrp="1"/>
          </p:cNvSpPr>
          <p:nvPr>
            <p:ph type="dt" sz="half" idx="10"/>
          </p:nvPr>
        </p:nvSpPr>
        <p:spPr/>
        <p:txBody>
          <a:bodyPr/>
          <a:lstStyle/>
          <a:p>
            <a:fld id="{A58189C6-C112-4B48-A412-D55B50EAB159}" type="datetimeFigureOut">
              <a:rPr lang="fr-FR" smtClean="0"/>
              <a:t>30/01/2023</a:t>
            </a:fld>
            <a:endParaRPr lang="fr-FR"/>
          </a:p>
        </p:txBody>
      </p:sp>
      <p:sp>
        <p:nvSpPr>
          <p:cNvPr id="8" name="Espace réservé du pied de page 7">
            <a:extLst>
              <a:ext uri="{FF2B5EF4-FFF2-40B4-BE49-F238E27FC236}">
                <a16:creationId xmlns:a16="http://schemas.microsoft.com/office/drawing/2014/main" id="{60D2EC64-4CE0-060C-46A6-570B4343DE8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6731BE71-48C8-3CA4-425D-26DD82BDDE0F}"/>
              </a:ext>
            </a:extLst>
          </p:cNvPr>
          <p:cNvSpPr>
            <a:spLocks noGrp="1"/>
          </p:cNvSpPr>
          <p:nvPr>
            <p:ph type="sldNum" sz="quarter" idx="12"/>
          </p:nvPr>
        </p:nvSpPr>
        <p:spPr/>
        <p:txBody>
          <a:bodyPr/>
          <a:lstStyle/>
          <a:p>
            <a:fld id="{6EBDB9D6-F8D3-3B44-BA36-6CC8F57B325A}" type="slidenum">
              <a:rPr lang="fr-FR" smtClean="0"/>
              <a:t>‹N°›</a:t>
            </a:fld>
            <a:endParaRPr lang="fr-FR"/>
          </a:p>
        </p:txBody>
      </p:sp>
    </p:spTree>
    <p:extLst>
      <p:ext uri="{BB962C8B-B14F-4D97-AF65-F5344CB8AC3E}">
        <p14:creationId xmlns:p14="http://schemas.microsoft.com/office/powerpoint/2010/main" val="4204560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32B8F5-2683-7820-4C9F-92515AFC09F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03A4204-1666-C8BA-3E23-F586B50158E9}"/>
              </a:ext>
            </a:extLst>
          </p:cNvPr>
          <p:cNvSpPr>
            <a:spLocks noGrp="1"/>
          </p:cNvSpPr>
          <p:nvPr>
            <p:ph type="dt" sz="half" idx="10"/>
          </p:nvPr>
        </p:nvSpPr>
        <p:spPr/>
        <p:txBody>
          <a:bodyPr/>
          <a:lstStyle/>
          <a:p>
            <a:fld id="{A58189C6-C112-4B48-A412-D55B50EAB159}" type="datetimeFigureOut">
              <a:rPr lang="fr-FR" smtClean="0"/>
              <a:t>30/01/2023</a:t>
            </a:fld>
            <a:endParaRPr lang="fr-FR"/>
          </a:p>
        </p:txBody>
      </p:sp>
      <p:sp>
        <p:nvSpPr>
          <p:cNvPr id="4" name="Espace réservé du pied de page 3">
            <a:extLst>
              <a:ext uri="{FF2B5EF4-FFF2-40B4-BE49-F238E27FC236}">
                <a16:creationId xmlns:a16="http://schemas.microsoft.com/office/drawing/2014/main" id="{3D1496CE-525A-20B4-7E5A-4A09AA14625B}"/>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9AE16E06-BE67-59F1-5BB0-EDC59667B5B2}"/>
              </a:ext>
            </a:extLst>
          </p:cNvPr>
          <p:cNvSpPr>
            <a:spLocks noGrp="1"/>
          </p:cNvSpPr>
          <p:nvPr>
            <p:ph type="sldNum" sz="quarter" idx="12"/>
          </p:nvPr>
        </p:nvSpPr>
        <p:spPr/>
        <p:txBody>
          <a:bodyPr/>
          <a:lstStyle/>
          <a:p>
            <a:fld id="{6EBDB9D6-F8D3-3B44-BA36-6CC8F57B325A}" type="slidenum">
              <a:rPr lang="fr-FR" smtClean="0"/>
              <a:t>‹N°›</a:t>
            </a:fld>
            <a:endParaRPr lang="fr-FR"/>
          </a:p>
        </p:txBody>
      </p:sp>
    </p:spTree>
    <p:extLst>
      <p:ext uri="{BB962C8B-B14F-4D97-AF65-F5344CB8AC3E}">
        <p14:creationId xmlns:p14="http://schemas.microsoft.com/office/powerpoint/2010/main" val="145458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A48A26C-3A4B-8BF2-8F20-8856BE0DBCF6}"/>
              </a:ext>
            </a:extLst>
          </p:cNvPr>
          <p:cNvSpPr>
            <a:spLocks noGrp="1"/>
          </p:cNvSpPr>
          <p:nvPr>
            <p:ph type="dt" sz="half" idx="10"/>
          </p:nvPr>
        </p:nvSpPr>
        <p:spPr/>
        <p:txBody>
          <a:bodyPr/>
          <a:lstStyle/>
          <a:p>
            <a:fld id="{A58189C6-C112-4B48-A412-D55B50EAB159}" type="datetimeFigureOut">
              <a:rPr lang="fr-FR" smtClean="0"/>
              <a:t>30/01/2023</a:t>
            </a:fld>
            <a:endParaRPr lang="fr-FR"/>
          </a:p>
        </p:txBody>
      </p:sp>
      <p:sp>
        <p:nvSpPr>
          <p:cNvPr id="3" name="Espace réservé du pied de page 2">
            <a:extLst>
              <a:ext uri="{FF2B5EF4-FFF2-40B4-BE49-F238E27FC236}">
                <a16:creationId xmlns:a16="http://schemas.microsoft.com/office/drawing/2014/main" id="{4B69CFE4-B9F3-0AA5-0013-92F519066490}"/>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5036B393-2861-56D3-78E4-701CD08A991E}"/>
              </a:ext>
            </a:extLst>
          </p:cNvPr>
          <p:cNvSpPr>
            <a:spLocks noGrp="1"/>
          </p:cNvSpPr>
          <p:nvPr>
            <p:ph type="sldNum" sz="quarter" idx="12"/>
          </p:nvPr>
        </p:nvSpPr>
        <p:spPr/>
        <p:txBody>
          <a:bodyPr/>
          <a:lstStyle/>
          <a:p>
            <a:fld id="{6EBDB9D6-F8D3-3B44-BA36-6CC8F57B325A}" type="slidenum">
              <a:rPr lang="fr-FR" smtClean="0"/>
              <a:t>‹N°›</a:t>
            </a:fld>
            <a:endParaRPr lang="fr-FR"/>
          </a:p>
        </p:txBody>
      </p:sp>
    </p:spTree>
    <p:extLst>
      <p:ext uri="{BB962C8B-B14F-4D97-AF65-F5344CB8AC3E}">
        <p14:creationId xmlns:p14="http://schemas.microsoft.com/office/powerpoint/2010/main" val="317827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0E291F-E561-36E5-D826-62837BC60E3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68B0536-71B0-D55B-7D9C-93A843D97C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1E51CE1-8F44-47B5-6FC2-65C3E0138D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DB02FAF-EF4B-6AF0-1274-820597788DE7}"/>
              </a:ext>
            </a:extLst>
          </p:cNvPr>
          <p:cNvSpPr>
            <a:spLocks noGrp="1"/>
          </p:cNvSpPr>
          <p:nvPr>
            <p:ph type="dt" sz="half" idx="10"/>
          </p:nvPr>
        </p:nvSpPr>
        <p:spPr/>
        <p:txBody>
          <a:bodyPr/>
          <a:lstStyle/>
          <a:p>
            <a:fld id="{A58189C6-C112-4B48-A412-D55B50EAB159}" type="datetimeFigureOut">
              <a:rPr lang="fr-FR" smtClean="0"/>
              <a:t>30/01/2023</a:t>
            </a:fld>
            <a:endParaRPr lang="fr-FR"/>
          </a:p>
        </p:txBody>
      </p:sp>
      <p:sp>
        <p:nvSpPr>
          <p:cNvPr id="6" name="Espace réservé du pied de page 5">
            <a:extLst>
              <a:ext uri="{FF2B5EF4-FFF2-40B4-BE49-F238E27FC236}">
                <a16:creationId xmlns:a16="http://schemas.microsoft.com/office/drawing/2014/main" id="{DF996026-1626-EDCD-4200-F958B44B3AA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86D072F-C36A-FFBD-4782-6F31ED1C0BBE}"/>
              </a:ext>
            </a:extLst>
          </p:cNvPr>
          <p:cNvSpPr>
            <a:spLocks noGrp="1"/>
          </p:cNvSpPr>
          <p:nvPr>
            <p:ph type="sldNum" sz="quarter" idx="12"/>
          </p:nvPr>
        </p:nvSpPr>
        <p:spPr/>
        <p:txBody>
          <a:bodyPr/>
          <a:lstStyle/>
          <a:p>
            <a:fld id="{6EBDB9D6-F8D3-3B44-BA36-6CC8F57B325A}" type="slidenum">
              <a:rPr lang="fr-FR" smtClean="0"/>
              <a:t>‹N°›</a:t>
            </a:fld>
            <a:endParaRPr lang="fr-FR"/>
          </a:p>
        </p:txBody>
      </p:sp>
    </p:spTree>
    <p:extLst>
      <p:ext uri="{BB962C8B-B14F-4D97-AF65-F5344CB8AC3E}">
        <p14:creationId xmlns:p14="http://schemas.microsoft.com/office/powerpoint/2010/main" val="3176682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22D242-7EBA-2B0B-7919-5DEBABD64D1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6C557A6-5CC9-7715-DB19-04F579AF70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CFC10A8-5378-BA33-CDCA-24A19569FE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EA75C2B-E1EC-1059-93CE-DBE5E5B3D429}"/>
              </a:ext>
            </a:extLst>
          </p:cNvPr>
          <p:cNvSpPr>
            <a:spLocks noGrp="1"/>
          </p:cNvSpPr>
          <p:nvPr>
            <p:ph type="dt" sz="half" idx="10"/>
          </p:nvPr>
        </p:nvSpPr>
        <p:spPr/>
        <p:txBody>
          <a:bodyPr/>
          <a:lstStyle/>
          <a:p>
            <a:fld id="{A58189C6-C112-4B48-A412-D55B50EAB159}" type="datetimeFigureOut">
              <a:rPr lang="fr-FR" smtClean="0"/>
              <a:t>30/01/2023</a:t>
            </a:fld>
            <a:endParaRPr lang="fr-FR"/>
          </a:p>
        </p:txBody>
      </p:sp>
      <p:sp>
        <p:nvSpPr>
          <p:cNvPr id="6" name="Espace réservé du pied de page 5">
            <a:extLst>
              <a:ext uri="{FF2B5EF4-FFF2-40B4-BE49-F238E27FC236}">
                <a16:creationId xmlns:a16="http://schemas.microsoft.com/office/drawing/2014/main" id="{85A7FE68-F9DA-7435-EFCE-BFED824CBCE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76737FC-7732-B752-DB96-B0967CDC6BE3}"/>
              </a:ext>
            </a:extLst>
          </p:cNvPr>
          <p:cNvSpPr>
            <a:spLocks noGrp="1"/>
          </p:cNvSpPr>
          <p:nvPr>
            <p:ph type="sldNum" sz="quarter" idx="12"/>
          </p:nvPr>
        </p:nvSpPr>
        <p:spPr/>
        <p:txBody>
          <a:bodyPr/>
          <a:lstStyle/>
          <a:p>
            <a:fld id="{6EBDB9D6-F8D3-3B44-BA36-6CC8F57B325A}" type="slidenum">
              <a:rPr lang="fr-FR" smtClean="0"/>
              <a:t>‹N°›</a:t>
            </a:fld>
            <a:endParaRPr lang="fr-FR"/>
          </a:p>
        </p:txBody>
      </p:sp>
    </p:spTree>
    <p:extLst>
      <p:ext uri="{BB962C8B-B14F-4D97-AF65-F5344CB8AC3E}">
        <p14:creationId xmlns:p14="http://schemas.microsoft.com/office/powerpoint/2010/main" val="3254109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B392F92-7D70-EC7F-B75C-9EDBACD828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9A5FA95-115E-4E86-3BF9-93FF96B188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73B1A2E-54C6-1E6A-2EB6-DE73A809DC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8189C6-C112-4B48-A412-D55B50EAB159}" type="datetimeFigureOut">
              <a:rPr lang="fr-FR" smtClean="0"/>
              <a:t>30/01/2023</a:t>
            </a:fld>
            <a:endParaRPr lang="fr-FR"/>
          </a:p>
        </p:txBody>
      </p:sp>
      <p:sp>
        <p:nvSpPr>
          <p:cNvPr id="5" name="Espace réservé du pied de page 4">
            <a:extLst>
              <a:ext uri="{FF2B5EF4-FFF2-40B4-BE49-F238E27FC236}">
                <a16:creationId xmlns:a16="http://schemas.microsoft.com/office/drawing/2014/main" id="{B5EC1A7A-4305-3E36-DBFB-B224BCCF75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652681A-FF54-E285-32A3-ED0FA3BB3A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BDB9D6-F8D3-3B44-BA36-6CC8F57B325A}" type="slidenum">
              <a:rPr lang="fr-FR" smtClean="0"/>
              <a:t>‹N°›</a:t>
            </a:fld>
            <a:endParaRPr lang="fr-FR"/>
          </a:p>
        </p:txBody>
      </p:sp>
    </p:spTree>
    <p:extLst>
      <p:ext uri="{BB962C8B-B14F-4D97-AF65-F5344CB8AC3E}">
        <p14:creationId xmlns:p14="http://schemas.microsoft.com/office/powerpoint/2010/main" val="2016175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hyperlink" Target="http://www.canal-u.tv/video/universite_toulouse_ii_%20le_mirail/la_theorie_%20des_operations_enonciatives_antoine_culioli.788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3E70FB-D558-4899-7BBA-6045B3AF3EEC}"/>
              </a:ext>
            </a:extLst>
          </p:cNvPr>
          <p:cNvSpPr>
            <a:spLocks noGrp="1"/>
          </p:cNvSpPr>
          <p:nvPr>
            <p:ph type="ctrTitle"/>
          </p:nvPr>
        </p:nvSpPr>
        <p:spPr/>
        <p:txBody>
          <a:bodyPr>
            <a:normAutofit/>
          </a:bodyPr>
          <a:lstStyle/>
          <a:p>
            <a:r>
              <a:rPr lang="fr-FR" sz="4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Quelles formes pour les modèles dans les théories d’Antoine </a:t>
            </a:r>
            <a:r>
              <a:rPr lang="fr-FR" sz="4800" b="1"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Culioli</a:t>
            </a:r>
            <a:r>
              <a:rPr lang="fr-FR" sz="48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6600" b="1" dirty="0">
              <a:solidFill>
                <a:schemeClr val="accent1"/>
              </a:solidFill>
            </a:endParaRPr>
          </a:p>
        </p:txBody>
      </p:sp>
      <p:sp>
        <p:nvSpPr>
          <p:cNvPr id="3" name="Sous-titre 2">
            <a:extLst>
              <a:ext uri="{FF2B5EF4-FFF2-40B4-BE49-F238E27FC236}">
                <a16:creationId xmlns:a16="http://schemas.microsoft.com/office/drawing/2014/main" id="{F4AAB3CD-4ABD-FE9E-6614-118EAD7001D1}"/>
              </a:ext>
            </a:extLst>
          </p:cNvPr>
          <p:cNvSpPr>
            <a:spLocks noGrp="1"/>
          </p:cNvSpPr>
          <p:nvPr>
            <p:ph type="subTitle" idx="1"/>
          </p:nvPr>
        </p:nvSpPr>
        <p:spPr>
          <a:xfrm>
            <a:off x="1524000" y="3602038"/>
            <a:ext cx="9144000" cy="2387600"/>
          </a:xfrm>
        </p:spPr>
        <p:txBody>
          <a:bodyPr>
            <a:normAutofit fontScale="70000" lnSpcReduction="20000"/>
          </a:bodyPr>
          <a:lstStyle/>
          <a:p>
            <a:r>
              <a:rPr lang="fr-FR" sz="4100" dirty="0"/>
              <a:t>Sarah De Vogüé</a:t>
            </a:r>
          </a:p>
          <a:p>
            <a:r>
              <a:rPr lang="fr-FR" sz="3400" dirty="0"/>
              <a:t>Université Paris Nanterre – Laboratoire </a:t>
            </a:r>
            <a:r>
              <a:rPr lang="fr-FR" sz="3400" dirty="0" err="1"/>
              <a:t>MoDyCo</a:t>
            </a:r>
            <a:endParaRPr lang="fr-FR" sz="3400" dirty="0"/>
          </a:p>
          <a:p>
            <a:endParaRPr lang="fr-FR" dirty="0"/>
          </a:p>
          <a:p>
            <a:endParaRPr lang="fr-FR" dirty="0"/>
          </a:p>
          <a:p>
            <a:r>
              <a:rPr lang="fr-FR" sz="4400" dirty="0"/>
              <a:t>Séminaire Epistémologie des Sciences du langage</a:t>
            </a:r>
          </a:p>
          <a:p>
            <a:r>
              <a:rPr lang="fr-FR" sz="4400" dirty="0"/>
              <a:t>30 janvier 2023</a:t>
            </a:r>
          </a:p>
        </p:txBody>
      </p:sp>
    </p:spTree>
    <p:extLst>
      <p:ext uri="{BB962C8B-B14F-4D97-AF65-F5344CB8AC3E}">
        <p14:creationId xmlns:p14="http://schemas.microsoft.com/office/powerpoint/2010/main" val="2422631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F04F6B-F0C6-FF74-9940-E147F77B5EDE}"/>
              </a:ext>
            </a:extLst>
          </p:cNvPr>
          <p:cNvSpPr>
            <a:spLocks noGrp="1"/>
          </p:cNvSpPr>
          <p:nvPr>
            <p:ph type="title"/>
          </p:nvPr>
        </p:nvSpPr>
        <p:spPr>
          <a:xfrm>
            <a:off x="838200" y="365126"/>
            <a:ext cx="10515600" cy="660486"/>
          </a:xfrm>
        </p:spPr>
        <p:txBody>
          <a:bodyPr>
            <a:normAutofit fontScale="90000"/>
          </a:bodyPr>
          <a:lstStyle/>
          <a:p>
            <a:r>
              <a:rPr lang="fr-FR" dirty="0"/>
              <a:t>A.3. Des énoncés aux opérations (3)</a:t>
            </a:r>
          </a:p>
        </p:txBody>
      </p:sp>
      <p:sp>
        <p:nvSpPr>
          <p:cNvPr id="3" name="Espace réservé du contenu 2">
            <a:extLst>
              <a:ext uri="{FF2B5EF4-FFF2-40B4-BE49-F238E27FC236}">
                <a16:creationId xmlns:a16="http://schemas.microsoft.com/office/drawing/2014/main" id="{CB9E5185-D5C6-48C6-FBDA-E3C6DA493729}"/>
              </a:ext>
            </a:extLst>
          </p:cNvPr>
          <p:cNvSpPr>
            <a:spLocks noGrp="1"/>
          </p:cNvSpPr>
          <p:nvPr>
            <p:ph idx="1"/>
          </p:nvPr>
        </p:nvSpPr>
        <p:spPr>
          <a:xfrm>
            <a:off x="313038" y="926757"/>
            <a:ext cx="11565924" cy="5806261"/>
          </a:xfrm>
        </p:spPr>
        <p:txBody>
          <a:bodyPr>
            <a:normAutofit fontScale="92500" lnSpcReduction="20000"/>
          </a:bodyPr>
          <a:lstStyle/>
          <a:p>
            <a:pPr marL="457200" lvl="1" indent="0">
              <a:buNone/>
            </a:pPr>
            <a:endParaRPr lang="fr-FR" sz="2000" dirty="0">
              <a:latin typeface="Calibri" panose="020F0502020204030204" pitchFamily="34" charset="0"/>
              <a:ea typeface="DengXian" panose="02010600030101010101" pitchFamily="2" charset="-122"/>
              <a:cs typeface="Arial" panose="020B0604020202020204" pitchFamily="34" charset="0"/>
            </a:endParaRPr>
          </a:p>
          <a:p>
            <a:pPr lvl="1">
              <a:buFontTx/>
              <a:buChar char="-"/>
            </a:pPr>
            <a:r>
              <a:rPr lang="fr-FR" sz="2000" i="1" dirty="0">
                <a:latin typeface="Calibri" panose="020F0502020204030204" pitchFamily="34" charset="0"/>
                <a:ea typeface="DengXian" panose="02010600030101010101" pitchFamily="2" charset="-122"/>
                <a:cs typeface="Arial" panose="020B0604020202020204" pitchFamily="34" charset="0"/>
              </a:rPr>
              <a:t>Il y a du vent ! – Ça !</a:t>
            </a:r>
          </a:p>
          <a:p>
            <a:pPr marL="457200" lvl="1" indent="0">
              <a:buNone/>
            </a:pPr>
            <a:endParaRPr lang="fr-FR" sz="2000" i="1" dirty="0">
              <a:latin typeface="Calibri" panose="020F0502020204030204" pitchFamily="34" charset="0"/>
              <a:ea typeface="DengXian" panose="02010600030101010101" pitchFamily="2" charset="-122"/>
              <a:cs typeface="Arial" panose="020B0604020202020204" pitchFamily="34" charset="0"/>
            </a:endParaRPr>
          </a:p>
          <a:p>
            <a:pPr lvl="1">
              <a:buFontTx/>
              <a:buChar char="-"/>
            </a:pPr>
            <a:r>
              <a:rPr lang="fr-FR" sz="2000" i="1" dirty="0">
                <a:latin typeface="Calibri" panose="020F0502020204030204" pitchFamily="34" charset="0"/>
                <a:ea typeface="DengXian" panose="02010600030101010101" pitchFamily="2" charset="-122"/>
                <a:cs typeface="Arial" panose="020B0604020202020204" pitchFamily="34" charset="0"/>
              </a:rPr>
              <a:t>Si besoin est :  </a:t>
            </a:r>
            <a:r>
              <a:rPr lang="fr-FR" sz="1800" dirty="0">
                <a:effectLst/>
                <a:latin typeface="Cambria" panose="02040503050406030204" pitchFamily="18" charset="0"/>
                <a:ea typeface="MS Mincho" panose="02020609040205080304" pitchFamily="49" charset="-128"/>
                <a:cs typeface="Times New Roman" panose="02020603050405020304" pitchFamily="18" charset="0"/>
              </a:rPr>
              <a:t>faisant entendre qu’il est temps d’arrêter de me déranger à me faire revenir ainsi pour cette histoire de soi-disant fuite non résolue, que je reviendrai sans doute, mais « </a:t>
            </a:r>
            <a:r>
              <a:rPr lang="fr-FR" sz="1800" i="1" dirty="0">
                <a:effectLst/>
                <a:latin typeface="Cambria" panose="02040503050406030204" pitchFamily="18" charset="0"/>
                <a:ea typeface="MS Mincho" panose="02020609040205080304" pitchFamily="49" charset="-128"/>
                <a:cs typeface="Times New Roman" panose="02020603050405020304" pitchFamily="18" charset="0"/>
              </a:rPr>
              <a:t>si besoin est </a:t>
            </a:r>
            <a:r>
              <a:rPr lang="fr-FR" sz="1800" dirty="0">
                <a:effectLst/>
                <a:latin typeface="Cambria" panose="02040503050406030204" pitchFamily="18" charset="0"/>
                <a:ea typeface="MS Mincho" panose="02020609040205080304" pitchFamily="49" charset="-128"/>
                <a:cs typeface="Times New Roman" panose="02020603050405020304" pitchFamily="18" charset="0"/>
              </a:rPr>
              <a:t>», et que ces besoins dont il m’est fait état, sont quand même de drôles de besoin, que l’on peut interroger, en se demandant s’il y a vraiment besoin, et besoin pour quoi, ou pour qui.</a:t>
            </a:r>
            <a:r>
              <a:rPr lang="fr-FR" sz="1600" dirty="0">
                <a:effectLst/>
              </a:rPr>
              <a:t> </a:t>
            </a:r>
          </a:p>
          <a:p>
            <a:pPr lvl="1">
              <a:buFontTx/>
              <a:buChar char="-"/>
            </a:pPr>
            <a:endParaRPr lang="fr-FR" sz="1600" i="1" dirty="0">
              <a:latin typeface="Calibri" panose="020F0502020204030204" pitchFamily="34" charset="0"/>
              <a:ea typeface="DengXian" panose="02010600030101010101" pitchFamily="2" charset="-122"/>
              <a:cs typeface="Arial" panose="020B0604020202020204" pitchFamily="34" charset="0"/>
            </a:endParaRPr>
          </a:p>
          <a:p>
            <a:pPr marL="457200" lvl="1" indent="0">
              <a:buNone/>
            </a:pPr>
            <a:r>
              <a:rPr lang="fr-FR" sz="1800" dirty="0">
                <a:latin typeface="Cambria" panose="02040503050406030204" pitchFamily="18" charset="0"/>
                <a:ea typeface="MS Mincho" panose="02020609040205080304" pitchFamily="49" charset="-128"/>
                <a:cs typeface="Times New Roman" panose="02020603050405020304" pitchFamily="18" charset="0"/>
              </a:rPr>
              <a:t>+ </a:t>
            </a:r>
            <a:r>
              <a:rPr lang="fr-FR" sz="1800" dirty="0">
                <a:effectLst/>
                <a:latin typeface="Cambria" panose="02040503050406030204" pitchFamily="18" charset="0"/>
                <a:ea typeface="MS Mincho" panose="02020609040205080304" pitchFamily="49" charset="-128"/>
                <a:cs typeface="Times New Roman" panose="02020603050405020304" pitchFamily="18" charset="0"/>
              </a:rPr>
              <a:t>on peut choisir, on peut tâtonner, on peut affûter : </a:t>
            </a:r>
          </a:p>
          <a:p>
            <a:pPr marL="457200" lvl="1" indent="0">
              <a:buNone/>
            </a:pPr>
            <a:r>
              <a:rPr lang="fr-FR" sz="1800" dirty="0">
                <a:latin typeface="Cambria" panose="02040503050406030204" pitchFamily="18" charset="0"/>
                <a:ea typeface="MS Mincho" panose="02020609040205080304" pitchFamily="49" charset="-128"/>
                <a:cs typeface="Times New Roman" panose="02020603050405020304" pitchFamily="18" charset="0"/>
              </a:rPr>
              <a:t>	</a:t>
            </a:r>
            <a:r>
              <a:rPr lang="fr-FR" sz="1800" dirty="0">
                <a:latin typeface="Cambria" panose="02040503050406030204" pitchFamily="18" charset="0"/>
                <a:ea typeface="MS Mincho" panose="02020609040205080304" pitchFamily="49" charset="-128"/>
                <a:cs typeface="Times New Roman" panose="02020603050405020304" pitchFamily="18" charset="0"/>
                <a:sym typeface="Wingdings" pitchFamily="2" charset="2"/>
              </a:rPr>
              <a:t> </a:t>
            </a:r>
            <a:r>
              <a:rPr lang="fr-FR" sz="1800" i="1" dirty="0">
                <a:effectLst/>
                <a:latin typeface="Cambria" panose="02040503050406030204" pitchFamily="18" charset="0"/>
                <a:ea typeface="MS Mincho" panose="02020609040205080304" pitchFamily="49" charset="-128"/>
                <a:cs typeface="Times New Roman" panose="02020603050405020304" pitchFamily="18" charset="0"/>
              </a:rPr>
              <a:t>si besoin</a:t>
            </a:r>
            <a:r>
              <a:rPr lang="fr-FR" sz="1800" dirty="0">
                <a:effectLst/>
                <a:latin typeface="Cambria" panose="02040503050406030204" pitchFamily="18" charset="0"/>
                <a:ea typeface="MS Mincho" panose="02020609040205080304" pitchFamily="49" charset="-128"/>
                <a:cs typeface="Times New Roman" panose="02020603050405020304" pitchFamily="18" charset="0"/>
              </a:rPr>
              <a:t> / </a:t>
            </a:r>
            <a:r>
              <a:rPr lang="fr-FR" sz="1800" i="1" dirty="0">
                <a:effectLst/>
                <a:latin typeface="Cambria" panose="02040503050406030204" pitchFamily="18" charset="0"/>
                <a:ea typeface="MS Mincho" panose="02020609040205080304" pitchFamily="49" charset="-128"/>
                <a:cs typeface="Times New Roman" panose="02020603050405020304" pitchFamily="18" charset="0"/>
              </a:rPr>
              <a:t>si besoin est</a:t>
            </a:r>
            <a:r>
              <a:rPr lang="fr-FR" sz="1800" dirty="0">
                <a:effectLst/>
                <a:latin typeface="Cambria" panose="02040503050406030204" pitchFamily="18" charset="0"/>
                <a:ea typeface="MS Mincho" panose="02020609040205080304" pitchFamily="49" charset="-128"/>
                <a:cs typeface="Times New Roman" panose="02020603050405020304" pitchFamily="18" charset="0"/>
              </a:rPr>
              <a:t> </a:t>
            </a:r>
          </a:p>
          <a:p>
            <a:pPr marL="457200" lvl="1" indent="0">
              <a:buNone/>
            </a:pPr>
            <a:r>
              <a:rPr lang="fr-FR" sz="1800" i="1" dirty="0">
                <a:latin typeface="Cambria" panose="02040503050406030204" pitchFamily="18" charset="0"/>
                <a:ea typeface="MS Mincho" panose="02020609040205080304" pitchFamily="49" charset="-128"/>
                <a:cs typeface="Times New Roman" panose="02020603050405020304" pitchFamily="18" charset="0"/>
              </a:rPr>
              <a:t>	</a:t>
            </a:r>
            <a:r>
              <a:rPr lang="fr-FR" sz="1800" i="1" dirty="0">
                <a:latin typeface="Cambria" panose="02040503050406030204" pitchFamily="18" charset="0"/>
                <a:ea typeface="MS Mincho" panose="02020609040205080304" pitchFamily="49" charset="-128"/>
                <a:cs typeface="Times New Roman" panose="02020603050405020304" pitchFamily="18" charset="0"/>
                <a:sym typeface="Wingdings" pitchFamily="2" charset="2"/>
              </a:rPr>
              <a:t> </a:t>
            </a:r>
            <a:r>
              <a:rPr lang="fr-FR" sz="1800" i="1" dirty="0">
                <a:effectLst/>
                <a:latin typeface="Cambria" panose="02040503050406030204" pitchFamily="18" charset="0"/>
                <a:ea typeface="MS Mincho" panose="02020609040205080304" pitchFamily="49" charset="-128"/>
                <a:cs typeface="Times New Roman" panose="02020603050405020304" pitchFamily="18" charset="0"/>
              </a:rPr>
              <a:t>si nécessaire, si nécessité,  en cas de besoin</a:t>
            </a:r>
            <a:r>
              <a:rPr lang="fr-FR" sz="1800" dirty="0">
                <a:effectLst/>
                <a:latin typeface="Cambria" panose="02040503050406030204" pitchFamily="18" charset="0"/>
                <a:ea typeface="MS Mincho" panose="02020609040205080304" pitchFamily="49" charset="-128"/>
                <a:cs typeface="Times New Roman" panose="02020603050405020304" pitchFamily="18" charset="0"/>
              </a:rPr>
              <a:t> ou </a:t>
            </a:r>
            <a:r>
              <a:rPr lang="fr-FR" sz="1800" i="1" dirty="0">
                <a:effectLst/>
                <a:latin typeface="Cambria" panose="02040503050406030204" pitchFamily="18" charset="0"/>
                <a:ea typeface="MS Mincho" panose="02020609040205080304" pitchFamily="49" charset="-128"/>
                <a:cs typeface="Times New Roman" panose="02020603050405020304" pitchFamily="18" charset="0"/>
              </a:rPr>
              <a:t>de nécessité</a:t>
            </a:r>
            <a:r>
              <a:rPr lang="fr-FR" sz="1800" dirty="0">
                <a:effectLst/>
                <a:latin typeface="Cambria" panose="02040503050406030204" pitchFamily="18" charset="0"/>
                <a:ea typeface="MS Mincho" panose="02020609040205080304" pitchFamily="49" charset="-128"/>
                <a:cs typeface="Times New Roman" panose="02020603050405020304" pitchFamily="18" charset="0"/>
              </a:rPr>
              <a:t>, </a:t>
            </a:r>
            <a:r>
              <a:rPr lang="fr-FR" sz="1800" i="1" dirty="0">
                <a:effectLst/>
                <a:latin typeface="Cambria" panose="02040503050406030204" pitchFamily="18" charset="0"/>
                <a:ea typeface="MS Mincho" panose="02020609040205080304" pitchFamily="49" charset="-128"/>
                <a:cs typeface="Times New Roman" panose="02020603050405020304" pitchFamily="18" charset="0"/>
              </a:rPr>
              <a:t>s’il faut, au besoin</a:t>
            </a:r>
            <a:r>
              <a:rPr lang="fr-FR" sz="1800" dirty="0">
                <a:effectLst/>
                <a:latin typeface="Cambria" panose="02040503050406030204" pitchFamily="18" charset="0"/>
                <a:ea typeface="MS Mincho" panose="02020609040205080304" pitchFamily="49" charset="-128"/>
                <a:cs typeface="Times New Roman" panose="02020603050405020304" pitchFamily="18" charset="0"/>
              </a:rPr>
              <a:t>, etc.</a:t>
            </a:r>
          </a:p>
          <a:p>
            <a:pPr lvl="1">
              <a:buFontTx/>
              <a:buChar char="-"/>
            </a:pPr>
            <a:endParaRPr lang="fr-FR" sz="2000" dirty="0">
              <a:latin typeface="Calibri" panose="020F0502020204030204" pitchFamily="34" charset="0"/>
              <a:ea typeface="DengXian" panose="02010600030101010101" pitchFamily="2" charset="-122"/>
              <a:cs typeface="Arial" panose="020B0604020202020204" pitchFamily="34" charset="0"/>
            </a:endParaRPr>
          </a:p>
          <a:p>
            <a:pPr lvl="1">
              <a:buFontTx/>
              <a:buChar char="-"/>
            </a:pPr>
            <a:r>
              <a:rPr lang="fr-FR" sz="2000" i="1" dirty="0">
                <a:latin typeface="Calibri" panose="020F0502020204030204" pitchFamily="34" charset="0"/>
                <a:ea typeface="DengXian" panose="02010600030101010101" pitchFamily="2" charset="-122"/>
                <a:cs typeface="Arial" panose="020B0604020202020204" pitchFamily="34" charset="0"/>
              </a:rPr>
              <a:t>Quand bien même : </a:t>
            </a:r>
          </a:p>
          <a:p>
            <a:r>
              <a:rPr lang="fr-FR" sz="1800" i="1" dirty="0">
                <a:effectLst/>
                <a:latin typeface="Times New Roman" panose="02020603050405020304" pitchFamily="18" charset="0"/>
                <a:ea typeface="MS Mincho" panose="02020609040205080304" pitchFamily="49" charset="-128"/>
              </a:rPr>
              <a:t>quand</a:t>
            </a:r>
            <a:r>
              <a:rPr lang="fr-FR" sz="1800" dirty="0">
                <a:effectLst/>
                <a:latin typeface="Times New Roman" panose="02020603050405020304" pitchFamily="18" charset="0"/>
                <a:ea typeface="MS Mincho" panose="02020609040205080304" pitchFamily="49" charset="-128"/>
              </a:rPr>
              <a:t> : marque une « coupure », construit un point d’« attaque » à partir duquel l’énoncé se pose, un « existant fictif » : voir le fait que </a:t>
            </a:r>
            <a:r>
              <a:rPr lang="fr-FR" sz="1800" i="1" dirty="0">
                <a:effectLst/>
                <a:latin typeface="Times New Roman" panose="02020603050405020304" pitchFamily="18" charset="0"/>
                <a:ea typeface="MS Mincho" panose="02020609040205080304" pitchFamily="49" charset="-128"/>
              </a:rPr>
              <a:t>quand</a:t>
            </a:r>
            <a:r>
              <a:rPr lang="fr-FR" sz="1800" dirty="0">
                <a:effectLst/>
                <a:latin typeface="Times New Roman" panose="02020603050405020304" pitchFamily="18" charset="0"/>
                <a:ea typeface="MS Mincho" panose="02020609040205080304" pitchFamily="49" charset="-128"/>
              </a:rPr>
              <a:t> ne permet pas de parcours (*</a:t>
            </a:r>
            <a:r>
              <a:rPr lang="fr-FR" sz="1800" i="1" dirty="0">
                <a:effectLst/>
                <a:latin typeface="Times New Roman" panose="02020603050405020304" pitchFamily="18" charset="0"/>
                <a:ea typeface="MS Mincho" panose="02020609040205080304" pitchFamily="49" charset="-128"/>
              </a:rPr>
              <a:t>quand que ce soit</a:t>
            </a:r>
            <a:r>
              <a:rPr lang="fr-FR" sz="1800" dirty="0">
                <a:effectLst/>
                <a:latin typeface="Times New Roman" panose="02020603050405020304" pitchFamily="18" charset="0"/>
                <a:ea typeface="MS Mincho" panose="02020609040205080304" pitchFamily="49" charset="-128"/>
              </a:rPr>
              <a:t> / </a:t>
            </a:r>
            <a:r>
              <a:rPr lang="fr-FR" sz="1800" i="1" dirty="0">
                <a:effectLst/>
                <a:latin typeface="Times New Roman" panose="02020603050405020304" pitchFamily="18" charset="0"/>
                <a:ea typeface="MS Mincho" panose="02020609040205080304" pitchFamily="49" charset="-128"/>
              </a:rPr>
              <a:t>où que ce soit</a:t>
            </a:r>
            <a:r>
              <a:rPr lang="fr-FR" sz="1800" dirty="0">
                <a:effectLst/>
                <a:latin typeface="Times New Roman" panose="02020603050405020304" pitchFamily="18" charset="0"/>
                <a:ea typeface="MS Mincho" panose="02020609040205080304" pitchFamily="49" charset="-128"/>
              </a:rPr>
              <a:t>) et construit par conséquent un « point particulier dans l’espace-temps » ;</a:t>
            </a:r>
          </a:p>
          <a:p>
            <a:r>
              <a:rPr lang="fr-FR" sz="1800" i="1" dirty="0">
                <a:effectLst/>
                <a:latin typeface="Times New Roman" panose="02020603050405020304" pitchFamily="18" charset="0"/>
                <a:ea typeface="MS Mincho" panose="02020609040205080304" pitchFamily="49" charset="-128"/>
              </a:rPr>
              <a:t>bien </a:t>
            </a:r>
            <a:r>
              <a:rPr lang="fr-FR" sz="1800" dirty="0">
                <a:effectLst/>
                <a:latin typeface="Times New Roman" panose="02020603050405020304" pitchFamily="18" charset="0"/>
                <a:ea typeface="MS Mincho" panose="02020609040205080304" pitchFamily="49" charset="-128"/>
              </a:rPr>
              <a:t>: « fabrique des possibles  », « élargit point par point » le domaine de ce dont je parle, « renforce au fur à mesure » ; </a:t>
            </a:r>
          </a:p>
          <a:p>
            <a:r>
              <a:rPr lang="fr-FR" sz="1800" i="1" dirty="0">
                <a:effectLst/>
                <a:latin typeface="Times New Roman" panose="02020603050405020304" pitchFamily="18" charset="0"/>
                <a:ea typeface="MS Mincho" panose="02020609040205080304" pitchFamily="49" charset="-128"/>
              </a:rPr>
              <a:t>même</a:t>
            </a:r>
            <a:r>
              <a:rPr lang="fr-FR" sz="1800" dirty="0">
                <a:effectLst/>
                <a:latin typeface="Times New Roman" panose="02020603050405020304" pitchFamily="18" charset="0"/>
                <a:ea typeface="MS Mincho" panose="02020609040205080304" pitchFamily="49" charset="-128"/>
              </a:rPr>
              <a:t> : valeur « </a:t>
            </a:r>
            <a:r>
              <a:rPr lang="fr-FR" sz="1800" dirty="0" err="1">
                <a:effectLst/>
                <a:latin typeface="Times New Roman" panose="02020603050405020304" pitchFamily="18" charset="0"/>
                <a:ea typeface="MS Mincho" panose="02020609040205080304" pitchFamily="49" charset="-128"/>
              </a:rPr>
              <a:t>clôturante</a:t>
            </a:r>
            <a:r>
              <a:rPr lang="fr-FR" sz="1800" dirty="0">
                <a:effectLst/>
                <a:latin typeface="Times New Roman" panose="02020603050405020304" pitchFamily="18" charset="0"/>
                <a:ea typeface="MS Mincho" panose="02020609040205080304" pitchFamily="49" charset="-128"/>
              </a:rPr>
              <a:t> », « quand tous les possibles sont épuisés » ; </a:t>
            </a:r>
            <a:r>
              <a:rPr lang="fr-FR" sz="1800" i="1" dirty="0">
                <a:effectLst/>
                <a:latin typeface="Times New Roman" panose="02020603050405020304" pitchFamily="18" charset="0"/>
                <a:ea typeface="MS Mincho" panose="02020609040205080304" pitchFamily="49" charset="-128"/>
              </a:rPr>
              <a:t>même</a:t>
            </a:r>
            <a:r>
              <a:rPr lang="fr-FR" sz="1800" dirty="0">
                <a:effectLst/>
                <a:latin typeface="Times New Roman" panose="02020603050405020304" pitchFamily="18" charset="0"/>
                <a:ea typeface="MS Mincho" panose="02020609040205080304" pitchFamily="49" charset="-128"/>
              </a:rPr>
              <a:t> marque qu’il n’y a rien d’autre (voir sa valeur dans </a:t>
            </a:r>
            <a:r>
              <a:rPr lang="fr-FR" sz="1800" i="1" dirty="0">
                <a:effectLst/>
                <a:latin typeface="Times New Roman" panose="02020603050405020304" pitchFamily="18" charset="0"/>
                <a:ea typeface="MS Mincho" panose="02020609040205080304" pitchFamily="49" charset="-128"/>
              </a:rPr>
              <a:t>aujourd’hui même</a:t>
            </a:r>
            <a:r>
              <a:rPr lang="fr-FR" sz="1800" dirty="0">
                <a:effectLst/>
                <a:latin typeface="Times New Roman" panose="02020603050405020304" pitchFamily="18" charset="0"/>
                <a:ea typeface="MS Mincho" panose="02020609040205080304" pitchFamily="49" charset="-128"/>
              </a:rPr>
              <a:t> : pas à un autre moment)</a:t>
            </a:r>
          </a:p>
          <a:p>
            <a:pPr marL="457200" lvl="1" indent="0">
              <a:buNone/>
            </a:pPr>
            <a:endParaRPr lang="fr-FR" sz="2000" i="1" dirty="0">
              <a:latin typeface="Calibri" panose="020F0502020204030204" pitchFamily="34" charset="0"/>
              <a:ea typeface="DengXian" panose="02010600030101010101" pitchFamily="2" charset="-122"/>
              <a:cs typeface="Arial" panose="020B0604020202020204" pitchFamily="34" charset="0"/>
            </a:endParaRPr>
          </a:p>
          <a:p>
            <a:pPr lvl="1">
              <a:buFontTx/>
              <a:buChar char="-"/>
            </a:pPr>
            <a:r>
              <a:rPr lang="fr-FR" sz="2000" i="1" dirty="0">
                <a:latin typeface="Calibri" panose="020F0502020204030204" pitchFamily="34" charset="0"/>
                <a:ea typeface="DengXian" panose="02010600030101010101" pitchFamily="2" charset="-122"/>
                <a:cs typeface="Arial" panose="020B0604020202020204" pitchFamily="34" charset="0"/>
              </a:rPr>
              <a:t>Je veux !</a:t>
            </a:r>
          </a:p>
          <a:p>
            <a:pPr lvl="1">
              <a:buFontTx/>
              <a:buChar char="-"/>
            </a:pPr>
            <a:r>
              <a:rPr lang="fr-FR" sz="2000" i="1" dirty="0">
                <a:latin typeface="Calibri" panose="020F0502020204030204" pitchFamily="34" charset="0"/>
                <a:ea typeface="DengXian" panose="02010600030101010101" pitchFamily="2" charset="-122"/>
                <a:cs typeface="Arial" panose="020B0604020202020204" pitchFamily="34" charset="0"/>
              </a:rPr>
              <a:t>Non mais des fois !</a:t>
            </a:r>
          </a:p>
        </p:txBody>
      </p:sp>
    </p:spTree>
    <p:extLst>
      <p:ext uri="{BB962C8B-B14F-4D97-AF65-F5344CB8AC3E}">
        <p14:creationId xmlns:p14="http://schemas.microsoft.com/office/powerpoint/2010/main" val="2249227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ABB68D-3F79-1834-4D99-4C4DCAC29183}"/>
              </a:ext>
            </a:extLst>
          </p:cNvPr>
          <p:cNvSpPr>
            <a:spLocks noGrp="1"/>
          </p:cNvSpPr>
          <p:nvPr>
            <p:ph type="title"/>
          </p:nvPr>
        </p:nvSpPr>
        <p:spPr/>
        <p:txBody>
          <a:bodyPr/>
          <a:lstStyle/>
          <a:p>
            <a:r>
              <a:rPr lang="fr-FR" dirty="0"/>
              <a:t>A4. Le représentable (1)</a:t>
            </a:r>
          </a:p>
        </p:txBody>
      </p:sp>
      <p:sp>
        <p:nvSpPr>
          <p:cNvPr id="3" name="Espace réservé du contenu 2">
            <a:extLst>
              <a:ext uri="{FF2B5EF4-FFF2-40B4-BE49-F238E27FC236}">
                <a16:creationId xmlns:a16="http://schemas.microsoft.com/office/drawing/2014/main" id="{26D95DCB-FE1B-C8D7-AADA-D7F79D262EBF}"/>
              </a:ext>
            </a:extLst>
          </p:cNvPr>
          <p:cNvSpPr>
            <a:spLocks noGrp="1"/>
          </p:cNvSpPr>
          <p:nvPr>
            <p:ph idx="1"/>
          </p:nvPr>
        </p:nvSpPr>
        <p:spPr>
          <a:xfrm>
            <a:off x="838200" y="1272746"/>
            <a:ext cx="10515600" cy="5350476"/>
          </a:xfrm>
        </p:spPr>
        <p:txBody>
          <a:bodyPr>
            <a:normAutofit/>
          </a:bodyPr>
          <a:lstStyle/>
          <a:p>
            <a:pPr marL="0" indent="0">
              <a:buNone/>
            </a:pPr>
            <a:r>
              <a:rPr lang="fr-FR" sz="2000" dirty="0">
                <a:effectLst/>
                <a:latin typeface="Calibri" panose="020F0502020204030204" pitchFamily="34" charset="0"/>
                <a:ea typeface="Calibri" panose="020F0502020204030204" pitchFamily="34" charset="0"/>
                <a:cs typeface="Times New Roman" panose="02020603050405020304" pitchFamily="18" charset="0"/>
              </a:rPr>
              <a:t>« on appelle observable ce qui peut être ramené, ou ce qui doit être ramené, à une modélisation, c’est-à-dire à une représentation qui va permettre d’établir une relation entre la représentation et le phénomène empirique » (</a:t>
            </a:r>
            <a:r>
              <a:rPr lang="fr-FR" sz="2000" i="1" dirty="0">
                <a:latin typeface="Calibri" panose="020F0502020204030204" pitchFamily="34" charset="0"/>
                <a:ea typeface="Calibri" panose="020F0502020204030204" pitchFamily="34" charset="0"/>
                <a:cs typeface="Times New Roman" panose="02020603050405020304" pitchFamily="18" charset="0"/>
              </a:rPr>
              <a:t>Onze</a:t>
            </a:r>
            <a:r>
              <a:rPr lang="fr-FR" sz="2000" i="1" dirty="0">
                <a:effectLst/>
                <a:latin typeface="Calibri" panose="020F0502020204030204" pitchFamily="34" charset="0"/>
                <a:ea typeface="Calibri" panose="020F0502020204030204" pitchFamily="34" charset="0"/>
                <a:cs typeface="Times New Roman" panose="02020603050405020304" pitchFamily="18" charset="0"/>
              </a:rPr>
              <a:t> </a:t>
            </a:r>
            <a:r>
              <a:rPr lang="fr-FR" sz="2000" i="1" dirty="0">
                <a:latin typeface="Calibri" panose="020F0502020204030204" pitchFamily="34" charset="0"/>
                <a:ea typeface="Calibri" panose="020F0502020204030204" pitchFamily="34" charset="0"/>
                <a:cs typeface="Times New Roman" panose="02020603050405020304" pitchFamily="18" charset="0"/>
              </a:rPr>
              <a:t>r</a:t>
            </a:r>
            <a:r>
              <a:rPr lang="fr-FR" sz="2000" i="1" dirty="0">
                <a:effectLst/>
                <a:latin typeface="Calibri" panose="020F0502020204030204" pitchFamily="34" charset="0"/>
                <a:ea typeface="Calibri" panose="020F0502020204030204" pitchFamily="34" charset="0"/>
                <a:cs typeface="Times New Roman" panose="02020603050405020304" pitchFamily="18" charset="0"/>
              </a:rPr>
              <a:t>encontres</a:t>
            </a:r>
            <a:r>
              <a:rPr lang="fr-FR" sz="2000" dirty="0">
                <a:effectLst/>
                <a:latin typeface="Calibri" panose="020F0502020204030204" pitchFamily="34" charset="0"/>
                <a:ea typeface="Calibri" panose="020F0502020204030204" pitchFamily="34" charset="0"/>
                <a:cs typeface="Times New Roman" panose="02020603050405020304" pitchFamily="18" charset="0"/>
              </a:rPr>
              <a:t>, p. 197)</a:t>
            </a:r>
          </a:p>
          <a:p>
            <a:pPr marL="0" indent="0">
              <a:buNone/>
            </a:pP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2000" dirty="0">
                <a:effectLst/>
                <a:latin typeface="Calibri" panose="020F0502020204030204" pitchFamily="34" charset="0"/>
                <a:ea typeface="Calibri" panose="020F0502020204030204" pitchFamily="34" charset="0"/>
                <a:cs typeface="Times New Roman" panose="02020603050405020304" pitchFamily="18" charset="0"/>
              </a:rPr>
              <a:t>« </a:t>
            </a:r>
            <a:r>
              <a:rPr lang="fr-FR" sz="2000" dirty="0">
                <a:effectLst/>
                <a:latin typeface="Calibri" panose="020F0502020204030204" pitchFamily="34" charset="0"/>
                <a:ea typeface="DengXian" panose="02010600030101010101" pitchFamily="2" charset="-122"/>
                <a:cs typeface="Arial" panose="020B0604020202020204" pitchFamily="34" charset="0"/>
              </a:rPr>
              <a:t>Le linguiste est là dans une position fort complexe puisque c'est d'une part un observateur qui cherche à se mettre à l'extérieur, et pour cela il est obligé de simuler, et il est extrêmement difficile de simuler ce qu'est l'activité de langage; et d'un autre côté, c'est un observateur qui essaie de tirer ce qui est essentiel dans cette activité, c'est-à-dire ce qui est ramenable à un </a:t>
            </a:r>
            <a:r>
              <a:rPr lang="fr-FR" sz="2000" b="1" dirty="0">
                <a:effectLst/>
                <a:latin typeface="Calibri" panose="020F0502020204030204" pitchFamily="34" charset="0"/>
                <a:ea typeface="DengXian" panose="02010600030101010101" pitchFamily="2" charset="-122"/>
                <a:cs typeface="Arial" panose="020B0604020202020204" pitchFamily="34" charset="0"/>
              </a:rPr>
              <a:t>modèle</a:t>
            </a:r>
            <a:r>
              <a:rPr lang="fr-FR" sz="2000" dirty="0">
                <a:effectLst/>
                <a:latin typeface="Calibri" panose="020F0502020204030204" pitchFamily="34" charset="0"/>
                <a:ea typeface="DengXian" panose="02010600030101010101" pitchFamily="2" charset="-122"/>
                <a:cs typeface="Arial" panose="020B0604020202020204" pitchFamily="34" charset="0"/>
              </a:rPr>
              <a:t>, c'est-à-dire à ce qui est représentable. Il y a des tas de choses qui ne sont pas représentables au sens où on est obligé de dire à un moment qu'à tel ou tel endroit il y a une référence à telle ou telle chose; et on a bien sûr intérêt à dire qu'on sait que partout, il existe des proverbes, des représentations collectives, une activité symbolique soit de type subjectif, soit de type intersubjectif, soit de type collectif. </a:t>
            </a:r>
            <a:r>
              <a:rPr lang="fr-FR" sz="2000" dirty="0">
                <a:effectLst/>
                <a:latin typeface="Calibri" panose="020F0502020204030204" pitchFamily="34" charset="0"/>
                <a:ea typeface="DengXian" panose="02010600030101010101" pitchFamily="2" charset="-122"/>
                <a:cs typeface="Times New Roman" panose="02020603050405020304" pitchFamily="18" charset="0"/>
              </a:rPr>
              <a:t>«  (Séminaire 74, 13</a:t>
            </a:r>
            <a:r>
              <a:rPr lang="fr-FR" sz="2000" baseline="30000" dirty="0">
                <a:effectLst/>
                <a:latin typeface="Calibri" panose="020F0502020204030204" pitchFamily="34" charset="0"/>
                <a:ea typeface="DengXian" panose="02010600030101010101" pitchFamily="2" charset="-122"/>
                <a:cs typeface="Times New Roman" panose="02020603050405020304" pitchFamily="18" charset="0"/>
              </a:rPr>
              <a:t>e</a:t>
            </a:r>
            <a:r>
              <a:rPr lang="fr-FR" sz="2000" dirty="0">
                <a:effectLst/>
                <a:latin typeface="Calibri" panose="020F0502020204030204" pitchFamily="34" charset="0"/>
                <a:ea typeface="DengXian" panose="02010600030101010101" pitchFamily="2" charset="-122"/>
                <a:cs typeface="Times New Roman" panose="02020603050405020304" pitchFamily="18" charset="0"/>
              </a:rPr>
              <a:t> séance)</a:t>
            </a:r>
          </a:p>
          <a:p>
            <a:pPr marL="0" indent="0">
              <a:buNone/>
            </a:pPr>
            <a:endParaRPr lang="fr-FR" sz="2000" dirty="0">
              <a:latin typeface="Calibri" panose="020F0502020204030204" pitchFamily="34" charset="0"/>
              <a:ea typeface="DengXian" panose="02010600030101010101" pitchFamily="2" charset="-122"/>
              <a:cs typeface="Times New Roman" panose="02020603050405020304" pitchFamily="18" charset="0"/>
            </a:endParaRPr>
          </a:p>
          <a:p>
            <a:pPr marL="0" indent="0">
              <a:buNone/>
            </a:pPr>
            <a:r>
              <a:rPr lang="fr-FR" sz="2000" dirty="0">
                <a:effectLst/>
                <a:latin typeface="Calibri" panose="020F0502020204030204" pitchFamily="34" charset="0"/>
                <a:ea typeface="DengXian" panose="02010600030101010101" pitchFamily="2" charset="-122"/>
                <a:cs typeface="Times New Roman" panose="02020603050405020304" pitchFamily="18" charset="0"/>
              </a:rPr>
              <a:t>« </a:t>
            </a:r>
            <a:r>
              <a:rPr lang="fr-FR" sz="2000" dirty="0">
                <a:effectLst/>
                <a:latin typeface="Calibri" panose="020F0502020204030204" pitchFamily="34" charset="0"/>
                <a:ea typeface="Calibri" panose="020F0502020204030204" pitchFamily="34" charset="0"/>
                <a:cs typeface="Times New Roman" panose="02020603050405020304" pitchFamily="18" charset="0"/>
              </a:rPr>
              <a:t> Or tout n’est pas représentable » : mais pas grave parce que soit de fait non représentable, soit d’autres pourront représenter  et on aura une « science cumulative »  (Séminaire 83,  8-11-83)</a:t>
            </a:r>
          </a:p>
          <a:p>
            <a:pPr marL="0" indent="0">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9574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A45F32-B57B-5D21-8DEB-459EDA27993F}"/>
              </a:ext>
            </a:extLst>
          </p:cNvPr>
          <p:cNvSpPr>
            <a:spLocks noGrp="1"/>
          </p:cNvSpPr>
          <p:nvPr>
            <p:ph type="title"/>
          </p:nvPr>
        </p:nvSpPr>
        <p:spPr/>
        <p:txBody>
          <a:bodyPr/>
          <a:lstStyle/>
          <a:p>
            <a:r>
              <a:rPr lang="fr-FR" dirty="0"/>
              <a:t>A4. Le représentable (2)</a:t>
            </a:r>
          </a:p>
        </p:txBody>
      </p:sp>
      <p:sp>
        <p:nvSpPr>
          <p:cNvPr id="3" name="Espace réservé du contenu 2">
            <a:extLst>
              <a:ext uri="{FF2B5EF4-FFF2-40B4-BE49-F238E27FC236}">
                <a16:creationId xmlns:a16="http://schemas.microsoft.com/office/drawing/2014/main" id="{A064B789-90F8-286E-E447-C817B72AD72C}"/>
              </a:ext>
            </a:extLst>
          </p:cNvPr>
          <p:cNvSpPr>
            <a:spLocks noGrp="1"/>
          </p:cNvSpPr>
          <p:nvPr>
            <p:ph idx="1"/>
          </p:nvPr>
        </p:nvSpPr>
        <p:spPr>
          <a:xfrm>
            <a:off x="838200" y="1210962"/>
            <a:ext cx="10515600" cy="5470440"/>
          </a:xfrm>
        </p:spPr>
        <p:txBody>
          <a:bodyPr>
            <a:normAutofit lnSpcReduction="10000"/>
          </a:bodyPr>
          <a:lstStyle/>
          <a:p>
            <a:pPr marL="0" indent="0">
              <a:buNone/>
            </a:pPr>
            <a:r>
              <a:rPr lang="fr-FR" sz="1800" dirty="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Pas de démonstrabilité, mais nécessité de règles d’enchainement, et surtout une axiomatique :</a:t>
            </a:r>
          </a:p>
          <a:p>
            <a:pPr marL="0" indent="0">
              <a:buNone/>
            </a:pPr>
            <a:r>
              <a:rPr lang="fr-FR" sz="1800" dirty="0">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Times New Roman" panose="02020603050405020304" pitchFamily="18" charset="0"/>
              </a:rPr>
              <a:t>Ce qu'il faut, c'est amener le linguiste et le logicien à accepter que la règle fondamentale soit, outre naturellement les règles d'enchaînement et de rigueur dans l'écriture, de donner les termes primitifs et les opérations primitives sur lesquels on va fonder tout le raisonnement, c'est-à-dire qu'il faut donner une sorte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d'axiomatique</a:t>
            </a:r>
            <a:r>
              <a:rPr lang="fr-FR" sz="1800" dirty="0">
                <a:effectLst/>
                <a:latin typeface="Calibri" panose="020F0502020204030204" pitchFamily="34" charset="0"/>
                <a:ea typeface="Calibri" panose="020F0502020204030204" pitchFamily="34" charset="0"/>
                <a:cs typeface="Times New Roman" panose="02020603050405020304" pitchFamily="18" charset="0"/>
              </a:rPr>
              <a:t>, et ce point est fondamental » (séminaire 74 17</a:t>
            </a:r>
            <a:r>
              <a:rPr lang="fr-FR" sz="1800" baseline="30000" dirty="0">
                <a:effectLst/>
                <a:latin typeface="Calibri" panose="020F0502020204030204" pitchFamily="34" charset="0"/>
                <a:ea typeface="Calibri" panose="020F0502020204030204" pitchFamily="34" charset="0"/>
                <a:cs typeface="Times New Roman" panose="02020603050405020304" pitchFamily="18" charset="0"/>
              </a:rPr>
              <a:t>e</a:t>
            </a:r>
            <a:r>
              <a:rPr lang="fr-FR" sz="1800" dirty="0">
                <a:effectLst/>
                <a:latin typeface="Calibri" panose="020F0502020204030204" pitchFamily="34" charset="0"/>
                <a:ea typeface="Calibri" panose="020F0502020204030204" pitchFamily="34" charset="0"/>
                <a:cs typeface="Times New Roman" panose="02020603050405020304" pitchFamily="18" charset="0"/>
              </a:rPr>
              <a:t> séance). </a:t>
            </a:r>
          </a:p>
          <a:p>
            <a:pPr marL="0" indent="0">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 la logique « étant conçue comme la science du forme, c’est-à-dire de la forme et d’enchainement des règles d’écriture »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Modèle logique</a:t>
            </a:r>
            <a:r>
              <a:rPr lang="fr-FR" sz="1800" dirty="0">
                <a:effectLst/>
                <a:latin typeface="Calibri" panose="020F0502020204030204" pitchFamily="34" charset="0"/>
                <a:ea typeface="Calibri" panose="020F0502020204030204" pitchFamily="34" charset="0"/>
                <a:cs typeface="Times New Roman" panose="02020603050405020304" pitchFamily="18" charset="0"/>
              </a:rPr>
              <a:t>, PLE2, p.53)</a:t>
            </a:r>
          </a:p>
          <a:p>
            <a:pPr marL="0" indent="0">
              <a:buNone/>
            </a:pPr>
            <a:endParaRPr lang="fr-FR" sz="1800" dirty="0">
              <a:latin typeface="Calibri" panose="020F0502020204030204" pitchFamily="34" charset="0"/>
              <a:cs typeface="Times New Roman" panose="02020603050405020304" pitchFamily="18" charset="0"/>
            </a:endParaRPr>
          </a:p>
          <a:p>
            <a:pPr>
              <a:buFont typeface="Wingdings" pitchFamily="2" charset="2"/>
              <a:buChar char="à"/>
            </a:pPr>
            <a:r>
              <a:rPr lang="fr-FR" sz="1800" dirty="0">
                <a:latin typeface="Calibri" panose="020F0502020204030204" pitchFamily="34" charset="0"/>
                <a:cs typeface="Times New Roman" panose="02020603050405020304" pitchFamily="18" charset="0"/>
                <a:sym typeface="Wingdings" pitchFamily="2" charset="2"/>
              </a:rPr>
              <a:t>Poser des problèmes : « il s’agit cette fois de construire une théorie des observables » (</a:t>
            </a:r>
            <a:r>
              <a:rPr lang="fr-FR" sz="1800" i="1" dirty="0">
                <a:latin typeface="Calibri" panose="020F0502020204030204" pitchFamily="34" charset="0"/>
                <a:cs typeface="Times New Roman" panose="02020603050405020304" pitchFamily="18" charset="0"/>
                <a:sym typeface="Wingdings" pitchFamily="2" charset="2"/>
              </a:rPr>
              <a:t>De l’empirique au formel, </a:t>
            </a:r>
            <a:r>
              <a:rPr lang="fr-FR" sz="1800" dirty="0">
                <a:latin typeface="Calibri" panose="020F0502020204030204" pitchFamily="34" charset="0"/>
                <a:cs typeface="Times New Roman" panose="02020603050405020304" pitchFamily="18" charset="0"/>
                <a:sym typeface="Wingdings" pitchFamily="2" charset="2"/>
              </a:rPr>
              <a:t>PLE1,p.17). </a:t>
            </a:r>
          </a:p>
          <a:p>
            <a:pPr marL="457200" lvl="1" indent="0">
              <a:buNone/>
            </a:pPr>
            <a:r>
              <a:rPr lang="fr-FR" sz="1800" i="1" dirty="0">
                <a:latin typeface="Calibri" panose="020F0502020204030204" pitchFamily="34" charset="0"/>
                <a:cs typeface="Times New Roman" panose="02020603050405020304" pitchFamily="18" charset="0"/>
                <a:sym typeface="Wingdings" pitchFamily="2" charset="2"/>
              </a:rPr>
              <a:t>L’argent est utile</a:t>
            </a:r>
          </a:p>
          <a:p>
            <a:pPr marL="457200" lvl="1" indent="0">
              <a:buNone/>
            </a:pPr>
            <a:r>
              <a:rPr lang="fr-FR" sz="1800" i="1" dirty="0">
                <a:latin typeface="Calibri" panose="020F0502020204030204" pitchFamily="34" charset="0"/>
                <a:cs typeface="Times New Roman" panose="02020603050405020304" pitchFamily="18" charset="0"/>
                <a:sym typeface="Wingdings" pitchFamily="2" charset="2"/>
              </a:rPr>
              <a:t>*De l’argent est utile</a:t>
            </a:r>
            <a:r>
              <a:rPr lang="fr-FR" sz="1800" dirty="0">
                <a:latin typeface="Calibri" panose="020F0502020204030204" pitchFamily="34" charset="0"/>
                <a:cs typeface="Times New Roman" panose="02020603050405020304" pitchFamily="18" charset="0"/>
                <a:sym typeface="Wingdings" pitchFamily="2" charset="2"/>
              </a:rPr>
              <a:t> « qui est rejeté »</a:t>
            </a:r>
          </a:p>
          <a:p>
            <a:pPr marL="457200" lvl="1" indent="0">
              <a:buNone/>
            </a:pPr>
            <a:r>
              <a:rPr lang="fr-FR" sz="1800" i="1" dirty="0">
                <a:latin typeface="Calibri" panose="020F0502020204030204" pitchFamily="34" charset="0"/>
                <a:cs typeface="Times New Roman" panose="02020603050405020304" pitchFamily="18" charset="0"/>
                <a:sym typeface="Wingdings" pitchFamily="2" charset="2"/>
              </a:rPr>
              <a:t>De l’argent, c’est utile </a:t>
            </a:r>
            <a:r>
              <a:rPr lang="fr-FR" sz="1800" dirty="0">
                <a:latin typeface="Calibri" panose="020F0502020204030204" pitchFamily="34" charset="0"/>
                <a:cs typeface="Times New Roman" panose="02020603050405020304" pitchFamily="18" charset="0"/>
                <a:sym typeface="Wingdings" pitchFamily="2" charset="2"/>
              </a:rPr>
              <a:t>« que l’on accepte »</a:t>
            </a:r>
          </a:p>
          <a:p>
            <a:pPr marL="457200" lvl="1" indent="0">
              <a:buNone/>
            </a:pPr>
            <a:r>
              <a:rPr lang="fr-FR" sz="1800" i="1" dirty="0">
                <a:latin typeface="Calibri" panose="020F0502020204030204" pitchFamily="34" charset="0"/>
                <a:cs typeface="Times New Roman" panose="02020603050405020304" pitchFamily="18" charset="0"/>
                <a:sym typeface="Wingdings" pitchFamily="2" charset="2"/>
              </a:rPr>
              <a:t>De l’argent, c’est toujours utile </a:t>
            </a:r>
            <a:r>
              <a:rPr lang="fr-FR" sz="1800" dirty="0">
                <a:latin typeface="Calibri" panose="020F0502020204030204" pitchFamily="34" charset="0"/>
                <a:cs typeface="Times New Roman" panose="02020603050405020304" pitchFamily="18" charset="0"/>
                <a:sym typeface="Wingdings" pitchFamily="2" charset="2"/>
              </a:rPr>
              <a:t>« c’est parfait »</a:t>
            </a:r>
          </a:p>
          <a:p>
            <a:pPr marL="457200" lvl="1" indent="0">
              <a:buNone/>
            </a:pPr>
            <a:r>
              <a:rPr lang="fr-FR" sz="1800" i="1" dirty="0">
                <a:latin typeface="Calibri" panose="020F0502020204030204" pitchFamily="34" charset="0"/>
                <a:cs typeface="Times New Roman" panose="02020603050405020304" pitchFamily="18" charset="0"/>
                <a:sym typeface="Wingdings" pitchFamily="2" charset="2"/>
              </a:rPr>
              <a:t>De l’argent serait utile </a:t>
            </a:r>
            <a:r>
              <a:rPr lang="fr-FR" sz="1800" dirty="0">
                <a:latin typeface="Calibri" panose="020F0502020204030204" pitchFamily="34" charset="0"/>
                <a:cs typeface="Times New Roman" panose="02020603050405020304" pitchFamily="18" charset="0"/>
                <a:sym typeface="Wingdings" pitchFamily="2" charset="2"/>
              </a:rPr>
              <a:t>« qui n’est pas mauvais »</a:t>
            </a:r>
          </a:p>
          <a:p>
            <a:pPr marL="457200" lvl="1" indent="0">
              <a:buNone/>
            </a:pPr>
            <a:r>
              <a:rPr lang="fr-FR" sz="1800" i="1" dirty="0">
                <a:latin typeface="Calibri" panose="020F0502020204030204" pitchFamily="34" charset="0"/>
                <a:cs typeface="Times New Roman" panose="02020603050405020304" pitchFamily="18" charset="0"/>
                <a:sym typeface="Wingdings" pitchFamily="2" charset="2"/>
              </a:rPr>
              <a:t>De l’argent serait bien utile </a:t>
            </a:r>
            <a:r>
              <a:rPr lang="fr-FR" sz="1800" dirty="0">
                <a:latin typeface="Calibri" panose="020F0502020204030204" pitchFamily="34" charset="0"/>
                <a:cs typeface="Times New Roman" panose="02020603050405020304" pitchFamily="18" charset="0"/>
                <a:sym typeface="Wingdings" pitchFamily="2" charset="2"/>
              </a:rPr>
              <a:t>« c’est très bon »</a:t>
            </a:r>
          </a:p>
          <a:p>
            <a:pPr marL="457200" lvl="1" indent="0">
              <a:buNone/>
            </a:pPr>
            <a:r>
              <a:rPr lang="fr-FR" sz="1800" i="1" dirty="0">
                <a:latin typeface="Calibri" panose="020F0502020204030204" pitchFamily="34" charset="0"/>
                <a:cs typeface="Times New Roman" panose="02020603050405020304" pitchFamily="18" charset="0"/>
                <a:sym typeface="Wingdings" pitchFamily="2" charset="2"/>
              </a:rPr>
              <a:t>Un peu d’argent serait bien utile</a:t>
            </a:r>
            <a:r>
              <a:rPr lang="fr-FR" sz="1800" dirty="0">
                <a:latin typeface="Calibri" panose="020F0502020204030204" pitchFamily="34" charset="0"/>
                <a:cs typeface="Times New Roman" panose="02020603050405020304" pitchFamily="18" charset="0"/>
                <a:sym typeface="Wingdings" pitchFamily="2" charset="2"/>
              </a:rPr>
              <a:t>. « auquel il n’y a rien à redire »</a:t>
            </a:r>
          </a:p>
          <a:p>
            <a:pPr marL="457200" lvl="1" indent="0">
              <a:buNone/>
            </a:pPr>
            <a:endParaRPr lang="fr-FR" sz="1800" dirty="0">
              <a:latin typeface="Calibri" panose="020F0502020204030204" pitchFamily="34" charset="0"/>
              <a:cs typeface="Times New Roman" panose="02020603050405020304" pitchFamily="18" charset="0"/>
              <a:sym typeface="Wingdings" pitchFamily="2" charset="2"/>
            </a:endParaRPr>
          </a:p>
          <a:p>
            <a:pPr marL="457200" lvl="1" indent="0">
              <a:buNone/>
            </a:pPr>
            <a:r>
              <a:rPr lang="fr-FR" sz="1800" dirty="0">
                <a:latin typeface="Calibri" panose="020F0502020204030204" pitchFamily="34" charset="0"/>
                <a:cs typeface="Times New Roman" panose="02020603050405020304" pitchFamily="18" charset="0"/>
                <a:sym typeface="Wingdings" pitchFamily="2" charset="2"/>
              </a:rPr>
              <a:t>=&gt; Démêler les facteurs qui sont en cause (idem, p.18)</a:t>
            </a:r>
            <a:endParaRPr lang="fr-FR" sz="3200" dirty="0"/>
          </a:p>
        </p:txBody>
      </p:sp>
    </p:spTree>
    <p:extLst>
      <p:ext uri="{BB962C8B-B14F-4D97-AF65-F5344CB8AC3E}">
        <p14:creationId xmlns:p14="http://schemas.microsoft.com/office/powerpoint/2010/main" val="1479646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216BD0-14F0-EAF0-1B6D-B3F77DEC313B}"/>
              </a:ext>
            </a:extLst>
          </p:cNvPr>
          <p:cNvSpPr>
            <a:spLocks noGrp="1"/>
          </p:cNvSpPr>
          <p:nvPr>
            <p:ph type="title"/>
          </p:nvPr>
        </p:nvSpPr>
        <p:spPr/>
        <p:txBody>
          <a:bodyPr/>
          <a:lstStyle/>
          <a:p>
            <a:r>
              <a:rPr lang="fr-FR" dirty="0"/>
              <a:t>A.5. Des modèles qui se modèlent (1)</a:t>
            </a:r>
          </a:p>
        </p:txBody>
      </p:sp>
      <p:sp>
        <p:nvSpPr>
          <p:cNvPr id="3" name="Espace réservé du contenu 2">
            <a:extLst>
              <a:ext uri="{FF2B5EF4-FFF2-40B4-BE49-F238E27FC236}">
                <a16:creationId xmlns:a16="http://schemas.microsoft.com/office/drawing/2014/main" id="{0B98F942-0C37-A066-BBAA-F9446B50AA44}"/>
              </a:ext>
            </a:extLst>
          </p:cNvPr>
          <p:cNvSpPr>
            <a:spLocks noGrp="1"/>
          </p:cNvSpPr>
          <p:nvPr>
            <p:ph idx="1"/>
          </p:nvPr>
        </p:nvSpPr>
        <p:spPr>
          <a:xfrm>
            <a:off x="838200" y="1371600"/>
            <a:ext cx="10515600" cy="5486400"/>
          </a:xfrm>
        </p:spPr>
        <p:txBody>
          <a:bodyPr>
            <a:normAutofit fontScale="47500" lnSpcReduction="20000"/>
          </a:bodyPr>
          <a:lstStyle/>
          <a:p>
            <a:pPr marL="0" indent="0">
              <a:buNone/>
            </a:pPr>
            <a:r>
              <a:rPr lang="fr-FR" sz="4200" b="1" dirty="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 </a:t>
            </a:r>
            <a:r>
              <a:rPr lang="fr-FR" sz="4200" b="1" dirty="0">
                <a:effectLst/>
                <a:latin typeface="Calibri" panose="020F0502020204030204" pitchFamily="34" charset="0"/>
                <a:ea typeface="Calibri" panose="020F0502020204030204" pitchFamily="34" charset="0"/>
                <a:cs typeface="Times New Roman" panose="02020603050405020304" pitchFamily="18" charset="0"/>
              </a:rPr>
              <a:t>ont par ailleurs pour particularité revendiquée d’être nécessairement non stabilisés</a:t>
            </a:r>
          </a:p>
          <a:p>
            <a:pPr marL="0" indent="0">
              <a:buNone/>
            </a:pPr>
            <a:r>
              <a:rPr lang="fr-FR" sz="4200" b="1" dirty="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 </a:t>
            </a:r>
            <a:r>
              <a:rPr lang="fr-FR" sz="4200" b="1" dirty="0">
                <a:effectLst/>
                <a:latin typeface="Calibri" panose="020F0502020204030204" pitchFamily="34" charset="0"/>
                <a:ea typeface="Calibri" panose="020F0502020204030204" pitchFamily="34" charset="0"/>
                <a:cs typeface="Times New Roman" panose="02020603050405020304" pitchFamily="18" charset="0"/>
              </a:rPr>
              <a:t>voués à constamment être retravaillés pour s’ajuster et se modeler sur l’empirique : </a:t>
            </a:r>
          </a:p>
          <a:p>
            <a:pPr>
              <a:buFont typeface="Wingdings" pitchFamily="2" charset="2"/>
              <a:buChar char="à"/>
            </a:pPr>
            <a:r>
              <a:rPr lang="fr-FR" sz="4200" b="1" dirty="0">
                <a:effectLst/>
                <a:latin typeface="Calibri" panose="020F0502020204030204" pitchFamily="34" charset="0"/>
                <a:ea typeface="Calibri" panose="020F0502020204030204" pitchFamily="34" charset="0"/>
                <a:cs typeface="Times New Roman" panose="02020603050405020304" pitchFamily="18" charset="0"/>
              </a:rPr>
              <a:t>ne donnent pas une vision stabilisée et exhaustive de l’activité de langage </a:t>
            </a:r>
          </a:p>
          <a:p>
            <a:pPr>
              <a:buFont typeface="Wingdings" pitchFamily="2" charset="2"/>
              <a:buChar char="à"/>
            </a:pPr>
            <a:r>
              <a:rPr lang="fr-FR" sz="4200" b="1" dirty="0">
                <a:latin typeface="Calibri" panose="020F0502020204030204" pitchFamily="34" charset="0"/>
                <a:ea typeface="Calibri" panose="020F0502020204030204" pitchFamily="34" charset="0"/>
                <a:cs typeface="Times New Roman" panose="02020603050405020304" pitchFamily="18" charset="0"/>
              </a:rPr>
              <a:t>Un modèle adaptatif = constamment s’adapter sur l’empirique</a:t>
            </a:r>
          </a:p>
          <a:p>
            <a:pPr marL="0" indent="0">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4200" dirty="0">
                <a:effectLst/>
                <a:latin typeface="Calibri" panose="020F0502020204030204" pitchFamily="34" charset="0"/>
                <a:ea typeface="Calibri" panose="020F0502020204030204" pitchFamily="34" charset="0"/>
                <a:cs typeface="Times New Roman" panose="02020603050405020304" pitchFamily="18" charset="0"/>
              </a:rPr>
              <a:t>« ils ne donnent que les problèmes, ce sont les langues qui donnent les solutions »</a:t>
            </a:r>
            <a:endParaRPr lang="fr-FR" sz="42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4200" dirty="0">
                <a:effectLst/>
                <a:latin typeface="Calibri" panose="020F0502020204030204" pitchFamily="34" charset="0"/>
                <a:ea typeface="Calibri" panose="020F0502020204030204" pitchFamily="34" charset="0"/>
                <a:cs typeface="Times New Roman" panose="02020603050405020304" pitchFamily="18" charset="0"/>
              </a:rPr>
              <a:t>« forçons notre entendement ; brisons, s’il le faut, nos cadres ; mais ne prétendons pas rétrécir la réalité à la mesure de nos idées, alors que c’est à nos idées de se </a:t>
            </a:r>
            <a:r>
              <a:rPr lang="fr-FR" sz="4200" b="1" dirty="0">
                <a:effectLst/>
                <a:latin typeface="Calibri" panose="020F0502020204030204" pitchFamily="34" charset="0"/>
                <a:ea typeface="Calibri" panose="020F0502020204030204" pitchFamily="34" charset="0"/>
                <a:cs typeface="Times New Roman" panose="02020603050405020304" pitchFamily="18" charset="0"/>
              </a:rPr>
              <a:t>modeler</a:t>
            </a:r>
            <a:r>
              <a:rPr lang="fr-FR" sz="4200" dirty="0">
                <a:effectLst/>
                <a:latin typeface="Calibri" panose="020F0502020204030204" pitchFamily="34" charset="0"/>
                <a:ea typeface="Calibri" panose="020F0502020204030204" pitchFamily="34" charset="0"/>
                <a:cs typeface="Times New Roman" panose="02020603050405020304" pitchFamily="18" charset="0"/>
              </a:rPr>
              <a:t>, agrandies, sur la réalité. »(</a:t>
            </a:r>
            <a:r>
              <a:rPr lang="fr-FR" sz="2900" dirty="0">
                <a:effectLst/>
                <a:latin typeface="Calibri" panose="020F0502020204030204" pitchFamily="34" charset="0"/>
                <a:ea typeface="Calibri" panose="020F0502020204030204" pitchFamily="34" charset="0"/>
                <a:cs typeface="Times New Roman" panose="02020603050405020304" pitchFamily="18" charset="0"/>
              </a:rPr>
              <a:t>Bergson, p.245 de </a:t>
            </a:r>
            <a:r>
              <a:rPr lang="fr-FR" sz="2900" i="1" dirty="0">
                <a:effectLst/>
                <a:latin typeface="Calibri" panose="020F0502020204030204" pitchFamily="34" charset="0"/>
                <a:ea typeface="Calibri" panose="020F0502020204030204" pitchFamily="34" charset="0"/>
                <a:cs typeface="Times New Roman" panose="02020603050405020304" pitchFamily="18" charset="0"/>
              </a:rPr>
              <a:t>La pensée et le mouvant </a:t>
            </a:r>
            <a:r>
              <a:rPr lang="fr-FR" sz="2900" dirty="0">
                <a:effectLst/>
                <a:latin typeface="Calibri" panose="020F0502020204030204" pitchFamily="34" charset="0"/>
                <a:ea typeface="Calibri" panose="020F0502020204030204" pitchFamily="34" charset="0"/>
                <a:cs typeface="Times New Roman" panose="02020603050405020304" pitchFamily="18" charset="0"/>
              </a:rPr>
              <a:t>; cité p.92 de </a:t>
            </a:r>
            <a:r>
              <a:rPr lang="fr-FR" sz="2900" i="1" dirty="0">
                <a:effectLst/>
                <a:latin typeface="Calibri" panose="020F0502020204030204" pitchFamily="34" charset="0"/>
                <a:ea typeface="Calibri" panose="020F0502020204030204" pitchFamily="34" charset="0"/>
                <a:cs typeface="Times New Roman" panose="02020603050405020304" pitchFamily="18" charset="0"/>
              </a:rPr>
              <a:t>Aucun raccourci</a:t>
            </a:r>
            <a:r>
              <a:rPr lang="fr-FR" sz="2900" dirty="0">
                <a:effectLst/>
                <a:latin typeface="Calibri" panose="020F0502020204030204" pitchFamily="34" charset="0"/>
                <a:ea typeface="Calibri" panose="020F0502020204030204" pitchFamily="34" charset="0"/>
                <a:cs typeface="Times New Roman" panose="02020603050405020304" pitchFamily="18" charset="0"/>
              </a:rPr>
              <a:t>)</a:t>
            </a:r>
            <a:endParaRPr lang="fr-FR"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4200" dirty="0">
                <a:effectLst/>
                <a:latin typeface="Calibri" panose="020F0502020204030204" pitchFamily="34" charset="0"/>
                <a:ea typeface="Calibri" panose="020F0502020204030204" pitchFamily="34" charset="0"/>
                <a:cs typeface="Times New Roman" panose="02020603050405020304" pitchFamily="18" charset="0"/>
              </a:rPr>
              <a:t>« Je construis à l’aide d’opérations associées à ce ‘gabarit’, ce </a:t>
            </a:r>
            <a:r>
              <a:rPr lang="fr-FR" sz="4200" b="1" dirty="0">
                <a:effectLst/>
                <a:latin typeface="Calibri" panose="020F0502020204030204" pitchFamily="34" charset="0"/>
                <a:ea typeface="Calibri" panose="020F0502020204030204" pitchFamily="34" charset="0"/>
                <a:cs typeface="Times New Roman" panose="02020603050405020304" pitchFamily="18" charset="0"/>
              </a:rPr>
              <a:t>modèle</a:t>
            </a:r>
            <a:r>
              <a:rPr lang="fr-FR" sz="4200" dirty="0">
                <a:effectLst/>
                <a:latin typeface="Calibri" panose="020F0502020204030204" pitchFamily="34" charset="0"/>
                <a:ea typeface="Calibri" panose="020F0502020204030204" pitchFamily="34" charset="0"/>
                <a:cs typeface="Times New Roman" panose="02020603050405020304" pitchFamily="18" charset="0"/>
              </a:rPr>
              <a:t> que nous fournit cette représentation ; mais ça n’est pas comme si j’avais un </a:t>
            </a:r>
            <a:r>
              <a:rPr lang="fr-FR" sz="4200" b="1" dirty="0">
                <a:effectLst/>
                <a:latin typeface="Calibri" panose="020F0502020204030204" pitchFamily="34" charset="0"/>
                <a:ea typeface="Calibri" panose="020F0502020204030204" pitchFamily="34" charset="0"/>
                <a:cs typeface="Times New Roman" panose="02020603050405020304" pitchFamily="18" charset="0"/>
              </a:rPr>
              <a:t>modèle</a:t>
            </a:r>
            <a:r>
              <a:rPr lang="fr-FR" sz="4200" dirty="0">
                <a:effectLst/>
                <a:latin typeface="Calibri" panose="020F0502020204030204" pitchFamily="34" charset="0"/>
                <a:ea typeface="Calibri" panose="020F0502020204030204" pitchFamily="34" charset="0"/>
                <a:cs typeface="Times New Roman" panose="02020603050405020304" pitchFamily="18" charset="0"/>
              </a:rPr>
              <a:t> dessiné au tableau » </a:t>
            </a:r>
            <a:r>
              <a:rPr lang="fr-FR" sz="2900" dirty="0">
                <a:effectLst/>
                <a:latin typeface="Calibri" panose="020F0502020204030204" pitchFamily="34" charset="0"/>
                <a:ea typeface="Calibri" panose="020F0502020204030204" pitchFamily="34" charset="0"/>
                <a:cs typeface="Times New Roman" panose="02020603050405020304" pitchFamily="18" charset="0"/>
              </a:rPr>
              <a:t>(Séminaire 83, 13-12-83)</a:t>
            </a:r>
          </a:p>
          <a:p>
            <a:pPr marL="0" indent="0">
              <a:buNone/>
            </a:pPr>
            <a:r>
              <a:rPr lang="fr-FR" sz="3200" dirty="0">
                <a:effectLst/>
                <a:latin typeface="Calibri" panose="020F0502020204030204" pitchFamily="34" charset="0"/>
                <a:ea typeface="Calibri" panose="020F0502020204030204" pitchFamily="34" charset="0"/>
                <a:cs typeface="Times New Roman" panose="02020603050405020304" pitchFamily="18" charset="0"/>
              </a:rPr>
              <a:t>«</a:t>
            </a:r>
            <a:r>
              <a:rPr lang="fr-FR" sz="4200" dirty="0">
                <a:effectLst/>
                <a:latin typeface="Calibri" panose="020F0502020204030204" pitchFamily="34" charset="0"/>
                <a:ea typeface="Calibri" panose="020F0502020204030204" pitchFamily="34" charset="0"/>
                <a:cs typeface="Times New Roman" panose="02020603050405020304" pitchFamily="18" charset="0"/>
              </a:rPr>
              <a:t> Il ne faut pas s’imaginer que cela vous donne autre chose que des outils généraux ; et il faudra construire dans chaque cas particulier, pour chaque problème, à partir de ces instruments. </a:t>
            </a:r>
            <a:r>
              <a:rPr lang="fr-FR" sz="2900" dirty="0">
                <a:effectLst/>
                <a:latin typeface="Calibri" panose="020F0502020204030204" pitchFamily="34" charset="0"/>
                <a:ea typeface="Calibri" panose="020F0502020204030204" pitchFamily="34" charset="0"/>
                <a:cs typeface="Times New Roman" panose="02020603050405020304" pitchFamily="18" charset="0"/>
              </a:rPr>
              <a:t>» (idem)</a:t>
            </a:r>
            <a:endParaRPr lang="fr-FR" sz="2900" dirty="0"/>
          </a:p>
          <a:p>
            <a:pPr marL="0" indent="0">
              <a:buNone/>
            </a:pPr>
            <a:endParaRPr lang="fr-FR" sz="3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4200" dirty="0">
                <a:effectLst/>
                <a:latin typeface="Calibri" panose="020F0502020204030204" pitchFamily="34" charset="0"/>
                <a:ea typeface="DengXian" panose="02010600030101010101" pitchFamily="2" charset="-122"/>
                <a:cs typeface="Arial" panose="020B0604020202020204" pitchFamily="34" charset="0"/>
              </a:rPr>
              <a:t>Nous avons jusqu’ici travaillé de façon générale et nous nous sommes donné la possibilité de construire un </a:t>
            </a:r>
            <a:r>
              <a:rPr lang="fr-FR" sz="4200" dirty="0">
                <a:effectLst/>
                <a:latin typeface="Calibri" panose="020F0502020204030204" pitchFamily="34" charset="0"/>
                <a:ea typeface="Calibri" panose="020F0502020204030204" pitchFamily="34" charset="0"/>
                <a:cs typeface="Times New Roman" panose="02020603050405020304" pitchFamily="18" charset="0"/>
              </a:rPr>
              <a:t>modèle variable, modèle de la variation </a:t>
            </a:r>
            <a:r>
              <a:rPr lang="fr-FR" sz="3300" dirty="0">
                <a:effectLst/>
                <a:latin typeface="Calibri" panose="020F0502020204030204" pitchFamily="34" charset="0"/>
                <a:ea typeface="Calibri" panose="020F0502020204030204" pitchFamily="34" charset="0"/>
                <a:cs typeface="Times New Roman" panose="02020603050405020304" pitchFamily="18" charset="0"/>
              </a:rPr>
              <a:t>» (</a:t>
            </a:r>
            <a:r>
              <a:rPr lang="fr-FR" sz="2900" dirty="0">
                <a:effectLst/>
                <a:latin typeface="Calibri" panose="020F0502020204030204" pitchFamily="34" charset="0"/>
                <a:ea typeface="Calibri" panose="020F0502020204030204" pitchFamily="34" charset="0"/>
                <a:cs typeface="Times New Roman" panose="02020603050405020304" pitchFamily="18" charset="0"/>
              </a:rPr>
              <a:t>Séminaire 83, 10-1-84</a:t>
            </a:r>
            <a:r>
              <a:rPr lang="fr-FR" sz="33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buNone/>
            </a:pPr>
            <a:r>
              <a:rPr lang="fr-FR" sz="3300" dirty="0">
                <a:latin typeface="Calibri" panose="020F0502020204030204" pitchFamily="34" charset="0"/>
                <a:ea typeface="Calibri" panose="020F0502020204030204" pitchFamily="34" charset="0"/>
                <a:cs typeface="Times New Roman" panose="02020603050405020304" pitchFamily="18" charset="0"/>
              </a:rPr>
              <a:t>			</a:t>
            </a:r>
            <a:endParaRPr lang="fr-FR" sz="33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4131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216BD0-14F0-EAF0-1B6D-B3F77DEC313B}"/>
              </a:ext>
            </a:extLst>
          </p:cNvPr>
          <p:cNvSpPr>
            <a:spLocks noGrp="1"/>
          </p:cNvSpPr>
          <p:nvPr>
            <p:ph type="title"/>
          </p:nvPr>
        </p:nvSpPr>
        <p:spPr>
          <a:xfrm>
            <a:off x="838200" y="365125"/>
            <a:ext cx="10515600" cy="586345"/>
          </a:xfrm>
        </p:spPr>
        <p:txBody>
          <a:bodyPr>
            <a:normAutofit fontScale="90000"/>
          </a:bodyPr>
          <a:lstStyle/>
          <a:p>
            <a:r>
              <a:rPr lang="fr-FR" dirty="0"/>
              <a:t>A.5. Des modèles qui se modèlent (2)</a:t>
            </a:r>
          </a:p>
        </p:txBody>
      </p:sp>
      <p:sp>
        <p:nvSpPr>
          <p:cNvPr id="3" name="Espace réservé du contenu 2">
            <a:extLst>
              <a:ext uri="{FF2B5EF4-FFF2-40B4-BE49-F238E27FC236}">
                <a16:creationId xmlns:a16="http://schemas.microsoft.com/office/drawing/2014/main" id="{0B98F942-0C37-A066-BBAA-F9446B50AA44}"/>
              </a:ext>
            </a:extLst>
          </p:cNvPr>
          <p:cNvSpPr>
            <a:spLocks noGrp="1"/>
          </p:cNvSpPr>
          <p:nvPr>
            <p:ph idx="1"/>
          </p:nvPr>
        </p:nvSpPr>
        <p:spPr>
          <a:xfrm>
            <a:off x="333632" y="951470"/>
            <a:ext cx="11578282" cy="5696465"/>
          </a:xfrm>
        </p:spPr>
        <p:txBody>
          <a:bodyPr>
            <a:normAutofit lnSpcReduction="10000"/>
          </a:bodyPr>
          <a:lstStyle/>
          <a:p>
            <a:pPr marL="0" indent="0">
              <a:buNone/>
            </a:pPr>
            <a:r>
              <a:rPr lang="fr-FR" sz="2000" dirty="0">
                <a:effectLst/>
                <a:latin typeface="Calibri" panose="020F0502020204030204" pitchFamily="34" charset="0"/>
                <a:ea typeface="Calibri" panose="020F0502020204030204" pitchFamily="34" charset="0"/>
                <a:cs typeface="Times New Roman" panose="02020603050405020304" pitchFamily="18" charset="0"/>
              </a:rPr>
              <a:t>« le but même de la recherche (du moins pour moi) qui n’est pas de contourner les obstacles, mais de construire (jusqu’aux opérations infimes, aux détails), des mises en relation qui forment un problème, sans craindre les apories (apparentes), car la recherche s’efforce de trouver une issue aux apories (c’est cela la découverte) et non de les éviter (ou, selon une formule connue, les balayer sous un grand tapis » (</a:t>
            </a:r>
            <a:r>
              <a:rPr lang="fr-FR" sz="2000" i="1" dirty="0">
                <a:effectLst/>
                <a:latin typeface="Calibri" panose="020F0502020204030204" pitchFamily="34" charset="0"/>
                <a:ea typeface="Calibri" panose="020F0502020204030204" pitchFamily="34" charset="0"/>
                <a:cs typeface="Times New Roman" panose="02020603050405020304" pitchFamily="18" charset="0"/>
              </a:rPr>
              <a:t>Aucun raccourci</a:t>
            </a:r>
            <a:r>
              <a:rPr lang="fr-FR" sz="2000" dirty="0">
                <a:effectLst/>
                <a:latin typeface="Calibri" panose="020F0502020204030204" pitchFamily="34" charset="0"/>
                <a:ea typeface="Calibri" panose="020F0502020204030204" pitchFamily="34" charset="0"/>
                <a:cs typeface="Times New Roman" panose="02020603050405020304" pitchFamily="18" charset="0"/>
              </a:rPr>
              <a:t>, PLE4, p.92).</a:t>
            </a:r>
          </a:p>
          <a:p>
            <a:pPr marL="0" lvl="0" indent="0">
              <a:buNone/>
            </a:pP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marL="0" lvl="0" indent="0">
              <a:buNone/>
            </a:pPr>
            <a:r>
              <a:rPr lang="fr-FR" sz="2000" dirty="0">
                <a:effectLst/>
                <a:latin typeface="Calibri" panose="020F0502020204030204" pitchFamily="34" charset="0"/>
                <a:ea typeface="Calibri" panose="020F0502020204030204" pitchFamily="34" charset="0"/>
                <a:cs typeface="Times New Roman" panose="02020603050405020304" pitchFamily="18" charset="0"/>
              </a:rPr>
              <a:t>« Comme une bonne partie des cognitivistes n’ont jamais entendu parler d’anthropologie culturelle, n’ont jamais été parmi des populations à tradition orale, n’ont jamais été voir ce qui se passe quand on organise la survie avec ce qui est à portée de main, mais ont l’habitude de travailler sur des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modèles</a:t>
            </a:r>
            <a:r>
              <a:rPr lang="fr-FR" sz="2000" dirty="0">
                <a:effectLst/>
                <a:latin typeface="Calibri" panose="020F0502020204030204" pitchFamily="34" charset="0"/>
                <a:ea typeface="Calibri" panose="020F0502020204030204" pitchFamily="34" charset="0"/>
                <a:cs typeface="Times New Roman" panose="02020603050405020304" pitchFamily="18" charset="0"/>
              </a:rPr>
              <a:t> qui sont déjà des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modèles</a:t>
            </a:r>
            <a:r>
              <a:rPr lang="fr-FR" sz="2000" dirty="0">
                <a:effectLst/>
                <a:latin typeface="Calibri" panose="020F0502020204030204" pitchFamily="34" charset="0"/>
                <a:ea typeface="Calibri" panose="020F0502020204030204" pitchFamily="34" charset="0"/>
                <a:cs typeface="Times New Roman" panose="02020603050405020304" pitchFamily="18" charset="0"/>
              </a:rPr>
              <a:t> réduits, à tous les sens du terme, au sens réductionniste du terme.</a:t>
            </a:r>
            <a:r>
              <a:rPr lang="fr-FR" sz="2000" b="1" dirty="0">
                <a:effectLst/>
                <a:latin typeface="Calibri" panose="020F0502020204030204" pitchFamily="34" charset="0"/>
                <a:ea typeface="Calibri" panose="020F0502020204030204" pitchFamily="34" charset="0"/>
                <a:cs typeface="Times New Roman" panose="02020603050405020304" pitchFamily="18" charset="0"/>
              </a:rPr>
              <a:t> Si on commence à modéliser des modèles réductionnistes, il est évident qu’il commence par ne pas rester grand-chose</a:t>
            </a:r>
            <a:r>
              <a:rPr lang="fr-FR" sz="2000" dirty="0">
                <a:effectLst/>
                <a:latin typeface="Calibri" panose="020F0502020204030204" pitchFamily="34" charset="0"/>
                <a:ea typeface="Calibri" panose="020F0502020204030204" pitchFamily="34" charset="0"/>
                <a:cs typeface="Times New Roman" panose="02020603050405020304" pitchFamily="18" charset="0"/>
              </a:rPr>
              <a:t>. » (</a:t>
            </a:r>
            <a:r>
              <a:rPr lang="fr-FR" sz="2000" i="1" dirty="0">
                <a:latin typeface="Calibri" panose="020F0502020204030204" pitchFamily="34" charset="0"/>
                <a:ea typeface="Calibri" panose="020F0502020204030204" pitchFamily="34" charset="0"/>
                <a:cs typeface="Times New Roman" panose="02020603050405020304" pitchFamily="18" charset="0"/>
              </a:rPr>
              <a:t>N</a:t>
            </a:r>
            <a:r>
              <a:rPr lang="fr-FR" sz="2000" i="1" dirty="0">
                <a:effectLst/>
                <a:latin typeface="Calibri" panose="020F0502020204030204" pitchFamily="34" charset="0"/>
                <a:ea typeface="Calibri" panose="020F0502020204030204" pitchFamily="34" charset="0"/>
                <a:cs typeface="Times New Roman" panose="02020603050405020304" pitchFamily="18" charset="0"/>
              </a:rPr>
              <a:t>ouvelles variations</a:t>
            </a:r>
            <a:r>
              <a:rPr lang="fr-FR" sz="2000" dirty="0">
                <a:effectLst/>
                <a:latin typeface="Calibri" panose="020F0502020204030204" pitchFamily="34" charset="0"/>
                <a:ea typeface="Calibri" panose="020F0502020204030204" pitchFamily="34" charset="0"/>
                <a:cs typeface="Times New Roman" panose="02020603050405020304" pitchFamily="18" charset="0"/>
              </a:rPr>
              <a:t>, PLE4, p.51)</a:t>
            </a:r>
          </a:p>
          <a:p>
            <a:pPr marL="0" lvl="0" indent="0">
              <a:buNone/>
            </a:pP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marL="0" lvl="0" indent="0">
              <a:buNone/>
            </a:pPr>
            <a:r>
              <a:rPr lang="fr-FR" sz="2000" dirty="0">
                <a:effectLst/>
                <a:latin typeface="Calibri" panose="020F0502020204030204" pitchFamily="34" charset="0"/>
                <a:ea typeface="Calibri" panose="020F0502020204030204" pitchFamily="34" charset="0"/>
                <a:cs typeface="Times New Roman" panose="02020603050405020304" pitchFamily="18" charset="0"/>
              </a:rPr>
              <a:t>«  « Toute une partie des postulats, les conventions de la pragmatique, avec une simplification nécessaire certes mais aussi de l’</a:t>
            </a:r>
            <a:r>
              <a:rPr lang="fr-FR" sz="2000" i="1" dirty="0">
                <a:effectLst/>
                <a:latin typeface="Calibri" panose="020F0502020204030204" pitchFamily="34" charset="0"/>
                <a:ea typeface="Calibri" panose="020F0502020204030204" pitchFamily="34" charset="0"/>
                <a:cs typeface="Times New Roman" panose="02020603050405020304" pitchFamily="18" charset="0"/>
              </a:rPr>
              <a:t>a priori </a:t>
            </a:r>
            <a:r>
              <a:rPr lang="fr-FR" sz="2000" dirty="0">
                <a:effectLst/>
                <a:latin typeface="Calibri" panose="020F0502020204030204" pitchFamily="34" charset="0"/>
                <a:ea typeface="Calibri" panose="020F0502020204030204" pitchFamily="34" charset="0"/>
                <a:cs typeface="Times New Roman" panose="02020603050405020304" pitchFamily="18" charset="0"/>
              </a:rPr>
              <a:t>d’ordre sociologique qui sont culturellement liés à une certaine pratique du langage, ont tranché et ramené l’activité de langage à une activité claire entre des gens qui veulent coopérer pour aboutir à un résultat que e premier voulait avoir en tête et que le second cherchait à dégager. Nous voyons bien que toute une partie des critiques qui ont été faites sont justifiées car tout cela est culturellement très marqué et que toute une partie de l’activité symbolique que nous avons va s’étendre même dans les domaines les plus aptes à avoir cette plus belle transparence. » (Séminaire 83, 25-10)</a:t>
            </a:r>
            <a:r>
              <a:rPr lang="fr-FR" sz="1400" dirty="0">
                <a:effectLst/>
              </a:rPr>
              <a:t>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3568163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216BD0-14F0-EAF0-1B6D-B3F77DEC313B}"/>
              </a:ext>
            </a:extLst>
          </p:cNvPr>
          <p:cNvSpPr>
            <a:spLocks noGrp="1"/>
          </p:cNvSpPr>
          <p:nvPr>
            <p:ph type="title"/>
          </p:nvPr>
        </p:nvSpPr>
        <p:spPr>
          <a:xfrm>
            <a:off x="838200" y="365125"/>
            <a:ext cx="10515600" cy="586345"/>
          </a:xfrm>
        </p:spPr>
        <p:txBody>
          <a:bodyPr>
            <a:normAutofit fontScale="90000"/>
          </a:bodyPr>
          <a:lstStyle/>
          <a:p>
            <a:r>
              <a:rPr lang="fr-FR" dirty="0"/>
              <a:t>A.5. Des modèles qui se modèlent (3)</a:t>
            </a:r>
          </a:p>
        </p:txBody>
      </p:sp>
      <p:sp>
        <p:nvSpPr>
          <p:cNvPr id="3" name="Espace réservé du contenu 2">
            <a:extLst>
              <a:ext uri="{FF2B5EF4-FFF2-40B4-BE49-F238E27FC236}">
                <a16:creationId xmlns:a16="http://schemas.microsoft.com/office/drawing/2014/main" id="{0B98F942-0C37-A066-BBAA-F9446B50AA44}"/>
              </a:ext>
            </a:extLst>
          </p:cNvPr>
          <p:cNvSpPr>
            <a:spLocks noGrp="1"/>
          </p:cNvSpPr>
          <p:nvPr>
            <p:ph idx="1"/>
          </p:nvPr>
        </p:nvSpPr>
        <p:spPr>
          <a:xfrm>
            <a:off x="333632" y="951470"/>
            <a:ext cx="11578282" cy="5696465"/>
          </a:xfrm>
        </p:spPr>
        <p:txBody>
          <a:bodyPr>
            <a:normAutofit/>
          </a:bodyPr>
          <a:lstStyle/>
          <a:p>
            <a:pPr marL="180340" algn="just"/>
            <a:r>
              <a:rPr lang="fr-FR" sz="2400" dirty="0">
                <a:effectLst/>
                <a:latin typeface="Times New Roman" panose="02020603050405020304" pitchFamily="18" charset="0"/>
                <a:ea typeface="MS Mincho" panose="02020609040205080304" pitchFamily="49" charset="-128"/>
              </a:rPr>
              <a:t>(…) Le travail métalinguistique n’épuisera pas (…), ni la variété des langues et leur singularité, ni la diversité des textes, car la langue ne se réduit pas (…) à un système fini, fixe et mécanique. C’est même cette réduction impossible qui rend essentielle une réflexion sur l’inévitable réductionnisme de toute étude portant sur la complexité. Soyons des éplucheurs d’oignons lucides et enthousiastes » (</a:t>
            </a:r>
            <a:r>
              <a:rPr lang="fr-FR" sz="2400" i="1" dirty="0">
                <a:effectLst/>
                <a:latin typeface="Times New Roman" panose="02020603050405020304" pitchFamily="18" charset="0"/>
                <a:ea typeface="MS Mincho" panose="02020609040205080304" pitchFamily="49" charset="-128"/>
              </a:rPr>
              <a:t>Je veux</a:t>
            </a:r>
            <a:r>
              <a:rPr lang="fr-FR" sz="2400" dirty="0">
                <a:effectLst/>
                <a:latin typeface="Times New Roman" panose="02020603050405020304" pitchFamily="18" charset="0"/>
                <a:ea typeface="MS Mincho" panose="02020609040205080304" pitchFamily="49" charset="-128"/>
              </a:rPr>
              <a:t>, PLE4, p.117-118)</a:t>
            </a:r>
          </a:p>
          <a:p>
            <a:pPr marL="180340" algn="just"/>
            <a:endParaRPr lang="fr-FR" sz="2400" dirty="0">
              <a:latin typeface="Times New Roman" panose="02020603050405020304" pitchFamily="18" charset="0"/>
              <a:ea typeface="MS Mincho" panose="02020609040205080304" pitchFamily="49" charset="-128"/>
            </a:endParaRPr>
          </a:p>
          <a:p>
            <a:pPr marL="180340" algn="just"/>
            <a:endParaRPr lang="fr-FR" sz="2400" dirty="0">
              <a:latin typeface="Times New Roman" panose="02020603050405020304" pitchFamily="18" charset="0"/>
              <a:ea typeface="MS Mincho" panose="02020609040205080304" pitchFamily="49" charset="-128"/>
            </a:endParaRPr>
          </a:p>
          <a:p>
            <a:pPr marL="180340" algn="just"/>
            <a:endParaRPr lang="fr-FR" sz="2400" dirty="0">
              <a:latin typeface="Times New Roman" panose="02020603050405020304" pitchFamily="18" charset="0"/>
              <a:ea typeface="MS Mincho" panose="02020609040205080304" pitchFamily="49" charset="-128"/>
            </a:endParaRPr>
          </a:p>
          <a:p>
            <a:pPr marL="180340" algn="just"/>
            <a:r>
              <a:rPr lang="fr-FR" sz="2400" dirty="0">
                <a:effectLst/>
                <a:latin typeface="Times New Roman" panose="02020603050405020304" pitchFamily="18" charset="0"/>
                <a:ea typeface="MS Mincho" panose="02020609040205080304" pitchFamily="49" charset="-128"/>
              </a:rPr>
              <a:t>il s’agit de « chercher à construire un problème » : construire « </a:t>
            </a:r>
            <a:r>
              <a:rPr lang="fr-FR" sz="2400" dirty="0">
                <a:effectLst/>
                <a:latin typeface="Times" pitchFamily="2" charset="0"/>
                <a:ea typeface="MS Mincho" panose="02020609040205080304" pitchFamily="49" charset="-128"/>
              </a:rPr>
              <a:t>un ensemble problématique d’observations qui nous force à un travail théorique de représentation métalinguistique et de raisonnement. Ce travail lui-même nous conduit à découvrir d’autres phénomènes ; d’où un élargissement du champ des observables et une capacité croissante de généralisation</a:t>
            </a:r>
            <a:r>
              <a:rPr lang="fr-FR" sz="2400" dirty="0">
                <a:effectLst/>
                <a:latin typeface="Times New Roman" panose="02020603050405020304" pitchFamily="18" charset="0"/>
                <a:ea typeface="MS Mincho" panose="02020609040205080304" pitchFamily="49" charset="-128"/>
              </a:rPr>
              <a:t> »</a:t>
            </a:r>
            <a:r>
              <a:rPr lang="fr-FR" sz="2400" dirty="0">
                <a:effectLst/>
                <a:latin typeface="Times" pitchFamily="2" charset="0"/>
                <a:ea typeface="MS Mincho" panose="02020609040205080304" pitchFamily="49" charset="-128"/>
              </a:rPr>
              <a:t> (</a:t>
            </a:r>
            <a:r>
              <a:rPr lang="fr-FR" sz="2400" i="1" dirty="0">
                <a:effectLst/>
                <a:latin typeface="Times" pitchFamily="2" charset="0"/>
                <a:ea typeface="MS Mincho" panose="02020609040205080304" pitchFamily="49" charset="-128"/>
              </a:rPr>
              <a:t>Heureusement</a:t>
            </a:r>
            <a:r>
              <a:rPr lang="fr-FR" sz="2400" dirty="0">
                <a:effectLst/>
                <a:latin typeface="Times" pitchFamily="2" charset="0"/>
                <a:ea typeface="MS Mincho" panose="02020609040205080304" pitchFamily="49" charset="-128"/>
              </a:rPr>
              <a:t>, PLE4, p. 135)). </a:t>
            </a:r>
            <a:endParaRPr lang="fr-FR" sz="2400" dirty="0">
              <a:effectLst/>
              <a:latin typeface="Times New Roman" panose="02020603050405020304" pitchFamily="18" charset="0"/>
              <a:ea typeface="MS Mincho" panose="02020609040205080304" pitchFamily="49" charset="-128"/>
            </a:endParaRPr>
          </a:p>
          <a:p>
            <a:pPr marL="180340" algn="just"/>
            <a:endParaRPr lang="fr-FR" sz="2400" dirty="0">
              <a:effectLst/>
              <a:latin typeface="Times New Roman" panose="02020603050405020304" pitchFamily="18" charset="0"/>
              <a:ea typeface="MS Mincho" panose="02020609040205080304" pitchFamily="49" charset="-128"/>
            </a:endParaRPr>
          </a:p>
          <a:p>
            <a:pPr marL="0" indent="0">
              <a:buNone/>
            </a:pP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640999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F03B04-AC56-6299-E3CF-A7529262552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905AA7B-0030-CA30-C7CB-3177A0AE7E4F}"/>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1716894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C95CEB-5C0F-8BC3-91B7-16A79DC40AD3}"/>
              </a:ext>
            </a:extLst>
          </p:cNvPr>
          <p:cNvSpPr>
            <a:spLocks noGrp="1"/>
          </p:cNvSpPr>
          <p:nvPr>
            <p:ph type="title"/>
          </p:nvPr>
        </p:nvSpPr>
        <p:spPr>
          <a:xfrm>
            <a:off x="838200" y="365125"/>
            <a:ext cx="10515600" cy="611059"/>
          </a:xfrm>
        </p:spPr>
        <p:txBody>
          <a:bodyPr>
            <a:normAutofit fontScale="90000"/>
          </a:bodyPr>
          <a:lstStyle/>
          <a:p>
            <a:r>
              <a:rPr lang="fr-FR" dirty="0"/>
              <a:t>A.6. Des langues molles (1) </a:t>
            </a:r>
          </a:p>
        </p:txBody>
      </p:sp>
      <p:sp>
        <p:nvSpPr>
          <p:cNvPr id="3" name="Espace réservé du contenu 2">
            <a:extLst>
              <a:ext uri="{FF2B5EF4-FFF2-40B4-BE49-F238E27FC236}">
                <a16:creationId xmlns:a16="http://schemas.microsoft.com/office/drawing/2014/main" id="{8DCCA5A6-C855-4401-E2A3-141B63002086}"/>
              </a:ext>
            </a:extLst>
          </p:cNvPr>
          <p:cNvSpPr>
            <a:spLocks noGrp="1"/>
          </p:cNvSpPr>
          <p:nvPr>
            <p:ph idx="1"/>
          </p:nvPr>
        </p:nvSpPr>
        <p:spPr>
          <a:xfrm>
            <a:off x="420129" y="976184"/>
            <a:ext cx="11294075" cy="5609967"/>
          </a:xfrm>
        </p:spPr>
        <p:txBody>
          <a:bodyPr>
            <a:normAutofit/>
          </a:bodyPr>
          <a:lstStyle/>
          <a:p>
            <a:pPr>
              <a:buFont typeface="Wingdings" pitchFamily="2" charset="2"/>
              <a:buChar char="à"/>
            </a:pPr>
            <a:r>
              <a:rPr lang="fr-FR" sz="2000" b="1" dirty="0">
                <a:effectLst/>
                <a:latin typeface="Calibri" panose="020F0502020204030204" pitchFamily="34" charset="0"/>
                <a:ea typeface="Calibri" panose="020F0502020204030204" pitchFamily="34" charset="0"/>
                <a:cs typeface="Times New Roman" panose="02020603050405020304" pitchFamily="18" charset="0"/>
              </a:rPr>
              <a:t>activités de langage (représentations et marqueurs) sont modelées par le réel de la cognition, de la subjectivité et de la diversité des phénomènes</a:t>
            </a:r>
          </a:p>
          <a:p>
            <a:pPr>
              <a:buFont typeface="Wingdings" pitchFamily="2" charset="2"/>
              <a:buChar char="à"/>
            </a:pPr>
            <a:endParaRPr lang="fr-FR" sz="2000" b="1" dirty="0">
              <a:latin typeface="Calibri" panose="020F0502020204030204" pitchFamily="34" charset="0"/>
              <a:ea typeface="Calibri" panose="020F0502020204030204" pitchFamily="34" charset="0"/>
              <a:cs typeface="Times New Roman" panose="02020603050405020304" pitchFamily="18" charset="0"/>
            </a:endParaRPr>
          </a:p>
          <a:p>
            <a:pPr>
              <a:buFont typeface="Wingdings" pitchFamily="2" charset="2"/>
              <a:buChar char="à"/>
            </a:pPr>
            <a:r>
              <a:rPr lang="fr-FR" sz="2400" b="1" dirty="0">
                <a:effectLst/>
                <a:latin typeface="Calibri" panose="020F0502020204030204" pitchFamily="34" charset="0"/>
                <a:ea typeface="Calibri" panose="020F0502020204030204" pitchFamily="34" charset="0"/>
                <a:cs typeface="Times New Roman" panose="02020603050405020304" pitchFamily="18" charset="0"/>
              </a:rPr>
              <a:t>les langues elles-mêmes sont données comme non stabilisées, s’ajustant à leur tour</a:t>
            </a:r>
            <a:endParaRPr lang="fr-FR" sz="32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2000" dirty="0">
                <a:effectLst/>
                <a:latin typeface="Calibri" panose="020F0502020204030204" pitchFamily="34" charset="0"/>
                <a:ea typeface="Calibri" panose="020F0502020204030204" pitchFamily="34" charset="0"/>
                <a:cs typeface="Times New Roman" panose="02020603050405020304" pitchFamily="18" charset="0"/>
              </a:rPr>
              <a:t>« cognition, subjectivité et diversité des phénomènes modèlent (faut-il dire modélisent ?), par notre activité </a:t>
            </a:r>
            <a:r>
              <a:rPr lang="fr-FR" sz="2000" dirty="0" err="1">
                <a:effectLst/>
                <a:latin typeface="Calibri" panose="020F0502020204030204" pitchFamily="34" charset="0"/>
                <a:ea typeface="Calibri" panose="020F0502020204030204" pitchFamily="34" charset="0"/>
                <a:cs typeface="Times New Roman" panose="02020603050405020304" pitchFamily="18" charset="0"/>
              </a:rPr>
              <a:t>épilinguistique</a:t>
            </a:r>
            <a:r>
              <a:rPr lang="fr-FR" sz="2000" dirty="0">
                <a:effectLst/>
                <a:latin typeface="Calibri" panose="020F0502020204030204" pitchFamily="34" charset="0"/>
                <a:ea typeface="Calibri" panose="020F0502020204030204" pitchFamily="34" charset="0"/>
                <a:cs typeface="Times New Roman" panose="02020603050405020304" pitchFamily="18" charset="0"/>
              </a:rPr>
              <a:t>, les représentations et les marqueurs » </a:t>
            </a:r>
            <a:r>
              <a:rPr lang="fr-FR" sz="1800" dirty="0">
                <a:effectLst/>
                <a:latin typeface="Calibri" panose="020F0502020204030204" pitchFamily="34" charset="0"/>
                <a:ea typeface="Calibri" panose="020F0502020204030204" pitchFamily="34" charset="0"/>
                <a:cs typeface="Times New Roman" panose="02020603050405020304" pitchFamily="18" charset="0"/>
              </a:rPr>
              <a:t>(</a:t>
            </a:r>
            <a:r>
              <a:rPr lang="fr-FR" sz="1800" i="1" dirty="0">
                <a:effectLst/>
                <a:latin typeface="Calibri" panose="020F0502020204030204" pitchFamily="34" charset="0"/>
                <a:ea typeface="Calibri" panose="020F0502020204030204" pitchFamily="34" charset="0"/>
                <a:cs typeface="Times New Roman" panose="02020603050405020304" pitchFamily="18" charset="0"/>
              </a:rPr>
              <a:t>Subjectivité, invariance et déploiement des formes dans la construction des représentations linguistiques</a:t>
            </a:r>
            <a:r>
              <a:rPr lang="fr-FR" sz="1800" dirty="0">
                <a:effectLst/>
                <a:latin typeface="Calibri" panose="020F0502020204030204" pitchFamily="34" charset="0"/>
                <a:ea typeface="Calibri" panose="020F0502020204030204" pitchFamily="34" charset="0"/>
                <a:cs typeface="Times New Roman" panose="02020603050405020304" pitchFamily="18" charset="0"/>
              </a:rPr>
              <a:t>, PLE4, p.102)</a:t>
            </a:r>
          </a:p>
          <a:p>
            <a:pPr marL="0" indent="0">
              <a:buNone/>
            </a:pPr>
            <a:endParaRPr lang="fr-FR" sz="1800" dirty="0">
              <a:latin typeface="Calibri" panose="020F0502020204030204" pitchFamily="34" charset="0"/>
              <a:cs typeface="Times New Roman" panose="02020603050405020304" pitchFamily="18" charset="0"/>
            </a:endParaRPr>
          </a:p>
          <a:p>
            <a:pPr marL="0" indent="0">
              <a:buNone/>
            </a:pPr>
            <a:endParaRPr lang="fr-FR" sz="1800" dirty="0">
              <a:latin typeface="Calibri" panose="020F0502020204030204" pitchFamily="34" charset="0"/>
              <a:cs typeface="Times New Roman" panose="02020603050405020304" pitchFamily="18" charset="0"/>
            </a:endParaRPr>
          </a:p>
          <a:p>
            <a:pPr marL="0" indent="0">
              <a:buNone/>
            </a:pPr>
            <a:r>
              <a:rPr lang="fr-FR" sz="2000" dirty="0">
                <a:latin typeface="Calibri" panose="020F0502020204030204" pitchFamily="34" charset="0"/>
                <a:cs typeface="Times New Roman" panose="02020603050405020304" pitchFamily="18" charset="0"/>
              </a:rPr>
              <a:t>« </a:t>
            </a:r>
            <a:r>
              <a:rPr lang="fr-FR" sz="2000" dirty="0">
                <a:effectLst/>
                <a:latin typeface="Calibri" panose="020F0502020204030204" pitchFamily="34" charset="0"/>
                <a:ea typeface="Calibri" panose="020F0502020204030204" pitchFamily="34" charset="0"/>
                <a:cs typeface="Times New Roman" panose="02020603050405020304" pitchFamily="18" charset="0"/>
              </a:rPr>
              <a:t>L’ajustement, la rectification font partie intégrante de l’activité de langage ; les ratés de la communication font partie de l’activité de communication. Ça doit être intégré dans le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modèle</a:t>
            </a:r>
            <a:r>
              <a:rPr lang="fr-FR" sz="2000" dirty="0">
                <a:effectLst/>
                <a:latin typeface="Calibri" panose="020F0502020204030204" pitchFamily="34" charset="0"/>
                <a:ea typeface="Calibri" panose="020F0502020204030204" pitchFamily="34" charset="0"/>
                <a:cs typeface="Times New Roman" panose="02020603050405020304" pitchFamily="18" charset="0"/>
              </a:rPr>
              <a:t>. Le point de vue que je soutiens ici, c’est qu’il y a des erreurs, comme éventuellement avec une machine, mais celles-ci ne sont pas dues à une panne. » </a:t>
            </a:r>
            <a:r>
              <a:rPr lang="fr-FR" sz="1800" dirty="0">
                <a:effectLst/>
                <a:latin typeface="Calibri" panose="020F0502020204030204" pitchFamily="34" charset="0"/>
                <a:ea typeface="Calibri" panose="020F0502020204030204" pitchFamily="34" charset="0"/>
                <a:cs typeface="Times New Roman" panose="02020603050405020304" pitchFamily="18" charset="0"/>
              </a:rPr>
              <a:t>(notes de 83, 25-10-83)</a:t>
            </a:r>
          </a:p>
          <a:p>
            <a:pPr marL="0" indent="0">
              <a:buNone/>
            </a:pPr>
            <a:endParaRPr lang="fr-FR" dirty="0"/>
          </a:p>
          <a:p>
            <a:pPr marL="0" indent="0">
              <a:buNone/>
            </a:pPr>
            <a:r>
              <a:rPr lang="fr-FR" sz="2000" dirty="0">
                <a:effectLst/>
                <a:latin typeface="Calibri" panose="020F0502020204030204" pitchFamily="34" charset="0"/>
                <a:ea typeface="Calibri" panose="020F0502020204030204" pitchFamily="34" charset="0"/>
                <a:cs typeface="Times New Roman" panose="02020603050405020304" pitchFamily="18" charset="0"/>
              </a:rPr>
              <a:t>« le langage ordinaire est mou » </a:t>
            </a:r>
            <a:r>
              <a:rPr lang="fr-FR" sz="1800" dirty="0">
                <a:effectLst/>
                <a:latin typeface="Calibri" panose="020F0502020204030204" pitchFamily="34" charset="0"/>
                <a:ea typeface="Calibri" panose="020F0502020204030204" pitchFamily="34" charset="0"/>
                <a:cs typeface="Times New Roman" panose="02020603050405020304" pitchFamily="18" charset="0"/>
              </a:rPr>
              <a:t>(Conférence 2000).</a:t>
            </a:r>
            <a:r>
              <a:rPr lang="fr-FR" dirty="0">
                <a:effectLst/>
              </a:rPr>
              <a:t> </a:t>
            </a:r>
            <a:endParaRPr lang="fr-FR" dirty="0"/>
          </a:p>
        </p:txBody>
      </p:sp>
    </p:spTree>
    <p:extLst>
      <p:ext uri="{BB962C8B-B14F-4D97-AF65-F5344CB8AC3E}">
        <p14:creationId xmlns:p14="http://schemas.microsoft.com/office/powerpoint/2010/main" val="3671433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C95CEB-5C0F-8BC3-91B7-16A79DC40AD3}"/>
              </a:ext>
            </a:extLst>
          </p:cNvPr>
          <p:cNvSpPr>
            <a:spLocks noGrp="1"/>
          </p:cNvSpPr>
          <p:nvPr>
            <p:ph type="title"/>
          </p:nvPr>
        </p:nvSpPr>
        <p:spPr>
          <a:xfrm>
            <a:off x="838200" y="365125"/>
            <a:ext cx="10515600" cy="611059"/>
          </a:xfrm>
        </p:spPr>
        <p:txBody>
          <a:bodyPr>
            <a:normAutofit fontScale="90000"/>
          </a:bodyPr>
          <a:lstStyle/>
          <a:p>
            <a:r>
              <a:rPr lang="fr-FR" dirty="0"/>
              <a:t>A.6. Des langues molles (2) </a:t>
            </a:r>
          </a:p>
        </p:txBody>
      </p:sp>
      <p:sp>
        <p:nvSpPr>
          <p:cNvPr id="3" name="Espace réservé du contenu 2">
            <a:extLst>
              <a:ext uri="{FF2B5EF4-FFF2-40B4-BE49-F238E27FC236}">
                <a16:creationId xmlns:a16="http://schemas.microsoft.com/office/drawing/2014/main" id="{8DCCA5A6-C855-4401-E2A3-141B63002086}"/>
              </a:ext>
            </a:extLst>
          </p:cNvPr>
          <p:cNvSpPr>
            <a:spLocks noGrp="1"/>
          </p:cNvSpPr>
          <p:nvPr>
            <p:ph idx="1"/>
          </p:nvPr>
        </p:nvSpPr>
        <p:spPr>
          <a:xfrm>
            <a:off x="420129" y="976184"/>
            <a:ext cx="11294075" cy="5609967"/>
          </a:xfrm>
        </p:spPr>
        <p:txBody>
          <a:bodyPr>
            <a:normAutofit/>
          </a:bodyPr>
          <a:lstStyle/>
          <a:p>
            <a:pPr marL="0" indent="0">
              <a:buNone/>
            </a:pPr>
            <a:r>
              <a:rPr lang="fr-FR" sz="2000" dirty="0">
                <a:effectLst/>
                <a:latin typeface="Calibri" panose="020F0502020204030204" pitchFamily="34" charset="0"/>
                <a:ea typeface="Calibri" panose="020F0502020204030204" pitchFamily="34" charset="0"/>
                <a:cs typeface="Times New Roman" panose="02020603050405020304" pitchFamily="18" charset="0"/>
              </a:rPr>
              <a:t>« à une communication de la communication manifeste et réussie, où l’on ne programme que des prédications heureuses, substituer une linguistique des ajustements énonciatifs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Modèle logique</a:t>
            </a:r>
            <a:r>
              <a:rPr lang="fr-FR" sz="1800" dirty="0">
                <a:effectLst/>
                <a:latin typeface="Calibri" panose="020F0502020204030204" pitchFamily="34" charset="0"/>
                <a:ea typeface="Calibri" panose="020F0502020204030204" pitchFamily="34" charset="0"/>
                <a:cs typeface="Times New Roman" panose="02020603050405020304" pitchFamily="18" charset="0"/>
              </a:rPr>
              <a:t>, PLE2, p.65)</a:t>
            </a:r>
          </a:p>
          <a:p>
            <a:pPr marL="0" indent="0">
              <a:buNone/>
            </a:pPr>
            <a:endParaRPr lang="fr-FR"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2000" dirty="0">
                <a:effectLst/>
                <a:latin typeface="Calibri" panose="020F0502020204030204" pitchFamily="34" charset="0"/>
                <a:ea typeface="Calibri" panose="020F0502020204030204" pitchFamily="34" charset="0"/>
                <a:cs typeface="Times New Roman" panose="02020603050405020304" pitchFamily="18" charset="0"/>
              </a:rPr>
              <a:t>« quant à la modulation du discours (rhétorique, style), elle risquerait de devenir les vêtements  qui habillent la pensée, un luxe surajouté à l’automate syntaxique, alors qu’elle est inhérente au système même" </a:t>
            </a:r>
            <a:r>
              <a:rPr lang="fr-FR" sz="1800" dirty="0">
                <a:effectLst/>
                <a:latin typeface="Calibri" panose="020F0502020204030204" pitchFamily="34" charset="0"/>
                <a:ea typeface="Calibri" panose="020F0502020204030204" pitchFamily="34" charset="0"/>
                <a:cs typeface="Times New Roman" panose="02020603050405020304" pitchFamily="18" charset="0"/>
              </a:rPr>
              <a:t>(</a:t>
            </a:r>
            <a:r>
              <a:rPr lang="fr-FR" sz="1800" i="1" dirty="0">
                <a:effectLst/>
                <a:latin typeface="Calibri" panose="020F0502020204030204" pitchFamily="34" charset="0"/>
                <a:ea typeface="Calibri" panose="020F0502020204030204" pitchFamily="34" charset="0"/>
                <a:cs typeface="Times New Roman" panose="02020603050405020304" pitchFamily="18" charset="0"/>
              </a:rPr>
              <a:t>Formalisation</a:t>
            </a:r>
            <a:r>
              <a:rPr lang="fr-FR" sz="1800" dirty="0">
                <a:effectLst/>
                <a:latin typeface="Calibri" panose="020F0502020204030204" pitchFamily="34" charset="0"/>
                <a:ea typeface="Calibri" panose="020F0502020204030204" pitchFamily="34" charset="0"/>
                <a:cs typeface="Times New Roman" panose="02020603050405020304" pitchFamily="18" charset="0"/>
              </a:rPr>
              <a:t>, PLE2, p. 20)</a:t>
            </a:r>
            <a:r>
              <a:rPr lang="fr-FR" sz="1400" dirty="0">
                <a:effectLst/>
              </a:rPr>
              <a:t> </a:t>
            </a:r>
          </a:p>
          <a:p>
            <a:pPr marL="0" indent="0">
              <a:buNone/>
            </a:pPr>
            <a:endParaRPr lang="fr-FR" sz="1400" dirty="0">
              <a:effectLst/>
            </a:endParaRPr>
          </a:p>
          <a:p>
            <a:pPr marL="0" indent="0">
              <a:buNone/>
            </a:pP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opposant Platon et Ulysse : “L’un partage la Raison avec les Dieux, l’autre la partage avec les renards. » (</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Whitehead, </a:t>
            </a:r>
            <a:r>
              <a:rPr lang="fr-FR" sz="1800" i="1" dirty="0">
                <a:effectLst/>
                <a:latin typeface="Calibri" panose="020F0502020204030204" pitchFamily="34" charset="0"/>
                <a:ea typeface="Times New Roman" panose="02020603050405020304" pitchFamily="18" charset="0"/>
                <a:cs typeface="Times New Roman" panose="02020603050405020304" pitchFamily="18" charset="0"/>
              </a:rPr>
              <a:t>The </a:t>
            </a:r>
            <a:r>
              <a:rPr lang="fr-FR" sz="1800" i="1" dirty="0" err="1">
                <a:effectLst/>
                <a:latin typeface="Calibri" panose="020F0502020204030204" pitchFamily="34" charset="0"/>
                <a:ea typeface="Times New Roman" panose="02020603050405020304" pitchFamily="18" charset="0"/>
                <a:cs typeface="Times New Roman" panose="02020603050405020304" pitchFamily="18" charset="0"/>
              </a:rPr>
              <a:t>functiun</a:t>
            </a:r>
            <a:r>
              <a:rPr lang="fr-FR" sz="1800" i="1" dirty="0">
                <a:effectLst/>
                <a:latin typeface="Calibri" panose="020F0502020204030204" pitchFamily="34" charset="0"/>
                <a:ea typeface="Times New Roman" panose="02020603050405020304" pitchFamily="18" charset="0"/>
                <a:cs typeface="Times New Roman" panose="02020603050405020304" pitchFamily="18" charset="0"/>
              </a:rPr>
              <a:t> of Reason</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cité p.37)</a:t>
            </a:r>
            <a:r>
              <a:rPr lang="fr-FR" sz="1800" dirty="0">
                <a:effectLst/>
              </a:rPr>
              <a:t>  </a:t>
            </a:r>
          </a:p>
          <a:p>
            <a:pPr marL="0" indent="0">
              <a:buNone/>
            </a:pPr>
            <a:endParaRPr lang="fr-FR" sz="1400" dirty="0"/>
          </a:p>
          <a:p>
            <a:pPr marL="0" indent="0">
              <a:buNone/>
            </a:pPr>
            <a:r>
              <a:rPr lang="fr-FR" sz="2000" dirty="0">
                <a:effectLst/>
                <a:latin typeface="Calibri" panose="020F0502020204030204" pitchFamily="34" charset="0"/>
                <a:ea typeface="Calibri" panose="020F0502020204030204" pitchFamily="34" charset="0"/>
                <a:cs typeface="Times New Roman" panose="02020603050405020304" pitchFamily="18" charset="0"/>
              </a:rPr>
              <a:t>Cf travail du renard </a:t>
            </a: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décrit comme « travail d’une intelligence de  l’adaptation, du conjectural, du détour »</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(PLE4, p. 164)</a:t>
            </a:r>
          </a:p>
          <a:p>
            <a:pPr marL="0" indent="0">
              <a:buNone/>
            </a:pPr>
            <a:endParaRPr lang="fr-FR"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 L’homme est l’être de la médiation, du détour, de l’approximation […], il ruse avec la contingence , l’utilisant contre elle-même, retournant l’imprévisibilité en ouverture, le hasard menaçant en indétermination propice »</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1800" dirty="0" err="1">
                <a:effectLst/>
                <a:latin typeface="Calibri" panose="020F0502020204030204" pitchFamily="34" charset="0"/>
                <a:ea typeface="Times New Roman" panose="02020603050405020304" pitchFamily="18" charset="0"/>
                <a:cs typeface="Times New Roman" panose="02020603050405020304" pitchFamily="18" charset="0"/>
              </a:rPr>
              <a:t>Aubenque</a:t>
            </a:r>
            <a:r>
              <a:rPr lang="fr-FR" sz="1800" dirty="0">
                <a:latin typeface="Calibri" panose="020F0502020204030204" pitchFamily="34" charset="0"/>
                <a:ea typeface="Times New Roman" panose="02020603050405020304" pitchFamily="18" charset="0"/>
                <a:cs typeface="Times New Roman" panose="02020603050405020304" pitchFamily="18" charset="0"/>
              </a:rPr>
              <a:t>, </a:t>
            </a:r>
            <a:r>
              <a:rPr lang="fr-FR" sz="1800" i="1" dirty="0">
                <a:effectLst/>
                <a:latin typeface="Calibri" panose="020F0502020204030204" pitchFamily="34" charset="0"/>
                <a:ea typeface="Times New Roman" panose="02020603050405020304" pitchFamily="18" charset="0"/>
                <a:cs typeface="Times New Roman" panose="02020603050405020304" pitchFamily="18" charset="0"/>
              </a:rPr>
              <a:t>La prudence chez Aristote</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p.174, cité PLE4, p.35)</a:t>
            </a:r>
            <a:endParaRPr lang="fr-FR" sz="18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ZoneTexte 3">
            <a:extLst>
              <a:ext uri="{FF2B5EF4-FFF2-40B4-BE49-F238E27FC236}">
                <a16:creationId xmlns:a16="http://schemas.microsoft.com/office/drawing/2014/main" id="{A0B6770B-FBC6-221D-B9B4-5DA029FCC664}"/>
              </a:ext>
            </a:extLst>
          </p:cNvPr>
          <p:cNvSpPr txBox="1"/>
          <p:nvPr/>
        </p:nvSpPr>
        <p:spPr>
          <a:xfrm>
            <a:off x="5918886" y="679622"/>
            <a:ext cx="184731"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2245816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C95CEB-5C0F-8BC3-91B7-16A79DC40AD3}"/>
              </a:ext>
            </a:extLst>
          </p:cNvPr>
          <p:cNvSpPr>
            <a:spLocks noGrp="1"/>
          </p:cNvSpPr>
          <p:nvPr>
            <p:ph type="title"/>
          </p:nvPr>
        </p:nvSpPr>
        <p:spPr>
          <a:xfrm>
            <a:off x="838200" y="365125"/>
            <a:ext cx="10515600" cy="611059"/>
          </a:xfrm>
        </p:spPr>
        <p:txBody>
          <a:bodyPr>
            <a:normAutofit fontScale="90000"/>
          </a:bodyPr>
          <a:lstStyle/>
          <a:p>
            <a:r>
              <a:rPr lang="fr-FR" dirty="0"/>
              <a:t>A.6. Des langues molles (3) </a:t>
            </a:r>
          </a:p>
        </p:txBody>
      </p:sp>
      <p:sp>
        <p:nvSpPr>
          <p:cNvPr id="3" name="Espace réservé du contenu 2">
            <a:extLst>
              <a:ext uri="{FF2B5EF4-FFF2-40B4-BE49-F238E27FC236}">
                <a16:creationId xmlns:a16="http://schemas.microsoft.com/office/drawing/2014/main" id="{8DCCA5A6-C855-4401-E2A3-141B63002086}"/>
              </a:ext>
            </a:extLst>
          </p:cNvPr>
          <p:cNvSpPr>
            <a:spLocks noGrp="1"/>
          </p:cNvSpPr>
          <p:nvPr>
            <p:ph idx="1"/>
          </p:nvPr>
        </p:nvSpPr>
        <p:spPr>
          <a:xfrm>
            <a:off x="420129" y="976184"/>
            <a:ext cx="11294075" cy="5609967"/>
          </a:xfrm>
        </p:spPr>
        <p:txBody>
          <a:bodyPr>
            <a:normAutofit/>
          </a:bodyPr>
          <a:lstStyle/>
          <a:p>
            <a:pPr>
              <a:buFont typeface="Wingdings" pitchFamily="2" charset="2"/>
              <a:buChar char="à"/>
            </a:pPr>
            <a:r>
              <a:rPr lang="fr-FR" sz="2400" b="1" dirty="0">
                <a:effectLst/>
                <a:latin typeface="Calibri" panose="020F0502020204030204" pitchFamily="34" charset="0"/>
                <a:ea typeface="Times New Roman" panose="02020603050405020304" pitchFamily="18" charset="0"/>
                <a:cs typeface="Times New Roman" panose="02020603050405020304" pitchFamily="18" charset="0"/>
              </a:rPr>
              <a:t>Des modèles variables pour des langues variables</a:t>
            </a:r>
          </a:p>
          <a:p>
            <a:pPr>
              <a:buFont typeface="Wingdings" pitchFamily="2" charset="2"/>
              <a:buChar char="à"/>
            </a:pPr>
            <a:endParaRPr lang="fr-FR"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 une rationalité enfouie, silencieuse, sans raisonnement lié à une pratique de confrontation publique »(</a:t>
            </a:r>
            <a:r>
              <a:rPr lang="fr-FR" sz="2000" i="1" dirty="0">
                <a:effectLst/>
                <a:latin typeface="Calibri" panose="020F0502020204030204" pitchFamily="34" charset="0"/>
                <a:ea typeface="Times New Roman" panose="02020603050405020304" pitchFamily="18" charset="0"/>
                <a:cs typeface="Times New Roman" panose="02020603050405020304" pitchFamily="18" charset="0"/>
              </a:rPr>
              <a:t>Variations sur la rationalité</a:t>
            </a: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 PLE4, </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p.35)</a:t>
            </a:r>
          </a:p>
          <a:p>
            <a:pPr marL="0" indent="0">
              <a:buNone/>
            </a:pPr>
            <a:endParaRPr lang="fr-F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  Le </a:t>
            </a:r>
            <a:r>
              <a:rPr lang="fr-FR" sz="2000" dirty="0" err="1">
                <a:effectLst/>
                <a:latin typeface="Calibri" panose="020F0502020204030204" pitchFamily="34" charset="0"/>
                <a:ea typeface="Times New Roman" panose="02020603050405020304" pitchFamily="18" charset="0"/>
                <a:cs typeface="Times New Roman" panose="02020603050405020304" pitchFamily="18" charset="0"/>
              </a:rPr>
              <a:t>lgg</a:t>
            </a: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 n’est pas issu d’un raisonnement »</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(Wittgenstein, De la certitude, p.115). </a:t>
            </a:r>
          </a:p>
          <a:p>
            <a:pPr marL="0" indent="0">
              <a:buNone/>
            </a:pPr>
            <a:endParaRPr lang="fr-F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fr-FR" sz="2000"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 Dès que le chercheur se laisse porter par la prolifération des mises en relation et qu’il ne prend pas peur devant la construction d’un appareil métalinguistique formel, qui sauvegarde les propriétés dynamiques, topologiques et téléonomiques des phénomènes , alors quel émerveillement devant la rationalité silencieuse à l’œuvre (…) »</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1800" i="1" dirty="0">
                <a:effectLst/>
                <a:latin typeface="Calibri" panose="020F0502020204030204" pitchFamily="34" charset="0"/>
                <a:ea typeface="Times New Roman" panose="02020603050405020304" pitchFamily="18" charset="0"/>
                <a:cs typeface="Times New Roman" panose="02020603050405020304" pitchFamily="18" charset="0"/>
              </a:rPr>
              <a:t>Variations sur la rationalité, </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PLE4, p. 34)</a:t>
            </a:r>
          </a:p>
        </p:txBody>
      </p:sp>
      <p:sp>
        <p:nvSpPr>
          <p:cNvPr id="4" name="ZoneTexte 3">
            <a:extLst>
              <a:ext uri="{FF2B5EF4-FFF2-40B4-BE49-F238E27FC236}">
                <a16:creationId xmlns:a16="http://schemas.microsoft.com/office/drawing/2014/main" id="{A0B6770B-FBC6-221D-B9B4-5DA029FCC664}"/>
              </a:ext>
            </a:extLst>
          </p:cNvPr>
          <p:cNvSpPr txBox="1"/>
          <p:nvPr/>
        </p:nvSpPr>
        <p:spPr>
          <a:xfrm>
            <a:off x="5918886" y="679622"/>
            <a:ext cx="184731"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3566143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70A419-2144-4FC8-A1E3-131A0F24B401}"/>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050FDCB-2A53-A97E-DCC6-9240353AE51F}"/>
              </a:ext>
            </a:extLst>
          </p:cNvPr>
          <p:cNvSpPr>
            <a:spLocks noGrp="1"/>
          </p:cNvSpPr>
          <p:nvPr>
            <p:ph idx="1"/>
          </p:nvPr>
        </p:nvSpPr>
        <p:spPr>
          <a:xfrm>
            <a:off x="838200" y="469557"/>
            <a:ext cx="10515600" cy="6240161"/>
          </a:xfrm>
        </p:spPr>
        <p:txBody>
          <a:bodyPr>
            <a:normAutofit fontScale="77500" lnSpcReduction="20000"/>
          </a:bodyPr>
          <a:lstStyle/>
          <a:p>
            <a:pPr marL="0" indent="0">
              <a:buNone/>
            </a:pPr>
            <a:r>
              <a:rPr lang="fr-FR" dirty="0"/>
              <a:t>A. Quelle place pour les modèles dans les théories d’Antoine </a:t>
            </a:r>
            <a:r>
              <a:rPr lang="fr-FR" dirty="0" err="1"/>
              <a:t>Culioli</a:t>
            </a:r>
            <a:endParaRPr lang="fr-FR" dirty="0"/>
          </a:p>
          <a:p>
            <a:pPr marL="971550" lvl="1" indent="-514350">
              <a:buAutoNum type="arabicPeriod"/>
            </a:pPr>
            <a:r>
              <a:rPr lang="fr-FR" dirty="0"/>
              <a:t>Quels modèles ?</a:t>
            </a:r>
          </a:p>
          <a:p>
            <a:pPr marL="971550" lvl="1" indent="-514350">
              <a:buAutoNum type="arabicPeriod"/>
            </a:pPr>
            <a:r>
              <a:rPr lang="fr-FR" dirty="0"/>
              <a:t>Des langues au langage</a:t>
            </a:r>
          </a:p>
          <a:p>
            <a:pPr marL="971550" lvl="1" indent="-514350">
              <a:buAutoNum type="arabicPeriod"/>
            </a:pPr>
            <a:r>
              <a:rPr lang="fr-FR" dirty="0"/>
              <a:t>Des énoncés aux opérations de construction </a:t>
            </a:r>
          </a:p>
          <a:p>
            <a:pPr marL="971550" lvl="1" indent="-514350">
              <a:buAutoNum type="arabicPeriod"/>
            </a:pPr>
            <a:r>
              <a:rPr lang="fr-FR" dirty="0"/>
              <a:t>Le représentable</a:t>
            </a:r>
          </a:p>
          <a:p>
            <a:pPr marL="971550" lvl="1" indent="-514350">
              <a:buAutoNum type="arabicPeriod"/>
            </a:pPr>
            <a:r>
              <a:rPr lang="fr-FR" dirty="0"/>
              <a:t>Des modèles variables qui se modèlent</a:t>
            </a:r>
          </a:p>
          <a:p>
            <a:pPr marL="971550" lvl="1" indent="-514350">
              <a:buAutoNum type="arabicPeriod"/>
            </a:pPr>
            <a:r>
              <a:rPr lang="fr-FR" dirty="0"/>
              <a:t>Des langues molles</a:t>
            </a:r>
          </a:p>
          <a:p>
            <a:pPr marL="0" indent="0">
              <a:buNone/>
            </a:pPr>
            <a:r>
              <a:rPr lang="fr-FR" dirty="0"/>
              <a:t>B. Les corps de théorie de l’approche </a:t>
            </a:r>
            <a:r>
              <a:rPr lang="fr-FR" dirty="0" err="1"/>
              <a:t>culiolienne</a:t>
            </a:r>
            <a:r>
              <a:rPr lang="fr-FR" dirty="0"/>
              <a:t> </a:t>
            </a:r>
          </a:p>
          <a:p>
            <a:pPr marL="971550" lvl="1" indent="-514350">
              <a:buAutoNum type="arabicPeriod"/>
            </a:pPr>
            <a:r>
              <a:rPr lang="fr-FR" dirty="0"/>
              <a:t>Invariance et </a:t>
            </a:r>
            <a:r>
              <a:rPr lang="fr-FR" dirty="0" err="1"/>
              <a:t>chréode</a:t>
            </a:r>
            <a:endParaRPr lang="fr-FR" dirty="0"/>
          </a:p>
          <a:p>
            <a:pPr marL="971550" lvl="1" indent="-514350">
              <a:buAutoNum type="arabicPeriod"/>
            </a:pPr>
            <a:r>
              <a:rPr lang="fr-FR" dirty="0"/>
              <a:t>Valeurs référentielles</a:t>
            </a:r>
          </a:p>
          <a:p>
            <a:pPr marL="971550" lvl="1" indent="-514350">
              <a:buAutoNum type="arabicPeriod"/>
            </a:pPr>
            <a:r>
              <a:rPr lang="fr-FR" dirty="0"/>
              <a:t>Notions, prédications, énonciations</a:t>
            </a:r>
          </a:p>
          <a:p>
            <a:pPr marL="971550" lvl="1" indent="-514350">
              <a:buAutoNum type="arabicPeriod"/>
            </a:pPr>
            <a:r>
              <a:rPr lang="fr-FR" dirty="0"/>
              <a:t>Lexis</a:t>
            </a:r>
          </a:p>
          <a:p>
            <a:pPr marL="971550" lvl="1" indent="-514350">
              <a:buAutoNum type="arabicPeriod"/>
            </a:pPr>
            <a:r>
              <a:rPr lang="fr-FR" dirty="0"/>
              <a:t>Les trois niveaux</a:t>
            </a:r>
          </a:p>
          <a:p>
            <a:pPr marL="971550" lvl="1" indent="-514350">
              <a:buFont typeface="Arial" panose="020B0604020202020204" pitchFamily="34" charset="0"/>
              <a:buAutoNum type="arabicPeriod"/>
            </a:pPr>
            <a:r>
              <a:rPr lang="fr-FR" dirty="0"/>
              <a:t>Opération de repérage</a:t>
            </a:r>
          </a:p>
          <a:p>
            <a:pPr marL="971550" lvl="1" indent="-514350">
              <a:buAutoNum type="arabicPeriod"/>
            </a:pPr>
            <a:r>
              <a:rPr lang="fr-FR" dirty="0"/>
              <a:t>Le modèle de la came</a:t>
            </a:r>
          </a:p>
          <a:p>
            <a:pPr marL="971550" lvl="1" indent="-514350">
              <a:buAutoNum type="arabicPeriod"/>
            </a:pPr>
            <a:r>
              <a:rPr lang="fr-FR" dirty="0"/>
              <a:t>Domaines notionnels</a:t>
            </a:r>
          </a:p>
          <a:p>
            <a:pPr marL="971550" lvl="1" indent="-514350">
              <a:buAutoNum type="arabicPeriod"/>
            </a:pPr>
            <a:r>
              <a:rPr lang="fr-FR" dirty="0"/>
              <a:t>Bifurcations</a:t>
            </a:r>
          </a:p>
          <a:p>
            <a:pPr marL="971550" lvl="1" indent="-514350">
              <a:buAutoNum type="arabicPeriod"/>
            </a:pPr>
            <a:r>
              <a:rPr lang="fr-FR" dirty="0"/>
              <a:t>Formes schématiques</a:t>
            </a:r>
          </a:p>
          <a:p>
            <a:pPr marL="0" indent="0">
              <a:buNone/>
            </a:pPr>
            <a:r>
              <a:rPr lang="fr-FR" dirty="0"/>
              <a:t>C. Des modèles des langues et du langage</a:t>
            </a:r>
          </a:p>
          <a:p>
            <a:pPr marL="457200" lvl="1" indent="0">
              <a:buNone/>
            </a:pPr>
            <a:r>
              <a:rPr lang="fr-FR" dirty="0"/>
              <a:t>1. Un modèle de la langue</a:t>
            </a:r>
          </a:p>
          <a:p>
            <a:pPr marL="457200" lvl="1" indent="0">
              <a:buNone/>
            </a:pPr>
            <a:r>
              <a:rPr lang="fr-FR" dirty="0"/>
              <a:t>2. Des méthodes : un modèle d’approche</a:t>
            </a:r>
          </a:p>
          <a:p>
            <a:pPr marL="457200" lvl="1" indent="0">
              <a:buNone/>
            </a:pPr>
            <a:r>
              <a:rPr lang="fr-FR" dirty="0"/>
              <a:t>3. Un modèle du langage : prolifération et  geste mental</a:t>
            </a:r>
          </a:p>
        </p:txBody>
      </p:sp>
    </p:spTree>
    <p:extLst>
      <p:ext uri="{BB962C8B-B14F-4D97-AF65-F5344CB8AC3E}">
        <p14:creationId xmlns:p14="http://schemas.microsoft.com/office/powerpoint/2010/main" val="1954499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E56A75-71FA-F849-1780-93329745DA47}"/>
              </a:ext>
            </a:extLst>
          </p:cNvPr>
          <p:cNvSpPr>
            <a:spLocks noGrp="1"/>
          </p:cNvSpPr>
          <p:nvPr>
            <p:ph type="title"/>
          </p:nvPr>
        </p:nvSpPr>
        <p:spPr/>
        <p:txBody>
          <a:bodyPr/>
          <a:lstStyle/>
          <a:p>
            <a:r>
              <a:rPr lang="fr-FR" dirty="0"/>
              <a:t>B.1. Invariance et </a:t>
            </a:r>
            <a:r>
              <a:rPr lang="fr-FR" dirty="0" err="1"/>
              <a:t>chréode</a:t>
            </a:r>
            <a:r>
              <a:rPr lang="fr-FR" dirty="0"/>
              <a:t> (1)</a:t>
            </a:r>
          </a:p>
        </p:txBody>
      </p:sp>
      <p:sp>
        <p:nvSpPr>
          <p:cNvPr id="3" name="Espace réservé du contenu 2">
            <a:extLst>
              <a:ext uri="{FF2B5EF4-FFF2-40B4-BE49-F238E27FC236}">
                <a16:creationId xmlns:a16="http://schemas.microsoft.com/office/drawing/2014/main" id="{3BE14C90-3C95-416B-F228-9CDD3418CC4F}"/>
              </a:ext>
            </a:extLst>
          </p:cNvPr>
          <p:cNvSpPr>
            <a:spLocks noGrp="1"/>
          </p:cNvSpPr>
          <p:nvPr>
            <p:ph idx="1"/>
          </p:nvPr>
        </p:nvSpPr>
        <p:spPr>
          <a:xfrm>
            <a:off x="838200" y="1322173"/>
            <a:ext cx="10515600" cy="5170702"/>
          </a:xfrm>
        </p:spPr>
        <p:txBody>
          <a:bodyPr>
            <a:normAutofit fontScale="85000" lnSpcReduction="20000"/>
          </a:bodyPr>
          <a:lstStyle/>
          <a:p>
            <a:pPr marL="0" indent="0">
              <a:buNone/>
            </a:pPr>
            <a:r>
              <a:rPr lang="fr-FR" sz="2100" b="1" dirty="0">
                <a:effectLst/>
                <a:latin typeface="Calibri" panose="020F0502020204030204" pitchFamily="34" charset="0"/>
                <a:ea typeface="Calibri" panose="020F0502020204030204" pitchFamily="34" charset="0"/>
                <a:cs typeface="Times New Roman" panose="02020603050405020304" pitchFamily="18" charset="0"/>
              </a:rPr>
              <a:t>Théorie de l’</a:t>
            </a:r>
            <a:r>
              <a:rPr lang="fr-FR" sz="2100" b="1" dirty="0">
                <a:latin typeface="Calibri" panose="020F0502020204030204" pitchFamily="34" charset="0"/>
                <a:ea typeface="Calibri" panose="020F0502020204030204" pitchFamily="34" charset="0"/>
                <a:cs typeface="Times New Roman" panose="02020603050405020304" pitchFamily="18" charset="0"/>
              </a:rPr>
              <a:t>évolution des langues : </a:t>
            </a:r>
          </a:p>
          <a:p>
            <a:pPr>
              <a:buFont typeface="Wingdings" pitchFamily="2" charset="2"/>
              <a:buChar char="à"/>
            </a:pPr>
            <a:r>
              <a:rPr lang="fr-FR" sz="2100" b="1" dirty="0">
                <a:effectLst/>
                <a:latin typeface="Calibri" panose="020F0502020204030204" pitchFamily="34" charset="0"/>
                <a:ea typeface="Calibri" panose="020F0502020204030204" pitchFamily="34" charset="0"/>
                <a:cs typeface="Times New Roman" panose="02020603050405020304" pitchFamily="18" charset="0"/>
              </a:rPr>
              <a:t>appréhender à la fois la diversité des langues et la variation diachronique </a:t>
            </a:r>
            <a:r>
              <a:rPr lang="fr-FR" sz="1400" b="1" dirty="0">
                <a:effectLst/>
              </a:rPr>
              <a:t> </a:t>
            </a:r>
          </a:p>
          <a:p>
            <a:pPr marL="0" indent="0">
              <a:buNone/>
            </a:pPr>
            <a:r>
              <a:rPr lang="fr-FR" sz="1800" dirty="0">
                <a:latin typeface="Calibri" panose="020F0502020204030204" pitchFamily="34" charset="0"/>
                <a:ea typeface="Calibri" panose="020F0502020204030204" pitchFamily="34" charset="0"/>
                <a:cs typeface="Times New Roman" panose="02020603050405020304" pitchFamily="18" charset="0"/>
              </a:rPr>
              <a:t>&gt;&gt; </a:t>
            </a:r>
            <a:r>
              <a:rPr lang="fr-FR" sz="2100" dirty="0">
                <a:latin typeface="Calibri" panose="020F0502020204030204" pitchFamily="34" charset="0"/>
                <a:ea typeface="Calibri" panose="020F0502020204030204" pitchFamily="34" charset="0"/>
                <a:cs typeface="Times New Roman" panose="02020603050405020304" pitchFamily="18" charset="0"/>
              </a:rPr>
              <a:t>p</a:t>
            </a:r>
            <a:r>
              <a:rPr lang="fr-FR" sz="2100" dirty="0">
                <a:effectLst/>
                <a:latin typeface="Times New Roman" panose="02020603050405020304" pitchFamily="18" charset="0"/>
                <a:ea typeface="Calibri" panose="020F0502020204030204" pitchFamily="34" charset="0"/>
              </a:rPr>
              <a:t>our nommer cette structure particulière où le nécessaire est pris dans un champ de possibles, il emploie le terme de </a:t>
            </a:r>
            <a:r>
              <a:rPr lang="fr-FR" sz="2100" i="1" dirty="0" err="1">
                <a:effectLst/>
                <a:latin typeface="Times New Roman" panose="02020603050405020304" pitchFamily="18" charset="0"/>
                <a:ea typeface="Calibri" panose="020F0502020204030204" pitchFamily="34" charset="0"/>
              </a:rPr>
              <a:t>chréode</a:t>
            </a:r>
            <a:r>
              <a:rPr lang="fr-FR" sz="2100" dirty="0">
                <a:effectLst/>
                <a:latin typeface="Times New Roman" panose="02020603050405020304" pitchFamily="18" charset="0"/>
                <a:ea typeface="Calibri" panose="020F0502020204030204" pitchFamily="34" charset="0"/>
              </a:rPr>
              <a:t> (</a:t>
            </a:r>
            <a:r>
              <a:rPr lang="fr-FR" sz="2100" dirty="0" err="1">
                <a:effectLst/>
                <a:latin typeface="Times New Roman" panose="02020603050405020304" pitchFamily="18" charset="0"/>
                <a:ea typeface="Calibri" panose="020F0502020204030204" pitchFamily="34" charset="0"/>
              </a:rPr>
              <a:t>Culioli</a:t>
            </a:r>
            <a:r>
              <a:rPr lang="fr-FR" sz="2100" dirty="0">
                <a:effectLst/>
                <a:latin typeface="Times New Roman" panose="02020603050405020304" pitchFamily="18" charset="0"/>
                <a:ea typeface="Calibri" panose="020F0502020204030204" pitchFamily="34" charset="0"/>
              </a:rPr>
              <a:t> &amp; Normand 2005 : 78) que les biologistes définissent comme des « trajets de développement » </a:t>
            </a:r>
            <a:r>
              <a:rPr lang="fr-FR" sz="1800" dirty="0">
                <a:effectLst/>
                <a:latin typeface="Times New Roman" panose="02020603050405020304" pitchFamily="18" charset="0"/>
                <a:ea typeface="Calibri" panose="020F0502020204030204" pitchFamily="34" charset="0"/>
              </a:rPr>
              <a:t>(Waddington, cité par </a:t>
            </a:r>
            <a:r>
              <a:rPr lang="fr-FR" sz="1800" dirty="0" err="1">
                <a:effectLst/>
                <a:latin typeface="Times New Roman" panose="02020603050405020304" pitchFamily="18" charset="0"/>
                <a:ea typeface="Calibri" panose="020F0502020204030204" pitchFamily="34" charset="0"/>
              </a:rPr>
              <a:t>Prochiantz</a:t>
            </a:r>
            <a:r>
              <a:rPr lang="fr-FR" sz="1800" dirty="0">
                <a:effectLst/>
                <a:latin typeface="Times New Roman" panose="02020603050405020304" pitchFamily="18" charset="0"/>
                <a:ea typeface="Calibri" panose="020F0502020204030204" pitchFamily="34" charset="0"/>
              </a:rPr>
              <a:t> 2012 : )</a:t>
            </a:r>
          </a:p>
          <a:p>
            <a:pPr marL="0" indent="0">
              <a:buNone/>
            </a:pPr>
            <a:endParaRPr lang="fr-FR" sz="1800" dirty="0">
              <a:effectLst/>
              <a:latin typeface="Times New Roman" panose="02020603050405020304" pitchFamily="18" charset="0"/>
              <a:ea typeface="Calibri" panose="020F0502020204030204" pitchFamily="34" charset="0"/>
            </a:endParaRPr>
          </a:p>
          <a:p>
            <a:pPr marL="0" indent="0">
              <a:buNone/>
            </a:pPr>
            <a:r>
              <a:rPr lang="fr-FR" sz="1800" dirty="0">
                <a:effectLst/>
                <a:latin typeface="Times New Roman" panose="02020603050405020304" pitchFamily="18" charset="0"/>
                <a:ea typeface="Calibri" panose="020F0502020204030204" pitchFamily="34" charset="0"/>
              </a:rPr>
              <a:t>&gt;&gt; </a:t>
            </a:r>
            <a:r>
              <a:rPr lang="fr-FR" sz="2400" dirty="0">
                <a:effectLst/>
                <a:latin typeface="Times New Roman" panose="02020603050405020304" pitchFamily="18" charset="0"/>
                <a:ea typeface="Calibri" panose="020F0502020204030204" pitchFamily="34" charset="0"/>
              </a:rPr>
              <a:t>des trajets qui rendent compte de l’évolution de l’espèce ou de l’individu considéré - une évolution en ce sens non quelconque -, mais qui pour autant ne sont que des trajets possibles parmi d’autres possibles, que le contexte détermine, mais que d’autres contextes auraient fait jouer différemment. »</a:t>
            </a:r>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fr-FR" sz="1800" dirty="0">
              <a:effectLst/>
              <a:latin typeface="Times New Roman" panose="02020603050405020304" pitchFamily="18" charset="0"/>
              <a:ea typeface="Calibri" panose="020F0502020204030204" pitchFamily="34" charset="0"/>
            </a:endParaRPr>
          </a:p>
          <a:p>
            <a:pPr marL="0" indent="0">
              <a:buNone/>
            </a:pPr>
            <a:r>
              <a:rPr lang="fr-FR" sz="2400" dirty="0">
                <a:latin typeface="Times New Roman" panose="02020603050405020304" pitchFamily="18" charset="0"/>
                <a:ea typeface="Times New Roman" panose="02020603050405020304" pitchFamily="18" charset="0"/>
                <a:cs typeface="Times New Roman" panose="02020603050405020304" pitchFamily="18" charset="0"/>
              </a:rPr>
              <a:t>&gt;&gt; </a:t>
            </a:r>
            <a:r>
              <a:rPr lang="fr-FR" sz="2400" dirty="0">
                <a:effectLst/>
                <a:latin typeface="Calibri" panose="020F0502020204030204" pitchFamily="34" charset="0"/>
                <a:ea typeface="Times New Roman" panose="02020603050405020304" pitchFamily="18" charset="0"/>
                <a:cs typeface="Times New Roman" panose="02020603050405020304" pitchFamily="18" charset="0"/>
              </a:rPr>
              <a:t>Le terme est un mot-valise (</a:t>
            </a:r>
            <a:r>
              <a:rPr lang="fr-FR" sz="2400" dirty="0" err="1">
                <a:effectLst/>
                <a:latin typeface="Calibri" panose="020F0502020204030204" pitchFamily="34" charset="0"/>
                <a:ea typeface="Times New Roman" panose="02020603050405020304" pitchFamily="18" charset="0"/>
                <a:cs typeface="Times New Roman" panose="02020603050405020304" pitchFamily="18" charset="0"/>
              </a:rPr>
              <a:t>chré</a:t>
            </a:r>
            <a:r>
              <a:rPr lang="fr-FR" sz="2400" dirty="0">
                <a:effectLst/>
                <a:latin typeface="Calibri" panose="020F0502020204030204" pitchFamily="34" charset="0"/>
                <a:ea typeface="Times New Roman" panose="02020603050405020304" pitchFamily="18" charset="0"/>
                <a:cs typeface="Times New Roman" panose="02020603050405020304" pitchFamily="18" charset="0"/>
              </a:rPr>
              <a:t>- pour nécessaire  et –</a:t>
            </a:r>
            <a:r>
              <a:rPr lang="fr-FR" sz="2400" dirty="0" err="1">
                <a:effectLst/>
                <a:latin typeface="Calibri" panose="020F0502020204030204" pitchFamily="34" charset="0"/>
                <a:ea typeface="Times New Roman" panose="02020603050405020304" pitchFamily="18" charset="0"/>
                <a:cs typeface="Times New Roman" panose="02020603050405020304" pitchFamily="18" charset="0"/>
              </a:rPr>
              <a:t>odos</a:t>
            </a:r>
            <a:r>
              <a:rPr lang="fr-FR" sz="2400" dirty="0">
                <a:effectLst/>
                <a:latin typeface="Calibri" panose="020F0502020204030204" pitchFamily="34" charset="0"/>
                <a:ea typeface="Times New Roman" panose="02020603050405020304" pitchFamily="18" charset="0"/>
                <a:cs typeface="Times New Roman" panose="02020603050405020304" pitchFamily="18" charset="0"/>
              </a:rPr>
              <a:t> pour chemin)</a:t>
            </a:r>
          </a:p>
          <a:p>
            <a:pPr marL="0" indent="0">
              <a:buNone/>
            </a:pPr>
            <a:r>
              <a:rPr lang="fr-FR" sz="2400" dirty="0">
                <a:latin typeface="Calibri" panose="020F0502020204030204" pitchFamily="34" charset="0"/>
                <a:ea typeface="Times New Roman" panose="02020603050405020304" pitchFamily="18" charset="0"/>
                <a:cs typeface="Times New Roman" panose="02020603050405020304" pitchFamily="18" charset="0"/>
              </a:rPr>
              <a:t>&gt;&gt; </a:t>
            </a:r>
            <a:r>
              <a:rPr lang="fr-FR" sz="2400" dirty="0">
                <a:effectLst/>
                <a:latin typeface="Calibri" panose="020F0502020204030204" pitchFamily="34" charset="0"/>
                <a:ea typeface="Times New Roman" panose="02020603050405020304" pitchFamily="18" charset="0"/>
                <a:cs typeface="Times New Roman" panose="02020603050405020304" pitchFamily="18" charset="0"/>
              </a:rPr>
              <a:t>Parmi les </a:t>
            </a:r>
            <a:r>
              <a:rPr lang="fr-FR" sz="2400" dirty="0" err="1">
                <a:effectLst/>
                <a:latin typeface="Calibri" panose="020F0502020204030204" pitchFamily="34" charset="0"/>
                <a:ea typeface="Times New Roman" panose="02020603050405020304" pitchFamily="18" charset="0"/>
                <a:cs typeface="Times New Roman" panose="02020603050405020304" pitchFamily="18" charset="0"/>
              </a:rPr>
              <a:t>chréodes</a:t>
            </a:r>
            <a:r>
              <a:rPr lang="fr-FR" sz="2400" dirty="0">
                <a:effectLst/>
                <a:latin typeface="Calibri" panose="020F0502020204030204" pitchFamily="34" charset="0"/>
                <a:ea typeface="Times New Roman" panose="02020603050405020304" pitchFamily="18" charset="0"/>
                <a:cs typeface="Times New Roman" panose="02020603050405020304" pitchFamily="18" charset="0"/>
              </a:rPr>
              <a:t>, celle qui fait passer de l’œuf de mouche à la mouche : un trajet de développement, parmi d’autres possibles, mais qui de fait pour la mouche est nécessaire. </a:t>
            </a:r>
          </a:p>
          <a:p>
            <a:pPr marL="0" indent="0">
              <a:buNone/>
            </a:pPr>
            <a:endParaRPr lang="fr-FR" sz="1800"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fr-FR" sz="2100" dirty="0">
                <a:effectLst/>
                <a:latin typeface="Calibri" panose="020F0502020204030204" pitchFamily="34" charset="0"/>
                <a:ea typeface="Times New Roman" panose="02020603050405020304" pitchFamily="18" charset="0"/>
                <a:cs typeface="Times New Roman" panose="02020603050405020304" pitchFamily="18" charset="0"/>
              </a:rPr>
              <a:t>&gt;&gt; </a:t>
            </a:r>
            <a:r>
              <a:rPr lang="fr-FR" sz="2100" dirty="0">
                <a:effectLst/>
                <a:latin typeface="Times New Roman" panose="02020603050405020304" pitchFamily="18" charset="0"/>
                <a:ea typeface="Calibri" panose="020F0502020204030204" pitchFamily="34" charset="0"/>
              </a:rPr>
              <a:t>décrites par les biologistes comme des formes de sillon sur une pente, déterminant de ce fait le trajet que prend l’évolution sur cette pente (</a:t>
            </a:r>
            <a:r>
              <a:rPr lang="fr-FR" sz="2100" dirty="0" err="1">
                <a:effectLst/>
                <a:latin typeface="Times New Roman" panose="02020603050405020304" pitchFamily="18" charset="0"/>
                <a:ea typeface="Calibri" panose="020F0502020204030204" pitchFamily="34" charset="0"/>
              </a:rPr>
              <a:t>Prochiantz</a:t>
            </a:r>
            <a:r>
              <a:rPr lang="fr-FR" sz="2100" dirty="0">
                <a:effectLst/>
                <a:latin typeface="Times New Roman" panose="02020603050405020304" pitchFamily="18" charset="0"/>
                <a:ea typeface="Calibri" panose="020F0502020204030204" pitchFamily="34" charset="0"/>
              </a:rPr>
              <a:t> 2012). </a:t>
            </a:r>
          </a:p>
          <a:p>
            <a:pPr marL="0" indent="0">
              <a:buNone/>
            </a:pPr>
            <a:endParaRPr lang="fr-FR" sz="21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r>
              <a:rPr lang="fr-FR" sz="2100" dirty="0">
                <a:effectLst/>
                <a:latin typeface="Times New Roman" panose="02020603050405020304" pitchFamily="18" charset="0"/>
                <a:ea typeface="Times New Roman" panose="02020603050405020304" pitchFamily="18" charset="0"/>
                <a:cs typeface="Times New Roman" panose="02020603050405020304" pitchFamily="18" charset="0"/>
              </a:rPr>
              <a:t>&gt;&gt; = la clé de l’épigenèse : </a:t>
            </a:r>
            <a:r>
              <a:rPr lang="fr-FR" sz="2100" dirty="0">
                <a:effectLst/>
                <a:latin typeface="Times New Roman" panose="02020603050405020304" pitchFamily="18" charset="0"/>
                <a:ea typeface="Calibri" panose="020F0502020204030204" pitchFamily="34" charset="0"/>
              </a:rPr>
              <a:t>individus et espèces conservent au moins partiellement la mémoire de l’histoire de leur développement.</a:t>
            </a:r>
            <a:r>
              <a:rPr lang="fr-FR" sz="1400" dirty="0">
                <a:effectLst/>
              </a:rPr>
              <a:t> </a:t>
            </a:r>
            <a:endParaRPr lang="fr-FR" sz="2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6737582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E56A75-71FA-F849-1780-93329745DA47}"/>
              </a:ext>
            </a:extLst>
          </p:cNvPr>
          <p:cNvSpPr>
            <a:spLocks noGrp="1"/>
          </p:cNvSpPr>
          <p:nvPr>
            <p:ph type="title"/>
          </p:nvPr>
        </p:nvSpPr>
        <p:spPr/>
        <p:txBody>
          <a:bodyPr/>
          <a:lstStyle/>
          <a:p>
            <a:r>
              <a:rPr lang="fr-FR" dirty="0"/>
              <a:t>B.1. Invariance et </a:t>
            </a:r>
            <a:r>
              <a:rPr lang="fr-FR" dirty="0" err="1"/>
              <a:t>chréode</a:t>
            </a:r>
            <a:r>
              <a:rPr lang="fr-FR" dirty="0"/>
              <a:t> (2)</a:t>
            </a:r>
          </a:p>
        </p:txBody>
      </p:sp>
      <p:sp>
        <p:nvSpPr>
          <p:cNvPr id="3" name="Espace réservé du contenu 2">
            <a:extLst>
              <a:ext uri="{FF2B5EF4-FFF2-40B4-BE49-F238E27FC236}">
                <a16:creationId xmlns:a16="http://schemas.microsoft.com/office/drawing/2014/main" id="{3BE14C90-3C95-416B-F228-9CDD3418CC4F}"/>
              </a:ext>
            </a:extLst>
          </p:cNvPr>
          <p:cNvSpPr>
            <a:spLocks noGrp="1"/>
          </p:cNvSpPr>
          <p:nvPr>
            <p:ph idx="1"/>
          </p:nvPr>
        </p:nvSpPr>
        <p:spPr/>
        <p:txBody>
          <a:bodyPr>
            <a:normAutofit fontScale="92500" lnSpcReduction="20000"/>
          </a:bodyPr>
          <a:lstStyle/>
          <a:p>
            <a:pPr marL="0" indent="0">
              <a:buNone/>
            </a:pPr>
            <a:r>
              <a:rPr lang="fr-FR" sz="2400" dirty="0">
                <a:effectLst/>
                <a:latin typeface="Times New Roman" panose="02020603050405020304" pitchFamily="18" charset="0"/>
                <a:ea typeface="Calibri" panose="020F0502020204030204" pitchFamily="34" charset="0"/>
              </a:rPr>
              <a:t>« Les langues, de même, conserveraient la mémoire de leur développement, étant constituées dans leur identité même par le bourdonnement des « trajets de développement » suivis au cours de leur histoire : le bourdonnement que peuvent produire toutes les façons mises en œuvre dans telle langue au fil du temps pour déplier les représentations, certaines survivant, beaucoup disparues mais ayant néanmoins frayé des voies potentielles dont la langue résonne encore »</a:t>
            </a:r>
          </a:p>
          <a:p>
            <a:pPr marL="0" indent="0">
              <a:buNone/>
            </a:pPr>
            <a:endParaRPr lang="fr-FR" sz="2400" dirty="0">
              <a:latin typeface="Times New Roman" panose="02020603050405020304" pitchFamily="18" charset="0"/>
            </a:endParaRPr>
          </a:p>
          <a:p>
            <a:pPr marL="0" indent="0">
              <a:buNone/>
            </a:pPr>
            <a:r>
              <a:rPr lang="fr-FR" sz="2400" dirty="0">
                <a:effectLst/>
                <a:latin typeface="Times New Roman" panose="02020603050405020304" pitchFamily="18" charset="0"/>
                <a:ea typeface="Calibri" panose="020F0502020204030204" pitchFamily="34" charset="0"/>
              </a:rPr>
              <a:t>« chacune est une </a:t>
            </a:r>
            <a:r>
              <a:rPr lang="fr-FR" sz="2400" dirty="0" err="1">
                <a:effectLst/>
                <a:latin typeface="Times New Roman" panose="02020603050405020304" pitchFamily="18" charset="0"/>
                <a:ea typeface="Calibri" panose="020F0502020204030204" pitchFamily="34" charset="0"/>
              </a:rPr>
              <a:t>chréode</a:t>
            </a:r>
            <a:r>
              <a:rPr lang="fr-FR" sz="2400" dirty="0">
                <a:effectLst/>
                <a:latin typeface="Times New Roman" panose="02020603050405020304" pitchFamily="18" charset="0"/>
                <a:ea typeface="Calibri" panose="020F0502020204030204" pitchFamily="34" charset="0"/>
              </a:rPr>
              <a:t> : une innovation qui fait école, qui dessine une pente, qu’il sera difficile de ne pas reprendre une fois le sillon creusé, mais que l’on peut cependant toujours recreuser autrement ; les constructions sont autant un terrain d’innovation incessante qu’un bloc figé »</a:t>
            </a:r>
          </a:p>
          <a:p>
            <a:pPr marL="0" indent="0">
              <a:buNone/>
            </a:pPr>
            <a:endParaRPr lang="fr-FR" sz="2400" dirty="0">
              <a:latin typeface="Times New Roman" panose="02020603050405020304" pitchFamily="18" charset="0"/>
            </a:endParaRPr>
          </a:p>
          <a:p>
            <a:pPr marL="0" indent="0">
              <a:buNone/>
            </a:pPr>
            <a:r>
              <a:rPr lang="fr-FR" sz="2400" dirty="0">
                <a:effectLst/>
                <a:latin typeface="Times New Roman" panose="02020603050405020304" pitchFamily="18" charset="0"/>
              </a:rPr>
              <a:t>&gt;&gt; contre la grammaticalisation, l’invariance</a:t>
            </a:r>
          </a:p>
          <a:p>
            <a:pPr marL="0" indent="0">
              <a:buNone/>
            </a:pPr>
            <a:r>
              <a:rPr lang="fr-FR" sz="2400" dirty="0">
                <a:latin typeface="Times New Roman" panose="02020603050405020304" pitchFamily="18" charset="0"/>
              </a:rPr>
              <a:t>&gt;&gt; contre la </a:t>
            </a:r>
            <a:r>
              <a:rPr lang="fr-FR" sz="2400" dirty="0" err="1">
                <a:latin typeface="Times New Roman" panose="02020603050405020304" pitchFamily="18" charset="0"/>
              </a:rPr>
              <a:t>constructionnalisation</a:t>
            </a:r>
            <a:r>
              <a:rPr lang="fr-FR" sz="2400" dirty="0">
                <a:latin typeface="Times New Roman" panose="02020603050405020304" pitchFamily="18" charset="0"/>
              </a:rPr>
              <a:t> et le figement, les pentes des </a:t>
            </a:r>
            <a:r>
              <a:rPr lang="fr-FR" sz="2400" dirty="0" err="1">
                <a:latin typeface="Times New Roman" panose="02020603050405020304" pitchFamily="18" charset="0"/>
              </a:rPr>
              <a:t>chréodes</a:t>
            </a:r>
            <a:r>
              <a:rPr lang="fr-FR" sz="2400" dirty="0">
                <a:latin typeface="Times New Roman" panose="02020603050405020304" pitchFamily="18" charset="0"/>
              </a:rPr>
              <a:t>.</a:t>
            </a:r>
            <a:r>
              <a:rPr lang="fr-FR" sz="2400" dirty="0">
                <a:effectLst/>
                <a:latin typeface="Times New Roman" panose="02020603050405020304" pitchFamily="18" charset="0"/>
              </a:rPr>
              <a:t> </a:t>
            </a:r>
            <a:r>
              <a:rPr lang="fr-FR" sz="1600" dirty="0">
                <a:effectLst/>
              </a:rPr>
              <a:t> </a:t>
            </a:r>
            <a:endParaRPr lang="fr-FR" sz="3600" dirty="0"/>
          </a:p>
        </p:txBody>
      </p:sp>
    </p:spTree>
    <p:extLst>
      <p:ext uri="{BB962C8B-B14F-4D97-AF65-F5344CB8AC3E}">
        <p14:creationId xmlns:p14="http://schemas.microsoft.com/office/powerpoint/2010/main" val="3364675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649054-5342-F28B-841D-C8C9A732DBF3}"/>
              </a:ext>
            </a:extLst>
          </p:cNvPr>
          <p:cNvSpPr>
            <a:spLocks noGrp="1"/>
          </p:cNvSpPr>
          <p:nvPr>
            <p:ph type="title"/>
          </p:nvPr>
        </p:nvSpPr>
        <p:spPr/>
        <p:txBody>
          <a:bodyPr/>
          <a:lstStyle/>
          <a:p>
            <a:r>
              <a:rPr lang="fr-FR" dirty="0"/>
              <a:t>B.2. Valeurs référentielles</a:t>
            </a:r>
          </a:p>
        </p:txBody>
      </p:sp>
      <p:sp>
        <p:nvSpPr>
          <p:cNvPr id="3" name="Espace réservé du contenu 2">
            <a:extLst>
              <a:ext uri="{FF2B5EF4-FFF2-40B4-BE49-F238E27FC236}">
                <a16:creationId xmlns:a16="http://schemas.microsoft.com/office/drawing/2014/main" id="{48B3F407-E6E3-F6D3-FC60-7BB9179FF074}"/>
              </a:ext>
            </a:extLst>
          </p:cNvPr>
          <p:cNvSpPr>
            <a:spLocks noGrp="1"/>
          </p:cNvSpPr>
          <p:nvPr>
            <p:ph idx="1"/>
          </p:nvPr>
        </p:nvSpPr>
        <p:spPr/>
        <p:txBody>
          <a:bodyPr>
            <a:normAutofit lnSpcReduction="10000"/>
          </a:bodyPr>
          <a:lstStyle/>
          <a:p>
            <a:pPr>
              <a:buFont typeface="Wingdings" pitchFamily="2" charset="2"/>
              <a:buChar char="à"/>
            </a:pPr>
            <a:r>
              <a:rPr lang="fr-FR" sz="2000" b="1" dirty="0">
                <a:effectLst/>
                <a:latin typeface="Calibri" panose="020F0502020204030204" pitchFamily="34" charset="0"/>
                <a:ea typeface="Calibri" panose="020F0502020204030204" pitchFamily="34" charset="0"/>
                <a:cs typeface="Times New Roman" panose="02020603050405020304" pitchFamily="18" charset="0"/>
              </a:rPr>
              <a:t>modèle de construction de la référence </a:t>
            </a:r>
            <a:r>
              <a:rPr lang="fr-FR" sz="3200" b="1" dirty="0">
                <a:effectLst/>
              </a:rPr>
              <a:t> </a:t>
            </a:r>
            <a:endParaRPr lang="fr-FR" sz="3200" b="1" dirty="0"/>
          </a:p>
          <a:p>
            <a:pPr marL="0" indent="0">
              <a:buNone/>
            </a:pPr>
            <a:r>
              <a:rPr lang="fr-FR" sz="1800" dirty="0">
                <a:effectLst/>
                <a:latin typeface="Times" pitchFamily="2" charset="0"/>
                <a:ea typeface="Times New Roman" panose="02020603050405020304" pitchFamily="18" charset="0"/>
                <a:cs typeface="Times New Roman" panose="02020603050405020304" pitchFamily="18" charset="0"/>
              </a:rPr>
              <a:t>Comme le référent, la valeur référentielle est ce à quoi un énoncé réfère : les énoncés ont donc une double référence. </a:t>
            </a:r>
          </a:p>
          <a:p>
            <a:pPr marL="0" indent="0">
              <a:buNone/>
            </a:pPr>
            <a:r>
              <a:rPr lang="fr-FR" sz="1800" dirty="0">
                <a:effectLst/>
                <a:latin typeface="Times" pitchFamily="2" charset="0"/>
                <a:ea typeface="Times New Roman" panose="02020603050405020304" pitchFamily="18" charset="0"/>
                <a:cs typeface="Times New Roman" panose="02020603050405020304" pitchFamily="18" charset="0"/>
              </a:rPr>
              <a:t>Mais la valeur référentielle est construite par l’énoncé, et n’a d’autre existence que celle que l’énoncé lui confère : c’est une construction linguistique, constituée d’entités appartenant à l’ordre du langage. </a:t>
            </a:r>
          </a:p>
          <a:p>
            <a:pPr marL="0" indent="0">
              <a:buNone/>
            </a:pPr>
            <a:r>
              <a:rPr lang="fr-FR" sz="1800" dirty="0">
                <a:effectLst/>
                <a:latin typeface="Times" pitchFamily="2" charset="0"/>
                <a:ea typeface="Times New Roman" panose="02020603050405020304" pitchFamily="18" charset="0"/>
                <a:cs typeface="Times New Roman" panose="02020603050405020304" pitchFamily="18" charset="0"/>
              </a:rPr>
              <a:t>Elle est ce que l’énoncé dit, alors que le référent, maintenu dans son extériorité à la langue (mais non pas limité à l’existant ou au réel, comprenant licornes et articles virtuels) n’est que ce dont l’énoncé parle. </a:t>
            </a:r>
          </a:p>
          <a:p>
            <a:pPr marL="0" indent="0">
              <a:buNone/>
            </a:pPr>
            <a:r>
              <a:rPr lang="fr-FR" sz="1800" dirty="0">
                <a:effectLst/>
                <a:latin typeface="Times" pitchFamily="2" charset="0"/>
                <a:ea typeface="Times New Roman" panose="02020603050405020304" pitchFamily="18" charset="0"/>
                <a:cs typeface="Times New Roman" panose="02020603050405020304" pitchFamily="18" charset="0"/>
              </a:rPr>
              <a:t>Elle se donne par conséquent comme une reconstruction du référent : soit Paul, soit la situation dans laquelle se trouve Paul, où il dort, a des cheveux bruns et parle, l’énoncé </a:t>
            </a:r>
            <a:r>
              <a:rPr lang="fr-FR" sz="1800" i="1" dirty="0">
                <a:effectLst/>
                <a:latin typeface="Times" pitchFamily="2" charset="0"/>
                <a:ea typeface="Times New Roman" panose="02020603050405020304" pitchFamily="18" charset="0"/>
                <a:cs typeface="Times New Roman" panose="02020603050405020304" pitchFamily="18" charset="0"/>
              </a:rPr>
              <a:t>Paul dort</a:t>
            </a:r>
            <a:r>
              <a:rPr lang="fr-FR" sz="1800" dirty="0">
                <a:effectLst/>
                <a:latin typeface="Times" pitchFamily="2" charset="0"/>
                <a:ea typeface="Times New Roman" panose="02020603050405020304" pitchFamily="18" charset="0"/>
                <a:cs typeface="Times New Roman" panose="02020603050405020304" pitchFamily="18" charset="0"/>
              </a:rPr>
              <a:t> reconstruit cette situation, pour constituer une scène où n’est retenue qu’une seule propriété, celle de dormir.</a:t>
            </a:r>
          </a:p>
          <a:p>
            <a:pPr marL="0" indent="0">
              <a:buNone/>
            </a:pPr>
            <a:r>
              <a:rPr lang="fr-FR" sz="1800" dirty="0">
                <a:latin typeface="Times" pitchFamily="2" charset="0"/>
                <a:ea typeface="Times New Roman" panose="02020603050405020304" pitchFamily="18" charset="0"/>
                <a:cs typeface="Times New Roman" panose="02020603050405020304" pitchFamily="18" charset="0"/>
              </a:rPr>
              <a:t>Cf l’</a:t>
            </a:r>
            <a:r>
              <a:rPr lang="fr-FR" sz="1800" dirty="0" err="1">
                <a:latin typeface="Times" pitchFamily="2" charset="0"/>
                <a:ea typeface="Times New Roman" panose="02020603050405020304" pitchFamily="18" charset="0"/>
                <a:cs typeface="Times New Roman" panose="02020603050405020304" pitchFamily="18" charset="0"/>
              </a:rPr>
              <a:t>enunciativum</a:t>
            </a:r>
            <a:r>
              <a:rPr lang="fr-FR" sz="1800" dirty="0">
                <a:latin typeface="Times" pitchFamily="2" charset="0"/>
                <a:ea typeface="Times New Roman" panose="02020603050405020304" pitchFamily="18" charset="0"/>
                <a:cs typeface="Times New Roman" panose="02020603050405020304" pitchFamily="18" charset="0"/>
              </a:rPr>
              <a:t> de Sénèque</a:t>
            </a:r>
          </a:p>
          <a:p>
            <a:pPr marL="0" indent="0">
              <a:buNone/>
            </a:pPr>
            <a:r>
              <a:rPr lang="fr-FR" sz="1800" dirty="0">
                <a:latin typeface="Times" pitchFamily="2" charset="0"/>
                <a:ea typeface="Times New Roman" panose="02020603050405020304" pitchFamily="18" charset="0"/>
                <a:cs typeface="Times New Roman" panose="02020603050405020304" pitchFamily="18" charset="0"/>
              </a:rPr>
              <a:t>= </a:t>
            </a:r>
            <a:r>
              <a:rPr lang="fr-FR" sz="1800" dirty="0">
                <a:effectLst/>
                <a:latin typeface="Times" pitchFamily="2" charset="0"/>
                <a:ea typeface="Times New Roman" panose="02020603050405020304" pitchFamily="18" charset="0"/>
                <a:cs typeface="Times New Roman" panose="02020603050405020304" pitchFamily="18" charset="0"/>
              </a:rPr>
              <a:t> c</a:t>
            </a:r>
            <a:r>
              <a:rPr lang="fr-FR" sz="1800" dirty="0">
                <a:effectLst/>
                <a:latin typeface="Palatino" pitchFamily="2" charset="77"/>
              </a:rPr>
              <a:t>e à quoi </a:t>
            </a:r>
            <a:r>
              <a:rPr lang="fr-FR" sz="1800" dirty="0" err="1">
                <a:effectLst/>
                <a:latin typeface="Palatino" pitchFamily="2" charset="77"/>
              </a:rPr>
              <a:t>réfère</a:t>
            </a:r>
            <a:r>
              <a:rPr lang="fr-FR" sz="1800" dirty="0">
                <a:effectLst/>
                <a:latin typeface="Palatino" pitchFamily="2" charset="77"/>
              </a:rPr>
              <a:t> « Caton se </a:t>
            </a:r>
            <a:r>
              <a:rPr lang="fr-FR" sz="1800" dirty="0" err="1">
                <a:effectLst/>
                <a:latin typeface="Palatino" pitchFamily="2" charset="77"/>
              </a:rPr>
              <a:t>promène</a:t>
            </a:r>
            <a:r>
              <a:rPr lang="fr-FR" sz="1800" dirty="0">
                <a:effectLst/>
                <a:latin typeface="Palatino" pitchFamily="2" charset="77"/>
              </a:rPr>
              <a:t> », qui « n’est pas un corps », qui est un « incorporel », « quelque chose qui est </a:t>
            </a:r>
            <a:r>
              <a:rPr lang="fr-FR" sz="1800" dirty="0" err="1">
                <a:effectLst/>
                <a:latin typeface="Palatino" pitchFamily="2" charset="77"/>
              </a:rPr>
              <a:t>énonciatif</a:t>
            </a:r>
            <a:r>
              <a:rPr lang="fr-FR" sz="1800" dirty="0">
                <a:effectLst/>
                <a:latin typeface="Palatino" pitchFamily="2" charset="77"/>
              </a:rPr>
              <a:t> au sujet d’un corps </a:t>
            </a:r>
            <a:r>
              <a:rPr lang="fr-FR" sz="1800" i="1" dirty="0">
                <a:effectLst/>
                <a:latin typeface="Palatino" pitchFamily="2" charset="77"/>
              </a:rPr>
              <a:t>(</a:t>
            </a:r>
            <a:r>
              <a:rPr lang="fr-FR" sz="1800" i="1" dirty="0" err="1">
                <a:effectLst/>
                <a:latin typeface="Palatino" pitchFamily="2" charset="77"/>
              </a:rPr>
              <a:t>enunciativum</a:t>
            </a:r>
            <a:r>
              <a:rPr lang="fr-FR" sz="1800" i="1" dirty="0">
                <a:effectLst/>
                <a:latin typeface="Palatino" pitchFamily="2" charset="77"/>
              </a:rPr>
              <a:t> </a:t>
            </a:r>
            <a:r>
              <a:rPr lang="fr-FR" sz="1800" i="1" dirty="0" err="1">
                <a:effectLst/>
                <a:latin typeface="Palatino" pitchFamily="2" charset="77"/>
              </a:rPr>
              <a:t>quiddam</a:t>
            </a:r>
            <a:r>
              <a:rPr lang="fr-FR" sz="1800" i="1" dirty="0">
                <a:effectLst/>
                <a:latin typeface="Palatino" pitchFamily="2" charset="77"/>
              </a:rPr>
              <a:t> de </a:t>
            </a:r>
            <a:r>
              <a:rPr lang="fr-FR" sz="1800" i="1" dirty="0" err="1">
                <a:effectLst/>
                <a:latin typeface="Palatino" pitchFamily="2" charset="77"/>
              </a:rPr>
              <a:t>corpore</a:t>
            </a:r>
            <a:r>
              <a:rPr lang="fr-FR" sz="1800" i="1" dirty="0">
                <a:effectLst/>
                <a:latin typeface="Palatino" pitchFamily="2" charset="77"/>
              </a:rPr>
              <a:t>) </a:t>
            </a:r>
            <a:r>
              <a:rPr lang="fr-FR" sz="1800" dirty="0">
                <a:effectLst/>
                <a:latin typeface="Palatino" pitchFamily="2" charset="77"/>
              </a:rPr>
              <a:t>et que les uns appellent </a:t>
            </a:r>
            <a:r>
              <a:rPr lang="fr-FR" sz="1800" i="1" dirty="0" err="1">
                <a:effectLst/>
                <a:latin typeface="Palatino" pitchFamily="2" charset="77"/>
              </a:rPr>
              <a:t>proposi</a:t>
            </a:r>
            <a:r>
              <a:rPr lang="fr-FR" sz="1800" i="1" dirty="0">
                <a:effectLst/>
                <a:latin typeface="Palatino" pitchFamily="2" charset="77"/>
              </a:rPr>
              <a:t>- </a:t>
            </a:r>
            <a:r>
              <a:rPr lang="fr-FR" sz="1800" i="1" dirty="0" err="1">
                <a:effectLst/>
                <a:latin typeface="Palatino" pitchFamily="2" charset="77"/>
              </a:rPr>
              <a:t>tion</a:t>
            </a:r>
            <a:r>
              <a:rPr lang="fr-FR" sz="1800" i="1" dirty="0">
                <a:effectLst/>
                <a:latin typeface="Palatino" pitchFamily="2" charset="77"/>
              </a:rPr>
              <a:t> (</a:t>
            </a:r>
            <a:r>
              <a:rPr lang="fr-FR" sz="1800" i="1" dirty="0" err="1">
                <a:effectLst/>
                <a:latin typeface="Palatino" pitchFamily="2" charset="77"/>
              </a:rPr>
              <a:t>effatum</a:t>
            </a:r>
            <a:r>
              <a:rPr lang="fr-FR" sz="1800" i="1" dirty="0">
                <a:effectLst/>
                <a:latin typeface="Palatino" pitchFamily="2" charset="77"/>
              </a:rPr>
              <a:t>)</a:t>
            </a:r>
            <a:r>
              <a:rPr lang="fr-FR" sz="1800" dirty="0">
                <a:effectLst/>
                <a:latin typeface="Palatino" pitchFamily="2" charset="77"/>
              </a:rPr>
              <a:t>, d’autres </a:t>
            </a:r>
            <a:r>
              <a:rPr lang="fr-FR" sz="1800" i="1" dirty="0" err="1">
                <a:effectLst/>
                <a:latin typeface="Palatino" pitchFamily="2" charset="77"/>
              </a:rPr>
              <a:t>énonce</a:t>
            </a:r>
            <a:r>
              <a:rPr lang="fr-FR" sz="1800" i="1" dirty="0">
                <a:effectLst/>
                <a:latin typeface="Palatino" pitchFamily="2" charset="77"/>
              </a:rPr>
              <a:t>́ (</a:t>
            </a:r>
            <a:r>
              <a:rPr lang="fr-FR" sz="1800" i="1" dirty="0" err="1">
                <a:effectLst/>
                <a:latin typeface="Palatino" pitchFamily="2" charset="77"/>
              </a:rPr>
              <a:t>enuntiatum</a:t>
            </a:r>
            <a:r>
              <a:rPr lang="fr-FR" sz="1800" i="1" dirty="0">
                <a:effectLst/>
                <a:latin typeface="Palatino" pitchFamily="2" charset="77"/>
              </a:rPr>
              <a:t>)</a:t>
            </a:r>
            <a:r>
              <a:rPr lang="fr-FR" sz="1800" dirty="0">
                <a:effectLst/>
                <a:latin typeface="Palatino" pitchFamily="2" charset="77"/>
              </a:rPr>
              <a:t>, d’autres encore </a:t>
            </a:r>
            <a:r>
              <a:rPr lang="fr-FR" sz="1800" i="1" dirty="0">
                <a:effectLst/>
                <a:latin typeface="Palatino" pitchFamily="2" charset="77"/>
              </a:rPr>
              <a:t>dit (dictum) </a:t>
            </a:r>
            <a:r>
              <a:rPr lang="fr-FR" sz="1800" dirty="0">
                <a:effectLst/>
                <a:latin typeface="Palatino" pitchFamily="2" charset="77"/>
              </a:rPr>
              <a:t>» (</a:t>
            </a:r>
            <a:r>
              <a:rPr lang="fr-FR" sz="1800" i="1" dirty="0">
                <a:effectLst/>
                <a:latin typeface="Palatino" pitchFamily="2" charset="77"/>
              </a:rPr>
              <a:t>Lettre à Lucilius 117)</a:t>
            </a:r>
            <a:endParaRPr lang="fr-FR" sz="1200" dirty="0"/>
          </a:p>
          <a:p>
            <a:pPr marL="0" indent="0">
              <a:buNone/>
            </a:pPr>
            <a:endParaRPr lang="fr-FR" sz="1800" dirty="0">
              <a:effectLst/>
              <a:latin typeface="Times" pitchFamily="2" charset="0"/>
              <a:ea typeface="Times New Roman" panose="02020603050405020304" pitchFamily="18" charset="0"/>
              <a:cs typeface="Times New Roman" panose="02020603050405020304" pitchFamily="18" charset="0"/>
            </a:endParaRPr>
          </a:p>
          <a:p>
            <a:pPr marL="0" indent="0">
              <a:buNone/>
            </a:pPr>
            <a:endParaRPr lang="fr-FR" b="1" dirty="0"/>
          </a:p>
        </p:txBody>
      </p:sp>
    </p:spTree>
    <p:extLst>
      <p:ext uri="{BB962C8B-B14F-4D97-AF65-F5344CB8AC3E}">
        <p14:creationId xmlns:p14="http://schemas.microsoft.com/office/powerpoint/2010/main" val="502974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68EE16-93ED-5A13-771C-948B6D6F9F55}"/>
              </a:ext>
            </a:extLst>
          </p:cNvPr>
          <p:cNvSpPr>
            <a:spLocks noGrp="1"/>
          </p:cNvSpPr>
          <p:nvPr>
            <p:ph type="title"/>
          </p:nvPr>
        </p:nvSpPr>
        <p:spPr/>
        <p:txBody>
          <a:bodyPr/>
          <a:lstStyle/>
          <a:p>
            <a:r>
              <a:rPr lang="fr-FR" dirty="0"/>
              <a:t>B.3. Notions, prédications, énonciations</a:t>
            </a:r>
          </a:p>
        </p:txBody>
      </p:sp>
      <p:sp>
        <p:nvSpPr>
          <p:cNvPr id="3" name="Espace réservé du contenu 2">
            <a:extLst>
              <a:ext uri="{FF2B5EF4-FFF2-40B4-BE49-F238E27FC236}">
                <a16:creationId xmlns:a16="http://schemas.microsoft.com/office/drawing/2014/main" id="{0AF2F2CB-81A0-BE9D-4A6A-0240581D5ED6}"/>
              </a:ext>
            </a:extLst>
          </p:cNvPr>
          <p:cNvSpPr>
            <a:spLocks noGrp="1"/>
          </p:cNvSpPr>
          <p:nvPr>
            <p:ph idx="1"/>
          </p:nvPr>
        </p:nvSpPr>
        <p:spPr/>
        <p:txBody>
          <a:bodyPr/>
          <a:lstStyle/>
          <a:p>
            <a:pPr marL="0" indent="0">
              <a:buNone/>
            </a:pPr>
            <a:r>
              <a:rPr lang="fr-FR" dirty="0"/>
              <a:t>= 3 étages ou un seul étage ?</a:t>
            </a:r>
          </a:p>
          <a:p>
            <a:pPr marL="0" indent="0">
              <a:buNone/>
            </a:pPr>
            <a:endParaRPr lang="fr-FR" dirty="0"/>
          </a:p>
          <a:p>
            <a:pPr marL="0" indent="0">
              <a:buNone/>
            </a:pPr>
            <a:r>
              <a:rPr lang="fr-FR" sz="1800" dirty="0">
                <a:effectLst/>
                <a:latin typeface="Palatino" pitchFamily="2" charset="77"/>
              </a:rPr>
              <a:t>&gt;&gt; les </a:t>
            </a:r>
            <a:r>
              <a:rPr lang="fr-FR" sz="1800" dirty="0" err="1">
                <a:effectLst/>
                <a:latin typeface="Palatino" pitchFamily="2" charset="77"/>
              </a:rPr>
              <a:t>propriétés</a:t>
            </a:r>
            <a:r>
              <a:rPr lang="fr-FR" sz="1800" dirty="0">
                <a:effectLst/>
                <a:latin typeface="Palatino" pitchFamily="2" charset="77"/>
              </a:rPr>
              <a:t> primitives qui </a:t>
            </a:r>
            <a:r>
              <a:rPr lang="fr-FR" sz="1800" dirty="0" err="1">
                <a:effectLst/>
                <a:latin typeface="Palatino" pitchFamily="2" charset="77"/>
              </a:rPr>
              <a:t>catégorisent</a:t>
            </a:r>
            <a:r>
              <a:rPr lang="fr-FR" sz="1800" dirty="0">
                <a:effectLst/>
                <a:latin typeface="Palatino" pitchFamily="2" charset="77"/>
              </a:rPr>
              <a:t> les notions « </a:t>
            </a:r>
            <a:r>
              <a:rPr lang="fr-FR" sz="1800" dirty="0" err="1">
                <a:effectLst/>
                <a:latin typeface="Palatino" pitchFamily="2" charset="77"/>
              </a:rPr>
              <a:t>indui</a:t>
            </a:r>
            <a:r>
              <a:rPr lang="fr-FR" sz="1800" dirty="0">
                <a:effectLst/>
                <a:latin typeface="Palatino" pitchFamily="2" charset="77"/>
              </a:rPr>
              <a:t>[sen]</a:t>
            </a:r>
            <a:r>
              <a:rPr lang="fr-FR" sz="1800" dirty="0" err="1">
                <a:effectLst/>
                <a:latin typeface="Palatino" pitchFamily="2" charset="77"/>
              </a:rPr>
              <a:t>t</a:t>
            </a:r>
            <a:r>
              <a:rPr lang="fr-FR" sz="1800" dirty="0">
                <a:effectLst/>
                <a:latin typeface="Palatino" pitchFamily="2" charset="77"/>
              </a:rPr>
              <a:t> des </a:t>
            </a:r>
            <a:r>
              <a:rPr lang="fr-FR" sz="1800" dirty="0" err="1">
                <a:effectLst/>
                <a:latin typeface="Palatino" pitchFamily="2" charset="77"/>
              </a:rPr>
              <a:t>énoncés</a:t>
            </a:r>
            <a:r>
              <a:rPr lang="fr-FR" sz="1800" dirty="0">
                <a:effectLst/>
                <a:latin typeface="Palatino" pitchFamily="2" charset="77"/>
              </a:rPr>
              <a:t> » (Conférence 2000)</a:t>
            </a:r>
          </a:p>
          <a:p>
            <a:pPr marL="0" indent="0">
              <a:buNone/>
            </a:pPr>
            <a:endParaRPr lang="fr-FR" sz="1800" dirty="0">
              <a:latin typeface="Palatino" pitchFamily="2" charset="77"/>
            </a:endParaRPr>
          </a:p>
          <a:p>
            <a:pPr marL="0" indent="0">
              <a:buNone/>
            </a:pPr>
            <a:r>
              <a:rPr lang="fr-FR" sz="1800" dirty="0">
                <a:latin typeface="Palatino" pitchFamily="2" charset="77"/>
              </a:rPr>
              <a:t>&gt;&gt; </a:t>
            </a:r>
            <a:r>
              <a:rPr lang="fr-FR" sz="1800" dirty="0">
                <a:effectLst/>
                <a:latin typeface="Palatino" pitchFamily="2" charset="77"/>
              </a:rPr>
              <a:t>l’</a:t>
            </a:r>
            <a:r>
              <a:rPr lang="fr-FR" sz="1800" dirty="0" err="1">
                <a:effectLst/>
                <a:latin typeface="Palatino" pitchFamily="2" charset="77"/>
              </a:rPr>
              <a:t>énonciation</a:t>
            </a:r>
            <a:r>
              <a:rPr lang="fr-FR" sz="1800" dirty="0">
                <a:effectLst/>
                <a:latin typeface="Palatino" pitchFamily="2" charset="77"/>
              </a:rPr>
              <a:t> chez A. </a:t>
            </a:r>
            <a:r>
              <a:rPr lang="fr-FR" sz="1800" dirty="0" err="1">
                <a:effectLst/>
                <a:latin typeface="Palatino" pitchFamily="2" charset="77"/>
              </a:rPr>
              <a:t>Culioli</a:t>
            </a:r>
            <a:r>
              <a:rPr lang="fr-FR" sz="1800" dirty="0">
                <a:effectLst/>
                <a:latin typeface="Palatino" pitchFamily="2" charset="77"/>
              </a:rPr>
              <a:t> est d’abord </a:t>
            </a:r>
            <a:r>
              <a:rPr lang="fr-FR" sz="1800" dirty="0" err="1">
                <a:effectLst/>
                <a:latin typeface="Palatino" pitchFamily="2" charset="77"/>
              </a:rPr>
              <a:t>déploiement</a:t>
            </a:r>
            <a:r>
              <a:rPr lang="fr-FR" sz="1800" dirty="0">
                <a:effectLst/>
                <a:latin typeface="Palatino" pitchFamily="2" charset="77"/>
              </a:rPr>
              <a:t> d’un texte (</a:t>
            </a:r>
            <a:r>
              <a:rPr lang="fr-FR" sz="1800" dirty="0" err="1">
                <a:effectLst/>
                <a:latin typeface="Palatino" pitchFamily="2" charset="77"/>
              </a:rPr>
              <a:t>Culioli</a:t>
            </a:r>
            <a:r>
              <a:rPr lang="fr-FR" sz="1800" dirty="0">
                <a:effectLst/>
                <a:latin typeface="Palatino" pitchFamily="2" charset="77"/>
              </a:rPr>
              <a:t> &amp; Normand, 2005 : 136), où c’est bien l’assemblage des </a:t>
            </a:r>
            <a:r>
              <a:rPr lang="fr-FR" sz="1800" dirty="0" err="1">
                <a:effectLst/>
                <a:latin typeface="Palatino" pitchFamily="2" charset="77"/>
              </a:rPr>
              <a:t>éléments</a:t>
            </a:r>
            <a:r>
              <a:rPr lang="fr-FR" sz="1800" dirty="0">
                <a:effectLst/>
                <a:latin typeface="Palatino" pitchFamily="2" charset="77"/>
              </a:rPr>
              <a:t> qui est en jeu, et non pas seulement les </a:t>
            </a:r>
            <a:r>
              <a:rPr lang="fr-FR" sz="1800" dirty="0" err="1">
                <a:effectLst/>
                <a:latin typeface="Palatino" pitchFamily="2" charset="77"/>
              </a:rPr>
              <a:t>éventuelles</a:t>
            </a:r>
            <a:r>
              <a:rPr lang="fr-FR" sz="1800" dirty="0">
                <a:effectLst/>
                <a:latin typeface="Palatino" pitchFamily="2" charset="77"/>
              </a:rPr>
              <a:t> formes de </a:t>
            </a:r>
            <a:r>
              <a:rPr lang="fr-FR" sz="1800" dirty="0" err="1">
                <a:effectLst/>
                <a:latin typeface="Palatino" pitchFamily="2" charset="77"/>
              </a:rPr>
              <a:t>repérage</a:t>
            </a:r>
            <a:r>
              <a:rPr lang="fr-FR" sz="1800" dirty="0">
                <a:effectLst/>
                <a:latin typeface="Palatino" pitchFamily="2" charset="77"/>
              </a:rPr>
              <a:t> par rapport à un </a:t>
            </a:r>
            <a:r>
              <a:rPr lang="fr-FR" sz="1800" dirty="0" err="1">
                <a:effectLst/>
                <a:latin typeface="Palatino" pitchFamily="2" charset="77"/>
              </a:rPr>
              <a:t>énonciateur</a:t>
            </a:r>
            <a:r>
              <a:rPr lang="fr-FR" sz="1800" dirty="0">
                <a:effectLst/>
                <a:latin typeface="Palatino" pitchFamily="2" charset="77"/>
              </a:rPr>
              <a:t>. </a:t>
            </a:r>
          </a:p>
          <a:p>
            <a:pPr marL="0" indent="0">
              <a:buNone/>
            </a:pPr>
            <a:endParaRPr lang="fr-FR" sz="1800" dirty="0">
              <a:latin typeface="Palatino" pitchFamily="2" charset="77"/>
            </a:endParaRPr>
          </a:p>
          <a:p>
            <a:pPr marL="0" indent="0">
              <a:buNone/>
            </a:pPr>
            <a:r>
              <a:rPr lang="fr-FR" sz="1800" dirty="0">
                <a:latin typeface="Palatino" pitchFamily="2" charset="77"/>
              </a:rPr>
              <a:t>&gt;&gt; </a:t>
            </a:r>
            <a:r>
              <a:rPr lang="fr-FR" sz="1800" dirty="0">
                <a:effectLst/>
                <a:latin typeface="Times New Roman" panose="02020603050405020304" pitchFamily="18" charset="0"/>
                <a:ea typeface="MS Mincho" panose="02020609040205080304" pitchFamily="49" charset="-128"/>
              </a:rPr>
              <a:t>Loin d’une syntaxe qui se situerait en amont de l’énonciation, avant que s’ordonnent repérages et actes de langage, ce sont les formes syntaxiques dans le détail de leurs agencements qui s’ordonnent sur ce qui constitue le geste énonciatif. </a:t>
            </a:r>
          </a:p>
          <a:p>
            <a:pPr marL="0" indent="0">
              <a:buNone/>
            </a:pPr>
            <a:r>
              <a:rPr lang="fr-FR" sz="1800" dirty="0">
                <a:latin typeface="Times New Roman" panose="02020603050405020304" pitchFamily="18" charset="0"/>
                <a:ea typeface="MS Mincho" panose="02020609040205080304" pitchFamily="49" charset="-128"/>
              </a:rPr>
              <a:t>= </a:t>
            </a:r>
            <a:r>
              <a:rPr lang="fr-FR" sz="1800" dirty="0">
                <a:effectLst/>
                <a:latin typeface="Times New Roman" panose="02020603050405020304" pitchFamily="18" charset="0"/>
                <a:ea typeface="MS Mincho" panose="02020609040205080304" pitchFamily="49" charset="-128"/>
              </a:rPr>
              <a:t>Syntaxe et énonciation coïncident, prises l’une et l’autre dans le même geste de construction de l’énoncé. </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1991693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F1EFD9-69D6-B79D-B976-46E08ED71D6E}"/>
              </a:ext>
            </a:extLst>
          </p:cNvPr>
          <p:cNvSpPr>
            <a:spLocks noGrp="1"/>
          </p:cNvSpPr>
          <p:nvPr>
            <p:ph type="title"/>
          </p:nvPr>
        </p:nvSpPr>
        <p:spPr/>
        <p:txBody>
          <a:bodyPr/>
          <a:lstStyle/>
          <a:p>
            <a:r>
              <a:rPr lang="fr-FR" dirty="0"/>
              <a:t>B.4. Lexis (1)</a:t>
            </a:r>
          </a:p>
        </p:txBody>
      </p:sp>
      <p:sp>
        <p:nvSpPr>
          <p:cNvPr id="3" name="Espace réservé du contenu 2">
            <a:extLst>
              <a:ext uri="{FF2B5EF4-FFF2-40B4-BE49-F238E27FC236}">
                <a16:creationId xmlns:a16="http://schemas.microsoft.com/office/drawing/2014/main" id="{2F3F8D20-F22D-C2EA-9C89-6C11692F6C1D}"/>
              </a:ext>
            </a:extLst>
          </p:cNvPr>
          <p:cNvSpPr>
            <a:spLocks noGrp="1"/>
          </p:cNvSpPr>
          <p:nvPr>
            <p:ph idx="1"/>
          </p:nvPr>
        </p:nvSpPr>
        <p:spPr>
          <a:xfrm>
            <a:off x="838200" y="1285103"/>
            <a:ext cx="10515600" cy="5399902"/>
          </a:xfrm>
        </p:spPr>
        <p:txBody>
          <a:bodyPr>
            <a:normAutofit fontScale="47500" lnSpcReduction="20000"/>
          </a:bodyPr>
          <a:lstStyle/>
          <a:p>
            <a:pPr marL="0" indent="0">
              <a:buNone/>
            </a:pPr>
            <a:r>
              <a:rPr lang="fr-FR" sz="4500" dirty="0"/>
              <a:t> </a:t>
            </a:r>
            <a:r>
              <a:rPr lang="fr-FR" sz="4000" i="1" dirty="0">
                <a:effectLst/>
                <a:latin typeface="Calibri" panose="020F0502020204030204" pitchFamily="34" charset="0"/>
                <a:ea typeface="Calibri" panose="020F0502020204030204" pitchFamily="34" charset="0"/>
                <a:cs typeface="Times New Roman" panose="02020603050405020304" pitchFamily="18" charset="0"/>
              </a:rPr>
              <a:t>la mort de mon père </a:t>
            </a:r>
            <a:r>
              <a:rPr lang="fr-FR" sz="4000" dirty="0">
                <a:effectLst/>
                <a:latin typeface="Calibri" panose="020F0502020204030204" pitchFamily="34" charset="0"/>
                <a:ea typeface="Calibri" panose="020F0502020204030204" pitchFamily="34" charset="0"/>
                <a:cs typeface="Times New Roman" panose="02020603050405020304" pitchFamily="18" charset="0"/>
              </a:rPr>
              <a:t>(</a:t>
            </a:r>
            <a:r>
              <a:rPr lang="fr-FR" sz="4000" i="1" dirty="0">
                <a:effectLst/>
                <a:latin typeface="Calibri" panose="020F0502020204030204" pitchFamily="34" charset="0"/>
                <a:ea typeface="Calibri" panose="020F0502020204030204" pitchFamily="34" charset="0"/>
                <a:cs typeface="Times New Roman" panose="02020603050405020304" pitchFamily="18" charset="0"/>
              </a:rPr>
              <a:t>Formalisation</a:t>
            </a:r>
            <a:r>
              <a:rPr lang="fr-FR" sz="4000" dirty="0">
                <a:effectLst/>
                <a:latin typeface="Calibri" panose="020F0502020204030204" pitchFamily="34" charset="0"/>
                <a:ea typeface="Calibri" panose="020F0502020204030204" pitchFamily="34" charset="0"/>
                <a:cs typeface="Times New Roman" panose="02020603050405020304" pitchFamily="18" charset="0"/>
              </a:rPr>
              <a:t>, PLE2, p. 29</a:t>
            </a:r>
            <a:r>
              <a:rPr lang="fr-FR" sz="4000" dirty="0">
                <a:latin typeface="Calibri" panose="020F0502020204030204" pitchFamily="34" charset="0"/>
                <a:ea typeface="Calibri" panose="020F0502020204030204" pitchFamily="34" charset="0"/>
                <a:cs typeface="Times New Roman" panose="02020603050405020304" pitchFamily="18" charset="0"/>
              </a:rPr>
              <a:t>)</a:t>
            </a:r>
          </a:p>
          <a:p>
            <a:pPr marL="0" indent="0">
              <a:buNone/>
            </a:pPr>
            <a:r>
              <a:rPr lang="fr-FR" sz="4000" dirty="0">
                <a:latin typeface="Calibri" panose="020F0502020204030204" pitchFamily="34" charset="0"/>
                <a:cs typeface="Times New Roman" panose="02020603050405020304" pitchFamily="18" charset="0"/>
              </a:rPr>
              <a:t>Je considère que mon père meurt / le fait que mon père meurt / que mon père meure ! / je ne veux pas que mon père meure / le rejet du souhait que …</a:t>
            </a:r>
          </a:p>
          <a:p>
            <a:pPr marL="0" indent="0">
              <a:buNone/>
            </a:pPr>
            <a:r>
              <a:rPr lang="fr-FR" sz="4000" dirty="0">
                <a:latin typeface="Calibri" panose="020F0502020204030204" pitchFamily="34" charset="0"/>
                <a:cs typeface="Times New Roman" panose="02020603050405020304" pitchFamily="18" charset="0"/>
              </a:rPr>
              <a:t>Générateur des familles paraphrastiques dans leur profusion :  »A la centième, je lasse » (Conférence 2000)</a:t>
            </a:r>
            <a:endParaRPr lang="fr-FR" sz="1800" dirty="0">
              <a:latin typeface="Calibri" panose="020F0502020204030204" pitchFamily="34" charset="0"/>
              <a:cs typeface="Times New Roman" panose="02020603050405020304" pitchFamily="18" charset="0"/>
            </a:endParaRPr>
          </a:p>
          <a:p>
            <a:pPr marL="0" indent="0">
              <a:buNone/>
            </a:pPr>
            <a:r>
              <a:rPr lang="fr-FR" sz="1800" dirty="0">
                <a:latin typeface="Times New Roman" panose="02020603050405020304" pitchFamily="18" charset="0"/>
                <a:ea typeface="MS Mincho" panose="02020609040205080304" pitchFamily="49" charset="-128"/>
              </a:rPr>
              <a:t>             </a:t>
            </a:r>
            <a:r>
              <a:rPr lang="fr-FR" sz="1800" dirty="0">
                <a:effectLst/>
                <a:latin typeface="Times New Roman" panose="02020603050405020304" pitchFamily="18" charset="0"/>
                <a:ea typeface="MS Mincho" panose="02020609040205080304" pitchFamily="49" charset="-128"/>
              </a:rPr>
              <a:t>*C’est la peine de le faire.</a:t>
            </a:r>
          </a:p>
          <a:p>
            <a:pPr marL="449580" indent="0">
              <a:buNone/>
            </a:pPr>
            <a:r>
              <a:rPr lang="fr-FR" sz="1800" dirty="0">
                <a:effectLst/>
                <a:latin typeface="Times New Roman" panose="02020603050405020304" pitchFamily="18" charset="0"/>
                <a:ea typeface="MS Mincho" panose="02020609040205080304" pitchFamily="49" charset="-128"/>
              </a:rPr>
              <a:t>C’est pas la peine de le faire</a:t>
            </a:r>
          </a:p>
          <a:p>
            <a:pPr marL="449580" indent="0">
              <a:buNone/>
            </a:pPr>
            <a:r>
              <a:rPr lang="fr-FR" sz="1800" dirty="0">
                <a:effectLst/>
                <a:latin typeface="Times New Roman" panose="02020603050405020304" pitchFamily="18" charset="0"/>
                <a:ea typeface="MS Mincho" panose="02020609040205080304" pitchFamily="49" charset="-128"/>
              </a:rPr>
              <a:t>C’est pas la peine que tu le fasses</a:t>
            </a:r>
          </a:p>
          <a:p>
            <a:pPr marL="449580" indent="0">
              <a:buNone/>
            </a:pPr>
            <a:r>
              <a:rPr lang="fr-FR" sz="1800" dirty="0">
                <a:effectLst/>
                <a:latin typeface="Times New Roman" panose="02020603050405020304" pitchFamily="18" charset="0"/>
                <a:ea typeface="MS Mincho" panose="02020609040205080304" pitchFamily="49" charset="-128"/>
              </a:rPr>
              <a:t>C’est la peine de le faire ?</a:t>
            </a:r>
          </a:p>
          <a:p>
            <a:pPr marL="449580" indent="0">
              <a:buNone/>
            </a:pPr>
            <a:r>
              <a:rPr lang="fr-FR" sz="1800" dirty="0">
                <a:effectLst/>
                <a:latin typeface="Times New Roman" panose="02020603050405020304" pitchFamily="18" charset="0"/>
                <a:ea typeface="MS Mincho" panose="02020609040205080304" pitchFamily="49" charset="-128"/>
              </a:rPr>
              <a:t>C’est la peine que tu le fasses ?</a:t>
            </a:r>
          </a:p>
          <a:p>
            <a:pPr marL="449580" indent="0">
              <a:buNone/>
            </a:pPr>
            <a:r>
              <a:rPr lang="fr-FR" sz="1800" dirty="0">
                <a:effectLst/>
                <a:latin typeface="Times New Roman" panose="02020603050405020304" pitchFamily="18" charset="0"/>
                <a:ea typeface="MS Mincho" panose="02020609040205080304" pitchFamily="49" charset="-128"/>
              </a:rPr>
              <a:t>*C’est bien la peine de le faire.</a:t>
            </a:r>
          </a:p>
          <a:p>
            <a:pPr marL="449580" indent="0">
              <a:buNone/>
            </a:pPr>
            <a:r>
              <a:rPr lang="fr-FR" sz="1800" dirty="0">
                <a:effectLst/>
                <a:latin typeface="Times New Roman" panose="02020603050405020304" pitchFamily="18" charset="0"/>
                <a:ea typeface="MS Mincho" panose="02020609040205080304" pitchFamily="49" charset="-128"/>
              </a:rPr>
              <a:t>*C’est bien la peine que tu le fasses.</a:t>
            </a:r>
          </a:p>
          <a:p>
            <a:pPr marL="449580" indent="0">
              <a:buNone/>
            </a:pPr>
            <a:r>
              <a:rPr lang="fr-FR" sz="1800" dirty="0">
                <a:effectLst/>
                <a:latin typeface="Times New Roman" panose="02020603050405020304" pitchFamily="18" charset="0"/>
                <a:ea typeface="MS Mincho" panose="02020609040205080304" pitchFamily="49" charset="-128"/>
              </a:rPr>
              <a:t>C’est bien la peine que tu l’aies fait : négatif</a:t>
            </a:r>
          </a:p>
          <a:p>
            <a:pPr marL="449580" indent="0">
              <a:buNone/>
            </a:pPr>
            <a:r>
              <a:rPr lang="fr-FR" sz="1800" dirty="0">
                <a:effectLst/>
                <a:latin typeface="Times New Roman" panose="02020603050405020304" pitchFamily="18" charset="0"/>
                <a:ea typeface="MS Mincho" panose="02020609040205080304" pitchFamily="49" charset="-128"/>
              </a:rPr>
              <a:t>?C’est vraiment la peine de le faire.</a:t>
            </a:r>
          </a:p>
          <a:p>
            <a:pPr marL="449580" indent="0">
              <a:buNone/>
            </a:pPr>
            <a:r>
              <a:rPr lang="fr-FR" sz="1800" dirty="0">
                <a:effectLst/>
                <a:latin typeface="Times New Roman" panose="02020603050405020304" pitchFamily="18" charset="0"/>
                <a:ea typeface="MS Mincho" panose="02020609040205080304" pitchFamily="49" charset="-128"/>
              </a:rPr>
              <a:t>C’est vraiment la peine que tu le fasses : positif</a:t>
            </a:r>
          </a:p>
          <a:p>
            <a:pPr marL="449580" indent="0">
              <a:buNone/>
            </a:pPr>
            <a:r>
              <a:rPr lang="fr-FR" sz="1800" dirty="0">
                <a:effectLst/>
                <a:latin typeface="Times New Roman" panose="02020603050405020304" pitchFamily="18" charset="0"/>
                <a:ea typeface="MS Mincho" panose="02020609040205080304" pitchFamily="49" charset="-128"/>
              </a:rPr>
              <a:t>Ça vaut la peine de le faire : positif </a:t>
            </a:r>
          </a:p>
          <a:p>
            <a:pPr marL="449580" indent="0">
              <a:buNone/>
            </a:pPr>
            <a:r>
              <a:rPr lang="fr-FR" sz="1800" dirty="0">
                <a:effectLst/>
                <a:latin typeface="Times New Roman" panose="02020603050405020304" pitchFamily="18" charset="0"/>
                <a:ea typeface="MS Mincho" panose="02020609040205080304" pitchFamily="49" charset="-128"/>
              </a:rPr>
              <a:t>Ça vaut la peine que tu le fasses : positif</a:t>
            </a:r>
          </a:p>
          <a:p>
            <a:pPr marL="449580" indent="0">
              <a:buNone/>
            </a:pPr>
            <a:r>
              <a:rPr lang="fr-FR" sz="1800" dirty="0">
                <a:effectLst/>
                <a:latin typeface="Times New Roman" panose="02020603050405020304" pitchFamily="18" charset="0"/>
                <a:ea typeface="MS Mincho" panose="02020609040205080304" pitchFamily="49" charset="-128"/>
              </a:rPr>
              <a:t>*Ça vaut la peine que tu l’aies fait </a:t>
            </a:r>
          </a:p>
          <a:p>
            <a:pPr marL="449580" indent="0">
              <a:buNone/>
            </a:pPr>
            <a:r>
              <a:rPr lang="fr-FR" sz="1800" dirty="0">
                <a:effectLst/>
                <a:latin typeface="Times New Roman" panose="02020603050405020304" pitchFamily="18" charset="0"/>
                <a:ea typeface="MS Mincho" panose="02020609040205080304" pitchFamily="49" charset="-128"/>
              </a:rPr>
              <a:t>*Ça vaut bien la peine de le faire </a:t>
            </a:r>
          </a:p>
          <a:p>
            <a:pPr marL="449580" indent="0">
              <a:buNone/>
            </a:pPr>
            <a:r>
              <a:rPr lang="fr-FR" sz="1800" dirty="0">
                <a:effectLst/>
                <a:latin typeface="Times New Roman" panose="02020603050405020304" pitchFamily="18" charset="0"/>
                <a:ea typeface="MS Mincho" panose="02020609040205080304" pitchFamily="49" charset="-128"/>
              </a:rPr>
              <a:t>*Ça vaut bien la peine que tu le fasses </a:t>
            </a:r>
          </a:p>
          <a:p>
            <a:pPr marL="449580" indent="0">
              <a:buNone/>
            </a:pPr>
            <a:r>
              <a:rPr lang="fr-FR" sz="1800" dirty="0">
                <a:effectLst/>
                <a:latin typeface="Times New Roman" panose="02020603050405020304" pitchFamily="18" charset="0"/>
                <a:ea typeface="MS Mincho" panose="02020609040205080304" pitchFamily="49" charset="-128"/>
              </a:rPr>
              <a:t>*Ça vaut bien la peine que tu l’aies fait</a:t>
            </a:r>
          </a:p>
          <a:p>
            <a:pPr marL="449580" indent="0">
              <a:buNone/>
            </a:pPr>
            <a:r>
              <a:rPr lang="fr-FR" sz="1800" dirty="0">
                <a:effectLst/>
                <a:latin typeface="Times New Roman" panose="02020603050405020304" pitchFamily="18" charset="0"/>
                <a:ea typeface="MS Mincho" panose="02020609040205080304" pitchFamily="49" charset="-128"/>
              </a:rPr>
              <a:t>Ça vaut bien la peine qu’on le fasse : positif </a:t>
            </a:r>
          </a:p>
          <a:p>
            <a:pPr marL="449580" indent="0">
              <a:buNone/>
            </a:pPr>
            <a:endParaRPr lang="fr-FR" sz="1800" dirty="0">
              <a:effectLst/>
              <a:latin typeface="Times New Roman" panose="02020603050405020304" pitchFamily="18" charset="0"/>
              <a:ea typeface="MS Mincho" panose="02020609040205080304" pitchFamily="49" charset="-128"/>
            </a:endParaRPr>
          </a:p>
          <a:p>
            <a:pPr marL="0" indent="0">
              <a:buNone/>
            </a:pPr>
            <a:endParaRPr lang="fr-FR" b="1" u="sng" dirty="0"/>
          </a:p>
        </p:txBody>
      </p:sp>
    </p:spTree>
    <p:extLst>
      <p:ext uri="{BB962C8B-B14F-4D97-AF65-F5344CB8AC3E}">
        <p14:creationId xmlns:p14="http://schemas.microsoft.com/office/powerpoint/2010/main" val="39955059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F1EFD9-69D6-B79D-B976-46E08ED71D6E}"/>
              </a:ext>
            </a:extLst>
          </p:cNvPr>
          <p:cNvSpPr>
            <a:spLocks noGrp="1"/>
          </p:cNvSpPr>
          <p:nvPr>
            <p:ph type="title"/>
          </p:nvPr>
        </p:nvSpPr>
        <p:spPr/>
        <p:txBody>
          <a:bodyPr/>
          <a:lstStyle/>
          <a:p>
            <a:r>
              <a:rPr lang="fr-FR" dirty="0"/>
              <a:t>B.4. Lexis (2)</a:t>
            </a:r>
          </a:p>
        </p:txBody>
      </p:sp>
      <p:sp>
        <p:nvSpPr>
          <p:cNvPr id="3" name="Espace réservé du contenu 2">
            <a:extLst>
              <a:ext uri="{FF2B5EF4-FFF2-40B4-BE49-F238E27FC236}">
                <a16:creationId xmlns:a16="http://schemas.microsoft.com/office/drawing/2014/main" id="{2F3F8D20-F22D-C2EA-9C89-6C11692F6C1D}"/>
              </a:ext>
            </a:extLst>
          </p:cNvPr>
          <p:cNvSpPr>
            <a:spLocks noGrp="1"/>
          </p:cNvSpPr>
          <p:nvPr>
            <p:ph idx="1"/>
          </p:nvPr>
        </p:nvSpPr>
        <p:spPr>
          <a:xfrm>
            <a:off x="838200" y="1285103"/>
            <a:ext cx="10515600" cy="4891860"/>
          </a:xfrm>
        </p:spPr>
        <p:txBody>
          <a:bodyPr>
            <a:normAutofit fontScale="92500" lnSpcReduction="10000"/>
          </a:bodyPr>
          <a:lstStyle/>
          <a:p>
            <a:pPr marL="0" indent="0">
              <a:buNone/>
            </a:pPr>
            <a:r>
              <a:rPr lang="fr-FR" dirty="0">
                <a:latin typeface="Calibri" panose="020F0502020204030204" pitchFamily="34" charset="0"/>
                <a:cs typeface="Times New Roman" panose="02020603050405020304" pitchFamily="18" charset="0"/>
              </a:rPr>
              <a:t>Ni dictum sur lequel opérerait le modus</a:t>
            </a:r>
          </a:p>
          <a:p>
            <a:pPr marL="0" indent="0">
              <a:buNone/>
            </a:pPr>
            <a:r>
              <a:rPr lang="fr-FR" dirty="0">
                <a:latin typeface="Calibri" panose="020F0502020204030204" pitchFamily="34" charset="0"/>
                <a:cs typeface="Times New Roman" panose="02020603050405020304" pitchFamily="18" charset="0"/>
              </a:rPr>
              <a:t>Ni structure profonde au sens où elle serait déterminée par les schémas actanciels du lexique</a:t>
            </a:r>
          </a:p>
          <a:p>
            <a:pPr marL="0" indent="0">
              <a:buNone/>
            </a:pPr>
            <a:endParaRPr lang="fr-FR" sz="2400" dirty="0">
              <a:latin typeface="Calibri" panose="020F0502020204030204" pitchFamily="34" charset="0"/>
              <a:cs typeface="Times New Roman" panose="02020603050405020304" pitchFamily="18" charset="0"/>
            </a:endParaRPr>
          </a:p>
          <a:p>
            <a:pPr marL="0" indent="0">
              <a:buNone/>
            </a:pPr>
            <a:r>
              <a:rPr lang="fr-FR" sz="2400" dirty="0">
                <a:latin typeface="Calibri" panose="020F0502020204030204" pitchFamily="34" charset="0"/>
                <a:cs typeface="Times New Roman" panose="02020603050405020304" pitchFamily="18" charset="0"/>
              </a:rPr>
              <a:t>Ordonné par un schéma de lexis à trois places &lt;Source R But&gt; </a:t>
            </a:r>
            <a:r>
              <a:rPr lang="fr-FR" sz="2400" b="1" dirty="0">
                <a:latin typeface="Calibri" panose="020F0502020204030204" pitchFamily="34" charset="0"/>
                <a:cs typeface="Times New Roman" panose="02020603050405020304" pitchFamily="18" charset="0"/>
              </a:rPr>
              <a:t>= format d’énonciation</a:t>
            </a:r>
          </a:p>
          <a:p>
            <a:pPr marL="0" indent="0">
              <a:buNone/>
            </a:pPr>
            <a:r>
              <a:rPr lang="fr-FR" sz="2400" dirty="0">
                <a:latin typeface="Calibri" panose="020F0502020204030204" pitchFamily="34" charset="0"/>
                <a:cs typeface="Times New Roman" panose="02020603050405020304" pitchFamily="18" charset="0"/>
              </a:rPr>
              <a:t>« </a:t>
            </a:r>
            <a:r>
              <a:rPr lang="fr-FR" sz="2400" dirty="0">
                <a:effectLst/>
                <a:latin typeface="Calibri" panose="020F0502020204030204" pitchFamily="34" charset="0"/>
                <a:ea typeface="Calibri" panose="020F0502020204030204" pitchFamily="34" charset="0"/>
                <a:cs typeface="Times New Roman" panose="02020603050405020304" pitchFamily="18" charset="0"/>
              </a:rPr>
              <a:t>en reconstituant trois places, plutôt qu’une seule (la prédication), ou deux (le thème et le prédicat), introduit une dimension temporelle dans l’énoncé</a:t>
            </a:r>
          </a:p>
          <a:p>
            <a:pPr marL="0" indent="0">
              <a:buNone/>
            </a:pPr>
            <a:r>
              <a:rPr lang="fr-FR" sz="2400" dirty="0">
                <a:effectLst/>
                <a:latin typeface="Calibri" panose="020F0502020204030204" pitchFamily="34" charset="0"/>
                <a:ea typeface="Calibri" panose="020F0502020204030204" pitchFamily="34" charset="0"/>
                <a:cs typeface="Times New Roman" panose="02020603050405020304" pitchFamily="18" charset="0"/>
              </a:rPr>
              <a:t>&gt;&gt;avec un point de départ, et un point d’arrivée (source et but)</a:t>
            </a:r>
          </a:p>
          <a:p>
            <a:pPr marL="0" indent="0">
              <a:buNone/>
            </a:pPr>
            <a:r>
              <a:rPr lang="fr-FR" sz="2400" dirty="0">
                <a:latin typeface="Calibri" panose="020F0502020204030204" pitchFamily="34" charset="0"/>
                <a:ea typeface="Calibri" panose="020F0502020204030204" pitchFamily="34" charset="0"/>
                <a:cs typeface="Times New Roman" panose="02020603050405020304" pitchFamily="18" charset="0"/>
              </a:rPr>
              <a:t>&gt;&gt;</a:t>
            </a:r>
            <a:r>
              <a:rPr lang="fr-FR" sz="2400" dirty="0">
                <a:effectLst/>
                <a:latin typeface="Calibri" panose="020F0502020204030204" pitchFamily="34" charset="0"/>
                <a:ea typeface="Calibri" panose="020F0502020204030204" pitchFamily="34" charset="0"/>
                <a:cs typeface="Times New Roman" panose="02020603050405020304" pitchFamily="18" charset="0"/>
              </a:rPr>
              <a:t>et l’idée donc que l’énoncé effectivement opère ce passage d’un point de départ à un point d’arrivée</a:t>
            </a:r>
          </a:p>
          <a:p>
            <a:pPr marL="0" indent="0">
              <a:buNone/>
            </a:pPr>
            <a:r>
              <a:rPr lang="fr-FR" sz="2400" dirty="0">
                <a:latin typeface="Calibri" panose="020F0502020204030204" pitchFamily="34" charset="0"/>
                <a:ea typeface="Calibri" panose="020F0502020204030204" pitchFamily="34" charset="0"/>
                <a:cs typeface="Times New Roman" panose="02020603050405020304" pitchFamily="18" charset="0"/>
              </a:rPr>
              <a:t>= </a:t>
            </a:r>
            <a:r>
              <a:rPr lang="fr-FR" sz="2400" dirty="0">
                <a:effectLst/>
                <a:latin typeface="Calibri" panose="020F0502020204030204" pitchFamily="34" charset="0"/>
                <a:ea typeface="Calibri" panose="020F0502020204030204" pitchFamily="34" charset="0"/>
                <a:cs typeface="Times New Roman" panose="02020603050405020304" pitchFamily="18" charset="0"/>
              </a:rPr>
              <a:t>Ce mouvement suppose un temps de la prédication, et non pas seulement une opération effectuée « l’énoncé-phrase </a:t>
            </a:r>
            <a:r>
              <a:rPr lang="fr-FR" sz="2400" dirty="0" err="1">
                <a:effectLst/>
                <a:latin typeface="Calibri" panose="020F0502020204030204" pitchFamily="34" charset="0"/>
                <a:ea typeface="Calibri" panose="020F0502020204030204" pitchFamily="34" charset="0"/>
                <a:cs typeface="Times New Roman" panose="02020603050405020304" pitchFamily="18" charset="0"/>
              </a:rPr>
              <a:t>culiolien</a:t>
            </a:r>
            <a:r>
              <a:rPr lang="fr-FR" sz="2400" dirty="0">
                <a:effectLst/>
                <a:latin typeface="Calibri" panose="020F0502020204030204" pitchFamily="34" charset="0"/>
                <a:ea typeface="Calibri" panose="020F0502020204030204" pitchFamily="34" charset="0"/>
                <a:cs typeface="Times New Roman" panose="02020603050405020304" pitchFamily="18" charset="0"/>
              </a:rPr>
              <a:t> s’élabore, ce qui prend du temps. » (De </a:t>
            </a:r>
            <a:r>
              <a:rPr lang="fr-FR" sz="2400" dirty="0">
                <a:latin typeface="Calibri" panose="020F0502020204030204" pitchFamily="34" charset="0"/>
                <a:ea typeface="Calibri" panose="020F0502020204030204" pitchFamily="34" charset="0"/>
                <a:cs typeface="Times New Roman" panose="02020603050405020304" pitchFamily="18" charset="0"/>
              </a:rPr>
              <a:t>V</a:t>
            </a:r>
            <a:r>
              <a:rPr lang="fr-FR" sz="2400" dirty="0">
                <a:effectLst/>
                <a:latin typeface="Calibri" panose="020F0502020204030204" pitchFamily="34" charset="0"/>
                <a:ea typeface="Calibri" panose="020F0502020204030204" pitchFamily="34" charset="0"/>
                <a:cs typeface="Times New Roman" panose="02020603050405020304" pitchFamily="18" charset="0"/>
              </a:rPr>
              <a:t>ogüé 17) </a:t>
            </a:r>
          </a:p>
          <a:p>
            <a:pPr marL="0" indent="0">
              <a:buNone/>
            </a:pPr>
            <a:r>
              <a:rPr lang="fr-FR" sz="2400" b="1" dirty="0">
                <a:latin typeface="Calibri" panose="020F0502020204030204" pitchFamily="34" charset="0"/>
                <a:cs typeface="Times New Roman" panose="02020603050405020304" pitchFamily="18" charset="0"/>
              </a:rPr>
              <a:t>=&gt; </a:t>
            </a:r>
            <a:r>
              <a:rPr lang="fr-FR" sz="2400" b="1" u="sng" dirty="0">
                <a:latin typeface="Calibri" panose="020F0502020204030204" pitchFamily="34" charset="0"/>
                <a:cs typeface="Times New Roman" panose="02020603050405020304" pitchFamily="18" charset="0"/>
              </a:rPr>
              <a:t>é</a:t>
            </a:r>
            <a:r>
              <a:rPr lang="fr-FR" sz="2400" dirty="0">
                <a:latin typeface="Calibri" panose="020F0502020204030204" pitchFamily="34" charset="0"/>
                <a:cs typeface="Times New Roman" panose="02020603050405020304" pitchFamily="18" charset="0"/>
              </a:rPr>
              <a:t>nonc</a:t>
            </a:r>
            <a:r>
              <a:rPr lang="fr-FR" sz="2400" b="1" u="sng" dirty="0">
                <a:latin typeface="Calibri" panose="020F0502020204030204" pitchFamily="34" charset="0"/>
                <a:cs typeface="Times New Roman" panose="02020603050405020304" pitchFamily="18" charset="0"/>
              </a:rPr>
              <a:t>é</a:t>
            </a:r>
            <a:endParaRPr lang="fr-FR" sz="3600" b="1" u="sng" dirty="0"/>
          </a:p>
        </p:txBody>
      </p:sp>
    </p:spTree>
    <p:extLst>
      <p:ext uri="{BB962C8B-B14F-4D97-AF65-F5344CB8AC3E}">
        <p14:creationId xmlns:p14="http://schemas.microsoft.com/office/powerpoint/2010/main" val="834572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18E5F6-2107-1FC8-F2B8-6E8DC420C843}"/>
              </a:ext>
            </a:extLst>
          </p:cNvPr>
          <p:cNvSpPr>
            <a:spLocks noGrp="1"/>
          </p:cNvSpPr>
          <p:nvPr>
            <p:ph type="title"/>
          </p:nvPr>
        </p:nvSpPr>
        <p:spPr/>
        <p:txBody>
          <a:bodyPr/>
          <a:lstStyle/>
          <a:p>
            <a:r>
              <a:rPr lang="fr-FR" dirty="0"/>
              <a:t>B.5. Niveau 1/ Niveau 2/ Niveau 3</a:t>
            </a:r>
          </a:p>
        </p:txBody>
      </p:sp>
      <p:sp>
        <p:nvSpPr>
          <p:cNvPr id="3" name="Espace réservé du contenu 2">
            <a:extLst>
              <a:ext uri="{FF2B5EF4-FFF2-40B4-BE49-F238E27FC236}">
                <a16:creationId xmlns:a16="http://schemas.microsoft.com/office/drawing/2014/main" id="{4DB37C41-A972-B0F8-694D-6BE1DC204600}"/>
              </a:ext>
            </a:extLst>
          </p:cNvPr>
          <p:cNvSpPr>
            <a:spLocks noGrp="1"/>
          </p:cNvSpPr>
          <p:nvPr>
            <p:ph idx="1"/>
          </p:nvPr>
        </p:nvSpPr>
        <p:spPr>
          <a:xfrm>
            <a:off x="838200" y="1272746"/>
            <a:ext cx="10515600" cy="4904217"/>
          </a:xfrm>
        </p:spPr>
        <p:txBody>
          <a:bodyPr>
            <a:normAutofit fontScale="77500" lnSpcReduction="20000"/>
          </a:bodyPr>
          <a:lstStyle/>
          <a:p>
            <a:pPr marL="0" indent="0">
              <a:buNone/>
            </a:pPr>
            <a:r>
              <a:rPr lang="fr-FR" dirty="0"/>
              <a:t>Le niveau 1 est un niveau de représentation, où représentation renvoie à la représentation mentale (il s’agit de cognition, […] l’affect fait partie de la cognition). […] A tout cela, nous ‘avons pas accès , au sens d’un accès immédiat. […]</a:t>
            </a:r>
          </a:p>
          <a:p>
            <a:pPr marL="0" indent="0">
              <a:buNone/>
            </a:pPr>
            <a:endParaRPr lang="fr-FR" dirty="0"/>
          </a:p>
          <a:p>
            <a:pPr marL="0" indent="0">
              <a:buNone/>
            </a:pPr>
            <a:r>
              <a:rPr lang="fr-FR" dirty="0"/>
              <a:t>Au niveau 2, nous avons des représentations que j’appellerai linguistiques, et qui sont la trace de l’activité de représentation du niveau 1.</a:t>
            </a:r>
          </a:p>
          <a:p>
            <a:pPr marL="457200" lvl="1" indent="0">
              <a:buNone/>
            </a:pPr>
            <a:r>
              <a:rPr lang="fr-FR" dirty="0"/>
              <a:t>&gt;&gt; il n’y a pas de relation terme à terme entre les représentations de niveau 1 et les représentations de niveau2</a:t>
            </a:r>
          </a:p>
          <a:p>
            <a:pPr marL="457200" lvl="1" indent="0">
              <a:buNone/>
            </a:pPr>
            <a:r>
              <a:rPr lang="fr-FR" dirty="0"/>
              <a:t>= tout sauf un jeu fixe entre représentants et représentations.</a:t>
            </a:r>
          </a:p>
          <a:p>
            <a:pPr marL="0" indent="0">
              <a:buNone/>
            </a:pPr>
            <a:endParaRPr lang="fr-FR" dirty="0"/>
          </a:p>
          <a:p>
            <a:pPr marL="0" indent="0">
              <a:buNone/>
            </a:pPr>
            <a:r>
              <a:rPr lang="fr-FR" dirty="0"/>
              <a:t>Le niveau 3 est le niveau de la construction explicite de représentations métalinguistiques. </a:t>
            </a:r>
          </a:p>
          <a:p>
            <a:pPr marL="457200" lvl="1" indent="0">
              <a:buNone/>
            </a:pPr>
            <a:r>
              <a:rPr lang="fr-FR" dirty="0"/>
              <a:t>&gt;&gt; mais cela suppose que l’on ne se contente pas de représenter.</a:t>
            </a:r>
          </a:p>
          <a:p>
            <a:pPr marL="457200" lvl="1" indent="0">
              <a:buNone/>
            </a:pPr>
            <a:r>
              <a:rPr lang="fr-FR" dirty="0"/>
              <a:t>= il faut que cette métalangue de représentation soit une métalangue de calcul</a:t>
            </a:r>
          </a:p>
          <a:p>
            <a:pPr marL="0" indent="0">
              <a:buNone/>
            </a:pPr>
            <a:r>
              <a:rPr lang="fr-FR" dirty="0"/>
              <a:t>&gt;&gt; l’espoir, c’est que […] par le biais de cette relation explicite en 2 et 3, nous puissions simuler la correspondance entre 1 et 2</a:t>
            </a:r>
          </a:p>
          <a:p>
            <a:pPr marL="0" indent="0">
              <a:buNone/>
            </a:pPr>
            <a:r>
              <a:rPr lang="fr-FR" dirty="0"/>
              <a:t>= mais il n’y a pas de relation univoque.</a:t>
            </a:r>
          </a:p>
        </p:txBody>
      </p:sp>
    </p:spTree>
    <p:extLst>
      <p:ext uri="{BB962C8B-B14F-4D97-AF65-F5344CB8AC3E}">
        <p14:creationId xmlns:p14="http://schemas.microsoft.com/office/powerpoint/2010/main" val="26407160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583110-56FA-DFF3-E957-A18DE8C3C347}"/>
              </a:ext>
            </a:extLst>
          </p:cNvPr>
          <p:cNvSpPr>
            <a:spLocks noGrp="1"/>
          </p:cNvSpPr>
          <p:nvPr>
            <p:ph type="title"/>
          </p:nvPr>
        </p:nvSpPr>
        <p:spPr/>
        <p:txBody>
          <a:bodyPr/>
          <a:lstStyle/>
          <a:p>
            <a:r>
              <a:rPr lang="fr-FR" dirty="0"/>
              <a:t>B.6. Opération de repérage</a:t>
            </a:r>
          </a:p>
        </p:txBody>
      </p:sp>
      <mc:AlternateContent xmlns:mc="http://schemas.openxmlformats.org/markup-compatibility/2006" xmlns:a14="http://schemas.microsoft.com/office/drawing/2010/main">
        <mc:Choice Requires="a14">
          <p:sp>
            <p:nvSpPr>
              <p:cNvPr id="3" name="Espace réservé du contenu 2">
                <a:extLst>
                  <a:ext uri="{FF2B5EF4-FFF2-40B4-BE49-F238E27FC236}">
                    <a16:creationId xmlns:a16="http://schemas.microsoft.com/office/drawing/2014/main" id="{3E6B266E-74EF-E359-1AD1-62A21218BB42}"/>
                  </a:ext>
                </a:extLst>
              </p:cNvPr>
              <p:cNvSpPr>
                <a:spLocks noGrp="1"/>
              </p:cNvSpPr>
              <p:nvPr>
                <p:ph idx="1"/>
              </p:nvPr>
            </p:nvSpPr>
            <p:spPr/>
            <p:txBody>
              <a:bodyPr>
                <a:normAutofit fontScale="92500" lnSpcReduction="20000"/>
              </a:bodyPr>
              <a:lstStyle/>
              <a:p>
                <a:pPr marL="0" indent="0">
                  <a:buNone/>
                </a:pPr>
                <a:r>
                  <a:rPr lang="fr-FR" dirty="0"/>
                  <a:t>Les entités construites par les énoncés sont construites par repérage avec autre chose : une notion, ou un repère</a:t>
                </a:r>
              </a:p>
              <a:p>
                <a:pPr>
                  <a:buFont typeface="Symbol" pitchFamily="2" charset="2"/>
                  <a:buChar char="Þ"/>
                </a:pPr>
                <a:r>
                  <a:rPr lang="fr-FR" dirty="0"/>
                  <a:t>Des occurrences</a:t>
                </a:r>
              </a:p>
              <a:p>
                <a:pPr>
                  <a:buFont typeface="Symbol" pitchFamily="2" charset="2"/>
                  <a:buChar char="Þ"/>
                </a:pPr>
                <a:r>
                  <a:rPr lang="fr-FR" dirty="0"/>
                  <a:t>Des occurrences situées</a:t>
                </a:r>
              </a:p>
              <a:p>
                <a:pPr marL="0" indent="0">
                  <a:buNone/>
                </a:pPr>
                <a:endParaRPr lang="fr-FR" dirty="0"/>
              </a:p>
              <a:p>
                <a:pPr marL="0" indent="0">
                  <a:buNone/>
                </a:pPr>
                <a:r>
                  <a:rPr lang="fr-FR" dirty="0"/>
                  <a:t>O </a:t>
                </a:r>
                <a14:m>
                  <m:oMath xmlns:m="http://schemas.openxmlformats.org/officeDocument/2006/math">
                    <m:r>
                      <a:rPr lang="fr-FR" i="1" u="sng" smtClean="0">
                        <a:latin typeface="Cambria Math" panose="02040503050406030204" pitchFamily="18" charset="0"/>
                        <a:ea typeface="Cambria Math" panose="02040503050406030204" pitchFamily="18" charset="0"/>
                      </a:rPr>
                      <m:t>∈</m:t>
                    </m:r>
                  </m:oMath>
                </a14:m>
                <a:r>
                  <a:rPr lang="fr-FR" u="sng" dirty="0"/>
                  <a:t> </a:t>
                </a:r>
                <a:r>
                  <a:rPr lang="fr-FR" dirty="0"/>
                  <a:t>N</a:t>
                </a:r>
              </a:p>
              <a:p>
                <a:pPr marL="0" indent="0">
                  <a:buNone/>
                </a:pPr>
                <a:r>
                  <a:rPr lang="fr-FR" dirty="0"/>
                  <a:t>O </a:t>
                </a:r>
                <a14:m>
                  <m:oMath xmlns:m="http://schemas.openxmlformats.org/officeDocument/2006/math">
                    <m:r>
                      <a:rPr lang="fr-FR" i="1" u="sng" smtClean="0">
                        <a:latin typeface="Cambria Math" panose="02040503050406030204" pitchFamily="18" charset="0"/>
                        <a:ea typeface="Cambria Math" panose="02040503050406030204" pitchFamily="18" charset="0"/>
                      </a:rPr>
                      <m:t>∈</m:t>
                    </m:r>
                  </m:oMath>
                </a14:m>
                <a:r>
                  <a:rPr lang="fr-FR" u="sng" dirty="0"/>
                  <a:t> </a:t>
                </a:r>
                <a:r>
                  <a:rPr lang="fr-FR" dirty="0"/>
                  <a:t>Sit</a:t>
                </a:r>
              </a:p>
              <a:p>
                <a:pPr marL="0" indent="0">
                  <a:buNone/>
                </a:pPr>
                <a:endParaRPr lang="fr-FR" dirty="0"/>
              </a:p>
              <a:p>
                <a:pPr marL="0" indent="0">
                  <a:buNone/>
                </a:pPr>
                <a:endParaRPr lang="fr-FR" dirty="0"/>
              </a:p>
              <a:p>
                <a:pPr marL="0" indent="0">
                  <a:buNone/>
                </a:pPr>
                <a:r>
                  <a:rPr lang="fr-FR" dirty="0"/>
                  <a:t>Identification, rupture, différenciation : présent déictique, aoriste, imparfait ?</a:t>
                </a:r>
              </a:p>
            </p:txBody>
          </p:sp>
        </mc:Choice>
        <mc:Fallback xmlns="">
          <p:sp>
            <p:nvSpPr>
              <p:cNvPr id="3" name="Espace réservé du contenu 2">
                <a:extLst>
                  <a:ext uri="{FF2B5EF4-FFF2-40B4-BE49-F238E27FC236}">
                    <a16:creationId xmlns:a16="http://schemas.microsoft.com/office/drawing/2014/main" id="{3E6B266E-74EF-E359-1AD1-62A21218BB42}"/>
                  </a:ext>
                </a:extLst>
              </p:cNvPr>
              <p:cNvSpPr>
                <a:spLocks noGrp="1" noRot="1" noChangeAspect="1" noMove="1" noResize="1" noEditPoints="1" noAdjustHandles="1" noChangeArrowheads="1" noChangeShapeType="1" noTextEdit="1"/>
              </p:cNvSpPr>
              <p:nvPr>
                <p:ph idx="1"/>
              </p:nvPr>
            </p:nvSpPr>
            <p:spPr>
              <a:blipFill>
                <a:blip r:embed="rId2"/>
                <a:stretch>
                  <a:fillRect l="-1086" t="-3488"/>
                </a:stretch>
              </a:blipFill>
            </p:spPr>
            <p:txBody>
              <a:bodyPr/>
              <a:lstStyle/>
              <a:p>
                <a:r>
                  <a:rPr lang="fr-FR">
                    <a:noFill/>
                  </a:rPr>
                  <a:t> </a:t>
                </a:r>
              </a:p>
            </p:txBody>
          </p:sp>
        </mc:Fallback>
      </mc:AlternateContent>
    </p:spTree>
    <p:extLst>
      <p:ext uri="{BB962C8B-B14F-4D97-AF65-F5344CB8AC3E}">
        <p14:creationId xmlns:p14="http://schemas.microsoft.com/office/powerpoint/2010/main" val="2491363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EFD2B6-CD53-E2B5-19A7-263BC3BE3866}"/>
              </a:ext>
            </a:extLst>
          </p:cNvPr>
          <p:cNvSpPr>
            <a:spLocks noGrp="1"/>
          </p:cNvSpPr>
          <p:nvPr>
            <p:ph type="title"/>
          </p:nvPr>
        </p:nvSpPr>
        <p:spPr/>
        <p:txBody>
          <a:bodyPr/>
          <a:lstStyle/>
          <a:p>
            <a:r>
              <a:rPr lang="fr-FR" dirty="0"/>
              <a:t>B.7. Le modèle de la came (1)</a:t>
            </a:r>
          </a:p>
        </p:txBody>
      </p:sp>
      <p:sp>
        <p:nvSpPr>
          <p:cNvPr id="3" name="Espace réservé du contenu 2">
            <a:extLst>
              <a:ext uri="{FF2B5EF4-FFF2-40B4-BE49-F238E27FC236}">
                <a16:creationId xmlns:a16="http://schemas.microsoft.com/office/drawing/2014/main" id="{CB6AD7E0-4D8E-197D-A4E8-CFD03107E19F}"/>
              </a:ext>
            </a:extLst>
          </p:cNvPr>
          <p:cNvSpPr>
            <a:spLocks noGrp="1"/>
          </p:cNvSpPr>
          <p:nvPr>
            <p:ph idx="1"/>
          </p:nvPr>
        </p:nvSpPr>
        <p:spPr/>
        <p:txBody>
          <a:bodyPr>
            <a:normAutofit/>
          </a:bodyPr>
          <a:lstStyle/>
          <a:p>
            <a:pPr marL="0" indent="0">
              <a:buNone/>
            </a:pPr>
            <a:r>
              <a:rPr lang="fr-FR" sz="1800" dirty="0">
                <a:effectLst/>
                <a:latin typeface="Times New Roman" panose="02020603050405020304" pitchFamily="18" charset="0"/>
                <a:ea typeface="Times New Roman" panose="02020603050405020304" pitchFamily="18" charset="0"/>
              </a:rPr>
              <a:t>&gt;&gt; rendre compte de la dimension proprement dialectique de la notion même d’identité entre </a:t>
            </a:r>
            <a:r>
              <a:rPr lang="fr-FR" sz="1800" i="1" dirty="0">
                <a:effectLst/>
                <a:latin typeface="Times New Roman" panose="02020603050405020304" pitchFamily="18" charset="0"/>
                <a:ea typeface="Times New Roman" panose="02020603050405020304" pitchFamily="18" charset="0"/>
              </a:rPr>
              <a:t>idem</a:t>
            </a:r>
            <a:r>
              <a:rPr lang="fr-FR" sz="1800" dirty="0">
                <a:effectLst/>
                <a:latin typeface="Times New Roman" panose="02020603050405020304" pitchFamily="18" charset="0"/>
                <a:ea typeface="Times New Roman" panose="02020603050405020304" pitchFamily="18" charset="0"/>
              </a:rPr>
              <a:t> et </a:t>
            </a:r>
            <a:r>
              <a:rPr lang="fr-FR" sz="1800" i="1" dirty="0" err="1">
                <a:effectLst/>
                <a:latin typeface="Times New Roman" panose="02020603050405020304" pitchFamily="18" charset="0"/>
                <a:ea typeface="Times New Roman" panose="02020603050405020304" pitchFamily="18" charset="0"/>
              </a:rPr>
              <a:t>ipse</a:t>
            </a:r>
            <a:r>
              <a:rPr lang="fr-FR" sz="1800" dirty="0">
                <a:effectLst/>
                <a:latin typeface="Times New Roman" panose="02020603050405020304" pitchFamily="18" charset="0"/>
                <a:ea typeface="Times New Roman" panose="02020603050405020304" pitchFamily="18" charset="0"/>
              </a:rPr>
              <a:t> qui singularise</a:t>
            </a:r>
          </a:p>
          <a:p>
            <a:pPr marL="0" indent="0">
              <a:buNone/>
            </a:pPr>
            <a:r>
              <a:rPr lang="fr-FR" sz="1800" dirty="0">
                <a:latin typeface="Times New Roman" panose="02020603050405020304" pitchFamily="18" charset="0"/>
                <a:ea typeface="Times New Roman" panose="02020603050405020304" pitchFamily="18" charset="0"/>
              </a:rPr>
              <a:t>&gt;&gt; </a:t>
            </a:r>
            <a:r>
              <a:rPr lang="fr-FR" sz="1800" dirty="0">
                <a:effectLst/>
                <a:latin typeface="Times New Roman" panose="02020603050405020304" pitchFamily="18" charset="0"/>
                <a:ea typeface="Times New Roman" panose="02020603050405020304" pitchFamily="18" charset="0"/>
              </a:rPr>
              <a:t>l’identité affaire de pondérations variables entre identification (notée  =) et altérité (notée w)</a:t>
            </a:r>
            <a:r>
              <a:rPr lang="fr-FR" dirty="0">
                <a:effectLst/>
              </a:rPr>
              <a:t> </a:t>
            </a:r>
          </a:p>
          <a:p>
            <a:pPr marL="0" indent="0">
              <a:buNone/>
            </a:pPr>
            <a:r>
              <a:rPr lang="fr-FR" dirty="0">
                <a:sym typeface="Wingdings" pitchFamily="2" charset="2"/>
              </a:rPr>
              <a:t> </a:t>
            </a:r>
            <a:r>
              <a:rPr lang="fr-FR" dirty="0"/>
              <a:t> </a:t>
            </a:r>
            <a:r>
              <a:rPr lang="fr-FR" sz="1800" i="1" dirty="0">
                <a:effectLst/>
                <a:latin typeface="Times New Roman" panose="02020603050405020304" pitchFamily="18" charset="0"/>
                <a:ea typeface="Times New Roman" panose="02020603050405020304" pitchFamily="18" charset="0"/>
              </a:rPr>
              <a:t>idem</a:t>
            </a:r>
            <a:r>
              <a:rPr lang="fr-FR" sz="1800" i="1" dirty="0">
                <a:latin typeface="Times New Roman" panose="02020603050405020304" pitchFamily="18" charset="0"/>
                <a:ea typeface="Times New Roman" panose="02020603050405020304" pitchFamily="18" charset="0"/>
              </a:rPr>
              <a:t> : </a:t>
            </a:r>
            <a:r>
              <a:rPr lang="fr-FR" sz="1800" dirty="0">
                <a:effectLst/>
                <a:latin typeface="Times New Roman" panose="02020603050405020304" pitchFamily="18" charset="0"/>
                <a:ea typeface="Times New Roman" panose="02020603050405020304" pitchFamily="18" charset="0"/>
              </a:rPr>
              <a:t>altérité est présente, puisque identification présuppose une altérité première qu’elle vient annuler. </a:t>
            </a:r>
          </a:p>
          <a:p>
            <a:pPr>
              <a:buFont typeface="Wingdings" pitchFamily="2" charset="2"/>
              <a:buChar char="à"/>
            </a:pPr>
            <a:r>
              <a:rPr lang="fr-FR" sz="1800" i="1" dirty="0" err="1">
                <a:effectLst/>
                <a:latin typeface="Times New Roman" panose="02020603050405020304" pitchFamily="18" charset="0"/>
                <a:ea typeface="Times New Roman" panose="02020603050405020304" pitchFamily="18" charset="0"/>
                <a:sym typeface="Wingdings" pitchFamily="2" charset="2"/>
              </a:rPr>
              <a:t>i</a:t>
            </a:r>
            <a:r>
              <a:rPr lang="fr-FR" sz="1800" i="1" dirty="0" err="1">
                <a:effectLst/>
                <a:latin typeface="Times New Roman" panose="02020603050405020304" pitchFamily="18" charset="0"/>
                <a:ea typeface="Times New Roman" panose="02020603050405020304" pitchFamily="18" charset="0"/>
              </a:rPr>
              <a:t>pse</a:t>
            </a:r>
            <a:r>
              <a:rPr lang="fr-FR" sz="1800" dirty="0">
                <a:latin typeface="Times New Roman" panose="02020603050405020304" pitchFamily="18" charset="0"/>
                <a:ea typeface="Times New Roman" panose="02020603050405020304" pitchFamily="18" charset="0"/>
              </a:rPr>
              <a:t> : </a:t>
            </a:r>
            <a:r>
              <a:rPr lang="fr-FR" sz="1800" dirty="0">
                <a:effectLst/>
                <a:latin typeface="Times New Roman" panose="02020603050405020304" pitchFamily="18" charset="0"/>
                <a:ea typeface="Times New Roman" panose="02020603050405020304" pitchFamily="18" charset="0"/>
              </a:rPr>
              <a:t>altérité et identité interviennent aussi, mais pour se fonder mutuellement</a:t>
            </a:r>
            <a:r>
              <a:rPr lang="fr-FR" dirty="0">
                <a:effectLst/>
              </a:rPr>
              <a:t> </a:t>
            </a:r>
          </a:p>
          <a:p>
            <a:pPr>
              <a:buFont typeface="Wingdings" pitchFamily="2" charset="2"/>
              <a:buChar char="à"/>
            </a:pPr>
            <a:r>
              <a:rPr lang="fr-FR" dirty="0"/>
              <a:t> </a:t>
            </a:r>
            <a:r>
              <a:rPr lang="fr-FR" sz="1800" dirty="0">
                <a:effectLst/>
                <a:latin typeface="Times New Roman" panose="02020603050405020304" pitchFamily="18" charset="0"/>
                <a:ea typeface="Times New Roman" panose="02020603050405020304" pitchFamily="18" charset="0"/>
              </a:rPr>
              <a:t>ipséité = radicalisation par rapport à la problématique de l’identité portée par la notion d’</a:t>
            </a:r>
            <a:r>
              <a:rPr lang="fr-FR" sz="1800" i="1" dirty="0">
                <a:effectLst/>
                <a:latin typeface="Times New Roman" panose="02020603050405020304" pitchFamily="18" charset="0"/>
                <a:ea typeface="Times New Roman" panose="02020603050405020304" pitchFamily="18" charset="0"/>
              </a:rPr>
              <a:t>idem</a:t>
            </a:r>
            <a:endParaRPr lang="fr-FR" sz="1800" i="1" dirty="0">
              <a:latin typeface="Times New Roman" panose="02020603050405020304" pitchFamily="18" charset="0"/>
              <a:ea typeface="Times New Roman" panose="02020603050405020304" pitchFamily="18" charset="0"/>
            </a:endParaRPr>
          </a:p>
          <a:p>
            <a:pPr marL="0" indent="0">
              <a:buNone/>
            </a:pPr>
            <a:r>
              <a:rPr lang="fr-FR" sz="1800" i="1" dirty="0">
                <a:effectLst/>
                <a:latin typeface="Times New Roman" panose="02020603050405020304" pitchFamily="18" charset="0"/>
                <a:ea typeface="Times New Roman" panose="02020603050405020304" pitchFamily="18" charset="0"/>
              </a:rPr>
              <a:t>		= </a:t>
            </a:r>
            <a:r>
              <a:rPr lang="fr-FR" sz="1800" dirty="0">
                <a:effectLst/>
                <a:latin typeface="Times New Roman" panose="02020603050405020304" pitchFamily="18" charset="0"/>
                <a:ea typeface="Times New Roman" panose="02020603050405020304" pitchFamily="18" charset="0"/>
              </a:rPr>
              <a:t>de l’une à l’autre un renforcement de l’identité (jusqu’à la singularité) </a:t>
            </a:r>
          </a:p>
          <a:p>
            <a:pPr marL="0" indent="0">
              <a:buNone/>
            </a:pPr>
            <a:r>
              <a:rPr lang="fr-FR" sz="1800" dirty="0">
                <a:latin typeface="Times New Roman" panose="02020603050405020304" pitchFamily="18" charset="0"/>
                <a:ea typeface="Times New Roman" panose="02020603050405020304" pitchFamily="18" charset="0"/>
              </a:rPr>
              <a:t>					</a:t>
            </a:r>
            <a:r>
              <a:rPr lang="fr-FR" sz="1800" dirty="0">
                <a:effectLst/>
                <a:latin typeface="Times New Roman" panose="02020603050405020304" pitchFamily="18" charset="0"/>
                <a:ea typeface="Times New Roman" panose="02020603050405020304" pitchFamily="18" charset="0"/>
              </a:rPr>
              <a:t>au fur à mesure que l’altérité se fait plus indépassable.</a:t>
            </a:r>
            <a:r>
              <a:rPr lang="fr-FR" dirty="0">
                <a:effectLst/>
              </a:rPr>
              <a:t> </a:t>
            </a:r>
          </a:p>
        </p:txBody>
      </p:sp>
    </p:spTree>
    <p:extLst>
      <p:ext uri="{BB962C8B-B14F-4D97-AF65-F5344CB8AC3E}">
        <p14:creationId xmlns:p14="http://schemas.microsoft.com/office/powerpoint/2010/main" val="3846860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EFD2B6-CD53-E2B5-19A7-263BC3BE3866}"/>
              </a:ext>
            </a:extLst>
          </p:cNvPr>
          <p:cNvSpPr>
            <a:spLocks noGrp="1"/>
          </p:cNvSpPr>
          <p:nvPr>
            <p:ph type="title"/>
          </p:nvPr>
        </p:nvSpPr>
        <p:spPr/>
        <p:txBody>
          <a:bodyPr/>
          <a:lstStyle/>
          <a:p>
            <a:r>
              <a:rPr lang="fr-FR" dirty="0"/>
              <a:t>B.7. Le modèle de la came (2)</a:t>
            </a:r>
          </a:p>
        </p:txBody>
      </p:sp>
      <p:sp>
        <p:nvSpPr>
          <p:cNvPr id="3" name="Espace réservé du contenu 2">
            <a:extLst>
              <a:ext uri="{FF2B5EF4-FFF2-40B4-BE49-F238E27FC236}">
                <a16:creationId xmlns:a16="http://schemas.microsoft.com/office/drawing/2014/main" id="{CB6AD7E0-4D8E-197D-A4E8-CFD03107E19F}"/>
              </a:ext>
            </a:extLst>
          </p:cNvPr>
          <p:cNvSpPr>
            <a:spLocks noGrp="1"/>
          </p:cNvSpPr>
          <p:nvPr>
            <p:ph idx="1"/>
          </p:nvPr>
        </p:nvSpPr>
        <p:spPr>
          <a:xfrm>
            <a:off x="957264" y="1471613"/>
            <a:ext cx="9385342" cy="5201036"/>
          </a:xfrm>
        </p:spPr>
        <p:txBody>
          <a:bodyPr>
            <a:normAutofit/>
          </a:bodyPr>
          <a:lstStyle/>
          <a:p>
            <a:pPr marL="0" indent="0">
              <a:buNone/>
            </a:pPr>
            <a:r>
              <a:rPr lang="fr-FR" dirty="0"/>
              <a:t>Came : </a:t>
            </a:r>
            <a:r>
              <a:rPr lang="fr-FR" sz="1800" dirty="0">
                <a:effectLst/>
                <a:latin typeface="Times New Roman" panose="02020603050405020304" pitchFamily="18" charset="0"/>
                <a:ea typeface="Times New Roman" panose="02020603050405020304" pitchFamily="18" charset="0"/>
              </a:rPr>
              <a:t>cinq moments pour suivre le mouvement de renforcement continu qu’induit cette relation dialectique entre identité et altérité dans le travail d’identification des entités auxquelles on peut faire référence au sein des énoncés</a:t>
            </a:r>
          </a:p>
          <a:p>
            <a:pPr marL="0" indent="0">
              <a:buNone/>
            </a:pPr>
            <a:r>
              <a:rPr lang="fr-FR" sz="1800" dirty="0">
                <a:latin typeface="Times New Roman" panose="02020603050405020304" pitchFamily="18" charset="0"/>
                <a:ea typeface="Times New Roman" panose="02020603050405020304" pitchFamily="18" charset="0"/>
              </a:rPr>
              <a:t>			   5</a:t>
            </a:r>
            <a:endParaRPr lang="fr-FR" sz="1800" dirty="0">
              <a:effectLst/>
              <a:latin typeface="Times New Roman" panose="02020603050405020304" pitchFamily="18" charset="0"/>
              <a:ea typeface="Times New Roman" panose="02020603050405020304" pitchFamily="18" charset="0"/>
            </a:endParaRPr>
          </a:p>
          <a:p>
            <a:pPr marL="0" indent="0">
              <a:buNone/>
            </a:pPr>
            <a:endParaRPr lang="fr-FR" sz="1800" dirty="0">
              <a:effectLst/>
              <a:latin typeface="Times New Roman" panose="02020603050405020304" pitchFamily="18" charset="0"/>
              <a:ea typeface="Times New Roman" panose="02020603050405020304" pitchFamily="18" charset="0"/>
            </a:endParaRPr>
          </a:p>
          <a:p>
            <a:pPr marL="0" indent="0">
              <a:buNone/>
            </a:pPr>
            <a:endParaRPr lang="fr-FR" dirty="0"/>
          </a:p>
          <a:p>
            <a:pPr marL="0" indent="0">
              <a:buNone/>
            </a:pPr>
            <a:endParaRPr lang="fr-FR" dirty="0"/>
          </a:p>
          <a:p>
            <a:pPr marL="0" indent="0">
              <a:buNone/>
            </a:pPr>
            <a:endParaRPr lang="fr-FR" dirty="0"/>
          </a:p>
          <a:p>
            <a:pPr marL="0" indent="0">
              <a:buNone/>
            </a:pPr>
            <a:r>
              <a:rPr lang="fr-FR" sz="1800" dirty="0"/>
              <a:t>1 : </a:t>
            </a:r>
            <a:r>
              <a:rPr lang="fr-FR" sz="1800" u="sng" strike="sngStrike" dirty="0"/>
              <a:t>w</a:t>
            </a:r>
            <a:r>
              <a:rPr lang="fr-FR" sz="1800" i="1" dirty="0"/>
              <a:t> Je cherche un stylo (quelconque) </a:t>
            </a:r>
            <a:r>
              <a:rPr lang="fr-FR" sz="1800" dirty="0"/>
              <a:t>(non spécifique)</a:t>
            </a:r>
          </a:p>
          <a:p>
            <a:pPr marL="0" indent="0">
              <a:buNone/>
            </a:pPr>
            <a:r>
              <a:rPr lang="fr-FR" sz="1800" dirty="0"/>
              <a:t>2: = (w) </a:t>
            </a:r>
            <a:r>
              <a:rPr lang="fr-FR" sz="1800" i="1" dirty="0">
                <a:effectLst/>
                <a:latin typeface="Times New Roman" panose="02020603050405020304" pitchFamily="18" charset="0"/>
                <a:ea typeface="Times New Roman" panose="02020603050405020304" pitchFamily="18" charset="0"/>
              </a:rPr>
              <a:t>Sur la table, trainait un stylo</a:t>
            </a:r>
            <a:r>
              <a:rPr lang="fr-FR" sz="1800" dirty="0">
                <a:effectLst/>
              </a:rPr>
              <a:t> (indéfini simple)</a:t>
            </a:r>
          </a:p>
          <a:p>
            <a:pPr marL="0" indent="0">
              <a:buNone/>
            </a:pPr>
            <a:r>
              <a:rPr lang="fr-FR" sz="1800" dirty="0"/>
              <a:t>3: (w</a:t>
            </a:r>
            <a:r>
              <a:rPr lang="fr-FR" sz="1800" u="sng" dirty="0"/>
              <a:t>,=</a:t>
            </a:r>
            <a:r>
              <a:rPr lang="fr-FR" sz="1800" dirty="0"/>
              <a:t>)</a:t>
            </a:r>
            <a:r>
              <a:rPr lang="fr-FR" sz="1800" i="1" dirty="0"/>
              <a:t>Un stylo, ça écrit. </a:t>
            </a:r>
            <a:r>
              <a:rPr lang="fr-FR" sz="1800" dirty="0"/>
              <a:t>(générique)</a:t>
            </a:r>
          </a:p>
          <a:p>
            <a:pPr marL="0" indent="0">
              <a:buNone/>
            </a:pPr>
            <a:r>
              <a:rPr lang="fr-FR" sz="1800" dirty="0"/>
              <a:t>4: (</a:t>
            </a:r>
            <a:r>
              <a:rPr lang="fr-FR" sz="1800" u="sng" dirty="0"/>
              <a:t>w</a:t>
            </a:r>
            <a:r>
              <a:rPr lang="fr-FR" sz="1800" dirty="0"/>
              <a:t>, =) </a:t>
            </a:r>
            <a:r>
              <a:rPr lang="fr-FR" sz="1800" i="1" dirty="0">
                <a:effectLst/>
                <a:latin typeface="Times New Roman" panose="02020603050405020304" pitchFamily="18" charset="0"/>
                <a:ea typeface="Times New Roman" panose="02020603050405020304" pitchFamily="18" charset="0"/>
              </a:rPr>
              <a:t>Dans la trousse, un stylo n’écrit plus</a:t>
            </a:r>
            <a:r>
              <a:rPr lang="fr-FR" sz="1800" dirty="0">
                <a:effectLst/>
                <a:latin typeface="Times New Roman" panose="02020603050405020304" pitchFamily="18" charset="0"/>
                <a:ea typeface="Times New Roman" panose="02020603050405020304" pitchFamily="18" charset="0"/>
              </a:rPr>
              <a:t> = « </a:t>
            </a:r>
            <a:r>
              <a:rPr lang="fr-FR" sz="1800" i="1" dirty="0">
                <a:effectLst/>
                <a:latin typeface="Times New Roman" panose="02020603050405020304" pitchFamily="18" charset="0"/>
                <a:ea typeface="Times New Roman" panose="02020603050405020304" pitchFamily="18" charset="0"/>
              </a:rPr>
              <a:t>un </a:t>
            </a:r>
            <a:r>
              <a:rPr lang="fr-FR" sz="1800" b="1" i="1" dirty="0">
                <a:effectLst/>
                <a:latin typeface="Times New Roman" panose="02020603050405020304" pitchFamily="18" charset="0"/>
                <a:ea typeface="Times New Roman" panose="02020603050405020304" pitchFamily="18" charset="0"/>
              </a:rPr>
              <a:t>des</a:t>
            </a:r>
            <a:r>
              <a:rPr lang="fr-FR" sz="1800" dirty="0">
                <a:effectLst/>
                <a:latin typeface="Times New Roman" panose="02020603050405020304" pitchFamily="18" charset="0"/>
                <a:ea typeface="Times New Roman" panose="02020603050405020304" pitchFamily="18" charset="0"/>
              </a:rPr>
              <a:t> </a:t>
            </a:r>
            <a:r>
              <a:rPr lang="fr-FR" sz="1800" i="1" dirty="0">
                <a:effectLst/>
                <a:latin typeface="Times New Roman" panose="02020603050405020304" pitchFamily="18" charset="0"/>
                <a:ea typeface="Times New Roman" panose="02020603050405020304" pitchFamily="18" charset="0"/>
              </a:rPr>
              <a:t>stylos</a:t>
            </a:r>
            <a:r>
              <a:rPr lang="fr-FR" sz="1800" i="1" dirty="0">
                <a:latin typeface="Times New Roman" panose="02020603050405020304" pitchFamily="18" charset="0"/>
                <a:ea typeface="Times New Roman" panose="02020603050405020304" pitchFamily="18" charset="0"/>
              </a:rPr>
              <a:t> »  </a:t>
            </a:r>
            <a:r>
              <a:rPr lang="fr-FR" sz="1800" dirty="0">
                <a:latin typeface="Times New Roman" panose="02020603050405020304" pitchFamily="18" charset="0"/>
                <a:ea typeface="Times New Roman" panose="02020603050405020304" pitchFamily="18" charset="0"/>
              </a:rPr>
              <a:t>(indéfini renforcé / partitif)</a:t>
            </a:r>
          </a:p>
          <a:p>
            <a:pPr marL="0" indent="0">
              <a:buNone/>
            </a:pPr>
            <a:r>
              <a:rPr lang="fr-FR" sz="1800" dirty="0">
                <a:latin typeface="Times New Roman" panose="02020603050405020304" pitchFamily="18" charset="0"/>
              </a:rPr>
              <a:t>5. w!=  </a:t>
            </a:r>
            <a:r>
              <a:rPr lang="fr-FR" sz="1800" i="1" dirty="0">
                <a:latin typeface="Times New Roman" panose="02020603050405020304" pitchFamily="18" charset="0"/>
              </a:rPr>
              <a:t>Je cherche un (certain) stylo. </a:t>
            </a:r>
            <a:r>
              <a:rPr lang="fr-FR" sz="1800" dirty="0">
                <a:latin typeface="Times New Roman" panose="02020603050405020304" pitchFamily="18" charset="0"/>
              </a:rPr>
              <a:t>(spécifique)</a:t>
            </a:r>
            <a:endParaRPr lang="fr-FR" sz="1800" dirty="0"/>
          </a:p>
        </p:txBody>
      </p:sp>
      <p:pic>
        <p:nvPicPr>
          <p:cNvPr id="1026" name="Picture 2" descr="page6image30367040">
            <a:extLst>
              <a:ext uri="{FF2B5EF4-FFF2-40B4-BE49-F238E27FC236}">
                <a16:creationId xmlns:a16="http://schemas.microsoft.com/office/drawing/2014/main" id="{45B2D4CF-FCA5-D0F3-3C64-661D1950D2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0375" y="2797176"/>
            <a:ext cx="1714500" cy="18489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4080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57A6C9-5E4E-F83B-E048-A884D2FEC256}"/>
              </a:ext>
            </a:extLst>
          </p:cNvPr>
          <p:cNvSpPr>
            <a:spLocks noGrp="1"/>
          </p:cNvSpPr>
          <p:nvPr>
            <p:ph type="title"/>
          </p:nvPr>
        </p:nvSpPr>
        <p:spPr/>
        <p:txBody>
          <a:bodyPr/>
          <a:lstStyle/>
          <a:p>
            <a:r>
              <a:rPr lang="fr-FR" dirty="0"/>
              <a:t>A1. Quels modèles ? (1)</a:t>
            </a:r>
          </a:p>
        </p:txBody>
      </p:sp>
      <p:sp>
        <p:nvSpPr>
          <p:cNvPr id="3" name="Espace réservé du contenu 2">
            <a:extLst>
              <a:ext uri="{FF2B5EF4-FFF2-40B4-BE49-F238E27FC236}">
                <a16:creationId xmlns:a16="http://schemas.microsoft.com/office/drawing/2014/main" id="{031B1791-23F5-A47B-3750-FA539E1D2264}"/>
              </a:ext>
            </a:extLst>
          </p:cNvPr>
          <p:cNvSpPr>
            <a:spLocks noGrp="1"/>
          </p:cNvSpPr>
          <p:nvPr>
            <p:ph idx="1"/>
          </p:nvPr>
        </p:nvSpPr>
        <p:spPr>
          <a:xfrm>
            <a:off x="838200" y="1408670"/>
            <a:ext cx="10515600" cy="5189838"/>
          </a:xfrm>
        </p:spPr>
        <p:txBody>
          <a:bodyPr>
            <a:normAutofit/>
          </a:bodyPr>
          <a:lstStyle/>
          <a:p>
            <a:pPr>
              <a:buFontTx/>
              <a:buChar char="-"/>
            </a:pPr>
            <a:r>
              <a:rPr lang="fr-FR" sz="2400" dirty="0"/>
              <a:t>Modèle ou formalisation ou métalangage ou théorie de l’observable</a:t>
            </a:r>
          </a:p>
          <a:p>
            <a:pPr>
              <a:buFontTx/>
              <a:buChar char="-"/>
            </a:pPr>
            <a:r>
              <a:rPr lang="fr-FR" sz="2400" dirty="0">
                <a:effectLst/>
                <a:latin typeface="Calibri" panose="020F0502020204030204" pitchFamily="34" charset="0"/>
                <a:ea typeface="Calibri" panose="020F0502020204030204" pitchFamily="34" charset="0"/>
                <a:cs typeface="Times New Roman" panose="02020603050405020304" pitchFamily="18" charset="0"/>
              </a:rPr>
              <a:t>Dénonciations récurrentes de dérives d’une croyance « naïve » aux modèles logiques et à formalisation</a:t>
            </a:r>
          </a:p>
          <a:p>
            <a:pPr marL="457200" lvl="1" indent="0">
              <a:buNone/>
            </a:pPr>
            <a:r>
              <a:rPr lang="fr-FR" sz="2000" dirty="0">
                <a:latin typeface="Calibri" panose="020F0502020204030204" pitchFamily="34" charset="0"/>
                <a:ea typeface="Calibri" panose="020F0502020204030204" pitchFamily="34" charset="0"/>
                <a:cs typeface="Times New Roman" panose="02020603050405020304" pitchFamily="18" charset="0"/>
              </a:rPr>
              <a:t>« </a:t>
            </a:r>
            <a:r>
              <a:rPr lang="fr-FR" sz="2000" dirty="0">
                <a:effectLst/>
                <a:latin typeface="Calibri" panose="020F0502020204030204" pitchFamily="34" charset="0"/>
                <a:ea typeface="Calibri" panose="020F0502020204030204" pitchFamily="34" charset="0"/>
                <a:cs typeface="Times New Roman" panose="02020603050405020304" pitchFamily="18" charset="0"/>
              </a:rPr>
              <a:t>incohérence dans l’emploi des modèles, facilités par le désir d’être inter-</a:t>
            </a:r>
            <a:r>
              <a:rPr lang="fr-FR" sz="2000" dirty="0" err="1">
                <a:effectLst/>
                <a:latin typeface="Calibri" panose="020F0502020204030204" pitchFamily="34" charset="0"/>
                <a:ea typeface="Calibri" panose="020F0502020204030204" pitchFamily="34" charset="0"/>
                <a:cs typeface="Times New Roman" panose="02020603050405020304" pitchFamily="18" charset="0"/>
              </a:rPr>
              <a:t>indisciplinaire</a:t>
            </a:r>
            <a:r>
              <a:rPr lang="fr-FR" sz="2000" dirty="0">
                <a:effectLst/>
                <a:latin typeface="Calibri" panose="020F0502020204030204" pitchFamily="34" charset="0"/>
                <a:ea typeface="Calibri" panose="020F0502020204030204" pitchFamily="34" charset="0"/>
                <a:cs typeface="Times New Roman" panose="02020603050405020304" pitchFamily="18" charset="0"/>
              </a:rPr>
              <a:t>, par l’emprise de concepts mathématiques mal assimilés, et par une réflexion insuffisante sur ce qui est, en droit, le thème de la science linguistique : le langage appréhendé à travers les langues naturelles » (</a:t>
            </a:r>
            <a:r>
              <a:rPr lang="fr-FR" sz="2000" i="1" dirty="0">
                <a:effectLst/>
                <a:latin typeface="Calibri" panose="020F0502020204030204" pitchFamily="34" charset="0"/>
                <a:ea typeface="Calibri" panose="020F0502020204030204" pitchFamily="34" charset="0"/>
                <a:cs typeface="Times New Roman" panose="02020603050405020304" pitchFamily="18" charset="0"/>
              </a:rPr>
              <a:t>La formalisation</a:t>
            </a:r>
            <a:r>
              <a:rPr lang="fr-FR" sz="2000" dirty="0">
                <a:effectLst/>
                <a:latin typeface="Calibri" panose="020F0502020204030204" pitchFamily="34" charset="0"/>
                <a:ea typeface="Calibri" panose="020F0502020204030204" pitchFamily="34" charset="0"/>
                <a:cs typeface="Times New Roman" panose="02020603050405020304" pitchFamily="18" charset="0"/>
              </a:rPr>
              <a:t>, PLE2, p.18)</a:t>
            </a:r>
          </a:p>
          <a:p>
            <a:pPr marL="457200" lvl="1" indent="0">
              <a:buNone/>
            </a:pPr>
            <a:r>
              <a:rPr lang="fr-FR" sz="2000" dirty="0">
                <a:effectLst/>
                <a:latin typeface="Calibri" panose="020F0502020204030204" pitchFamily="34" charset="0"/>
                <a:ea typeface="Calibri" panose="020F0502020204030204" pitchFamily="34" charset="0"/>
                <a:cs typeface="Times New Roman" panose="02020603050405020304" pitchFamily="18" charset="0"/>
              </a:rPr>
              <a:t>«  la fascination du bidule » (idem)</a:t>
            </a:r>
          </a:p>
          <a:p>
            <a:pPr>
              <a:buFontTx/>
              <a:buChar char="-"/>
            </a:pPr>
            <a:r>
              <a:rPr lang="fr-FR" sz="2400" dirty="0" err="1">
                <a:latin typeface="Calibri" panose="020F0502020204030204" pitchFamily="34" charset="0"/>
                <a:ea typeface="Calibri" panose="020F0502020204030204" pitchFamily="34" charset="0"/>
                <a:cs typeface="Times New Roman" panose="02020603050405020304" pitchFamily="18" charset="0"/>
              </a:rPr>
              <a:t>ModèleS</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r>
              <a:rPr lang="fr-FR" sz="2000" dirty="0">
                <a:effectLst/>
                <a:latin typeface="Calibri" panose="020F0502020204030204" pitchFamily="34" charset="0"/>
                <a:ea typeface="Calibri" panose="020F0502020204030204" pitchFamily="34" charset="0"/>
                <a:cs typeface="Times New Roman" panose="02020603050405020304" pitchFamily="18" charset="0"/>
              </a:rPr>
              <a:t>« les modèles sont-ils équivalents, compatibles ?</a:t>
            </a:r>
          </a:p>
          <a:p>
            <a:pPr marL="457200" lvl="1" indent="0">
              <a:buNone/>
            </a:pPr>
            <a:r>
              <a:rPr lang="fr-FR" sz="2000" dirty="0">
                <a:latin typeface="Calibri" panose="020F0502020204030204" pitchFamily="34" charset="0"/>
                <a:ea typeface="Calibri" panose="020F0502020204030204" pitchFamily="34" charset="0"/>
                <a:cs typeface="Times New Roman" panose="02020603050405020304" pitchFamily="18" charset="0"/>
              </a:rPr>
              <a:t>[…] Ici devrait se greffer une théorie de l’approximation qui permettrait d’évaluer la force et la régionalité d’un modèle »</a:t>
            </a:r>
          </a:p>
          <a:p>
            <a:pPr marL="457200" lvl="1" indent="0">
              <a:buNone/>
            </a:pPr>
            <a:r>
              <a:rPr lang="fr-FR" sz="2000" dirty="0">
                <a:effectLst/>
                <a:latin typeface="Calibri" panose="020F0502020204030204" pitchFamily="34" charset="0"/>
                <a:ea typeface="Calibri" panose="020F0502020204030204" pitchFamily="34" charset="0"/>
                <a:cs typeface="Times New Roman" panose="02020603050405020304" pitchFamily="18" charset="0"/>
              </a:rPr>
              <a:t>[…] Au contraire, formaliser devrait amener à reconnaître qu’aucun modèle n’est exhaustif » (</a:t>
            </a:r>
            <a:r>
              <a:rPr lang="fr-FR" sz="2000" i="1" dirty="0">
                <a:effectLst/>
                <a:latin typeface="Calibri" panose="020F0502020204030204" pitchFamily="34" charset="0"/>
                <a:ea typeface="Calibri" panose="020F0502020204030204" pitchFamily="34" charset="0"/>
                <a:cs typeface="Times New Roman" panose="02020603050405020304" pitchFamily="18" charset="0"/>
              </a:rPr>
              <a:t>La formalisation</a:t>
            </a:r>
            <a:r>
              <a:rPr lang="fr-FR" sz="2000" dirty="0">
                <a:effectLst/>
                <a:latin typeface="Calibri" panose="020F0502020204030204" pitchFamily="34" charset="0"/>
                <a:ea typeface="Calibri" panose="020F0502020204030204" pitchFamily="34" charset="0"/>
                <a:cs typeface="Times New Roman" panose="02020603050405020304" pitchFamily="18" charset="0"/>
              </a:rPr>
              <a:t>, p.21)</a:t>
            </a:r>
          </a:p>
        </p:txBody>
      </p:sp>
    </p:spTree>
    <p:extLst>
      <p:ext uri="{BB962C8B-B14F-4D97-AF65-F5344CB8AC3E}">
        <p14:creationId xmlns:p14="http://schemas.microsoft.com/office/powerpoint/2010/main" val="22884521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57FD4F-2D7E-FD3C-DC40-96B1C69C7FDC}"/>
              </a:ext>
            </a:extLst>
          </p:cNvPr>
          <p:cNvSpPr>
            <a:spLocks noGrp="1"/>
          </p:cNvSpPr>
          <p:nvPr>
            <p:ph type="title"/>
          </p:nvPr>
        </p:nvSpPr>
        <p:spPr/>
        <p:txBody>
          <a:bodyPr/>
          <a:lstStyle/>
          <a:p>
            <a:r>
              <a:rPr lang="fr-FR" dirty="0"/>
              <a:t>B.8. Domaines notionnels</a:t>
            </a:r>
          </a:p>
        </p:txBody>
      </p:sp>
      <p:sp>
        <p:nvSpPr>
          <p:cNvPr id="3" name="Espace réservé du contenu 2">
            <a:extLst>
              <a:ext uri="{FF2B5EF4-FFF2-40B4-BE49-F238E27FC236}">
                <a16:creationId xmlns:a16="http://schemas.microsoft.com/office/drawing/2014/main" id="{67B2BD1B-8A2F-35F2-343F-84E72D772F55}"/>
              </a:ext>
            </a:extLst>
          </p:cNvPr>
          <p:cNvSpPr>
            <a:spLocks noGrp="1"/>
          </p:cNvSpPr>
          <p:nvPr>
            <p:ph idx="1"/>
          </p:nvPr>
        </p:nvSpPr>
        <p:spPr/>
        <p:txBody>
          <a:bodyPr/>
          <a:lstStyle/>
          <a:p>
            <a:pPr marL="0" indent="0">
              <a:buNone/>
            </a:pPr>
            <a:r>
              <a:rPr lang="fr-FR" dirty="0"/>
              <a:t>Classe d’occurrences </a:t>
            </a:r>
            <a:r>
              <a:rPr lang="fr-FR" dirty="0" err="1"/>
              <a:t>individuables</a:t>
            </a:r>
            <a:r>
              <a:rPr lang="fr-FR" dirty="0"/>
              <a:t> - indiscernables</a:t>
            </a:r>
          </a:p>
          <a:p>
            <a:pPr marL="0" indent="0">
              <a:buNone/>
            </a:pPr>
            <a:r>
              <a:rPr lang="fr-FR" dirty="0"/>
              <a:t>  Il y a chat et chat / tout ça c’est du chat</a:t>
            </a:r>
          </a:p>
          <a:p>
            <a:pPr marL="0" indent="0">
              <a:buNone/>
            </a:pPr>
            <a:r>
              <a:rPr lang="fr-FR" dirty="0"/>
              <a:t>Type / attracteur</a:t>
            </a:r>
          </a:p>
          <a:p>
            <a:pPr marL="0" indent="0">
              <a:buNone/>
            </a:pPr>
            <a:r>
              <a:rPr lang="fr-FR" dirty="0"/>
              <a:t>Intérieur – Frontière – Extérieur</a:t>
            </a:r>
          </a:p>
          <a:p>
            <a:pPr marL="0" indent="0">
              <a:buNone/>
            </a:pPr>
            <a:r>
              <a:rPr lang="fr-FR" dirty="0"/>
              <a:t>« </a:t>
            </a:r>
            <a:r>
              <a:rPr lang="fr-FR" sz="1800" dirty="0">
                <a:effectLst/>
                <a:latin typeface="Calibri" panose="020F0502020204030204" pitchFamily="34" charset="0"/>
                <a:ea typeface="DengXian" panose="02010600030101010101" pitchFamily="2" charset="-122"/>
                <a:cs typeface="Arial" panose="020B0604020202020204" pitchFamily="34" charset="0"/>
              </a:rPr>
              <a:t>C’est la construction d’un intérieur, d’un extérieur et d’une frontière, éventuellement d’un intérieur et d’une frontière par rapport à un extérieur, ou d’un intérieur et d’un extérieur et puis d’une frontière distinguée de l’intérieur et de l’extérieur. Nous nous sommes donné les moyens de construire la représentation qui va nous servir. » (Séminaire 10-1-84)</a:t>
            </a:r>
          </a:p>
          <a:p>
            <a:pPr marL="0" indent="0">
              <a:buNone/>
            </a:pPr>
            <a:endParaRPr lang="fr-FR" sz="1800" dirty="0">
              <a:latin typeface="Calibri" panose="020F0502020204030204" pitchFamily="34" charset="0"/>
              <a:ea typeface="DengXian" panose="02010600030101010101" pitchFamily="2" charset="-122"/>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36948569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30BF59-C143-3FF0-D904-372E7F9136BA}"/>
              </a:ext>
            </a:extLst>
          </p:cNvPr>
          <p:cNvSpPr>
            <a:spLocks noGrp="1"/>
          </p:cNvSpPr>
          <p:nvPr>
            <p:ph type="title"/>
          </p:nvPr>
        </p:nvSpPr>
        <p:spPr/>
        <p:txBody>
          <a:bodyPr/>
          <a:lstStyle/>
          <a:p>
            <a:r>
              <a:rPr lang="fr-FR" dirty="0"/>
              <a:t>B.9. Bifurcations</a:t>
            </a:r>
          </a:p>
        </p:txBody>
      </p:sp>
      <p:sp>
        <p:nvSpPr>
          <p:cNvPr id="3" name="Espace réservé du contenu 2">
            <a:extLst>
              <a:ext uri="{FF2B5EF4-FFF2-40B4-BE49-F238E27FC236}">
                <a16:creationId xmlns:a16="http://schemas.microsoft.com/office/drawing/2014/main" id="{3B064454-532A-8566-4763-484C9F6854B2}"/>
              </a:ext>
            </a:extLst>
          </p:cNvPr>
          <p:cNvSpPr>
            <a:spLocks noGrp="1"/>
          </p:cNvSpPr>
          <p:nvPr>
            <p:ph idx="1"/>
          </p:nvPr>
        </p:nvSpPr>
        <p:spPr/>
        <p:txBody>
          <a:bodyPr/>
          <a:lstStyle/>
          <a:p>
            <a:pPr marL="0" lvl="0" indent="0">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&gt;&gt; traiter la validation d’une proposition comme procédant d’un chemin. En l’occurrence un chemin vers p, en partant d’une position qui est hors p ou non p</a:t>
            </a:r>
          </a:p>
          <a:p>
            <a:pPr marL="0" lvl="0" indent="0">
              <a:buNone/>
            </a:pPr>
            <a:r>
              <a:rPr lang="fr-FR" sz="1800" dirty="0">
                <a:latin typeface="Calibri" panose="020F0502020204030204" pitchFamily="34" charset="0"/>
                <a:ea typeface="Calibri" panose="020F0502020204030204" pitchFamily="34" charset="0"/>
                <a:cs typeface="Times New Roman" panose="02020603050405020304" pitchFamily="18" charset="0"/>
              </a:rPr>
              <a:t>&gt;&gt; +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la bifurcation comporte deux branches : car à partir de la position hors p ou non-p, le chemin adverse vers non-p peut aussi être suivi. </a:t>
            </a:r>
          </a:p>
          <a:p>
            <a:pPr marL="0" lvl="0" indent="0">
              <a:buNone/>
            </a:pPr>
            <a:endParaRPr lang="fr-FR" sz="1800" dirty="0">
              <a:latin typeface="Times New Roman" panose="02020603050405020304" pitchFamily="18" charset="0"/>
              <a:cs typeface="Times New Roman" panose="02020603050405020304" pitchFamily="18" charset="0"/>
            </a:endParaRPr>
          </a:p>
          <a:p>
            <a:pPr marL="0" lvl="0" indent="0">
              <a:buNone/>
            </a:pPr>
            <a:r>
              <a:rPr lang="fr-FR" sz="1800" dirty="0">
                <a:latin typeface="Times New Roman" panose="02020603050405020304" pitchFamily="18" charset="0"/>
                <a:cs typeface="Times New Roman" panose="02020603050405020304" pitchFamily="18" charset="0"/>
              </a:rPr>
              <a:t>Soit 4 positions :    I                     E</a:t>
            </a:r>
          </a:p>
          <a:p>
            <a:pPr marL="0" lvl="0" indent="0">
              <a:buNone/>
            </a:pPr>
            <a:endParaRPr lang="fr-FR" sz="1800" dirty="0">
              <a:latin typeface="Times New Roman" panose="02020603050405020304" pitchFamily="18" charset="0"/>
              <a:cs typeface="Times New Roman" panose="02020603050405020304" pitchFamily="18" charset="0"/>
            </a:endParaRPr>
          </a:p>
          <a:p>
            <a:pPr marL="0" lvl="0" indent="0">
              <a:buNone/>
            </a:pPr>
            <a:endParaRPr lang="fr-FR" sz="1800" dirty="0">
              <a:latin typeface="Times New Roman" panose="02020603050405020304" pitchFamily="18" charset="0"/>
              <a:cs typeface="Times New Roman" panose="02020603050405020304" pitchFamily="18" charset="0"/>
            </a:endParaRPr>
          </a:p>
          <a:p>
            <a:pPr marL="0" lvl="0" indent="0">
              <a:buNone/>
            </a:pPr>
            <a:r>
              <a:rPr lang="fr-FR" sz="1800" dirty="0">
                <a:latin typeface="Times New Roman" panose="02020603050405020304" pitchFamily="18" charset="0"/>
                <a:cs typeface="Times New Roman" panose="02020603050405020304" pitchFamily="18" charset="0"/>
              </a:rPr>
              <a:t>		           IE. Est-il beau ?</a:t>
            </a:r>
          </a:p>
          <a:p>
            <a:pPr marL="0" lvl="0" indent="0">
              <a:buNone/>
            </a:pPr>
            <a:endParaRPr lang="fr-FR" sz="1800" dirty="0">
              <a:latin typeface="Times New Roman" panose="02020603050405020304" pitchFamily="18" charset="0"/>
              <a:cs typeface="Times New Roman" panose="02020603050405020304" pitchFamily="18" charset="0"/>
            </a:endParaRPr>
          </a:p>
          <a:p>
            <a:pPr marL="0" lvl="0" indent="0">
              <a:buNone/>
            </a:pPr>
            <a:endParaRPr lang="fr-FR" sz="1800" dirty="0">
              <a:latin typeface="Times New Roman" panose="02020603050405020304" pitchFamily="18" charset="0"/>
              <a:cs typeface="Times New Roman" panose="02020603050405020304" pitchFamily="18" charset="0"/>
            </a:endParaRPr>
          </a:p>
          <a:p>
            <a:pPr marL="0" lvl="0" indent="0">
              <a:buNone/>
            </a:pPr>
            <a:r>
              <a:rPr lang="fr-FR" sz="1800" dirty="0">
                <a:latin typeface="Times New Roman" panose="02020603050405020304" pitchFamily="18" charset="0"/>
                <a:cs typeface="Times New Roman" panose="02020603050405020304" pitchFamily="18" charset="0"/>
              </a:rPr>
              <a:t>		           I!    Point hors altérité Est-il beau !</a:t>
            </a:r>
            <a:endParaRPr lang="fr-FR" dirty="0"/>
          </a:p>
        </p:txBody>
      </p:sp>
      <p:cxnSp>
        <p:nvCxnSpPr>
          <p:cNvPr id="6" name="Connecteur droit 5">
            <a:extLst>
              <a:ext uri="{FF2B5EF4-FFF2-40B4-BE49-F238E27FC236}">
                <a16:creationId xmlns:a16="http://schemas.microsoft.com/office/drawing/2014/main" id="{7D164FD0-3B29-AD0A-75B0-7A3CAB206CCE}"/>
              </a:ext>
            </a:extLst>
          </p:cNvPr>
          <p:cNvCxnSpPr/>
          <p:nvPr/>
        </p:nvCxnSpPr>
        <p:spPr>
          <a:xfrm flipH="1" flipV="1">
            <a:off x="2891481" y="3657600"/>
            <a:ext cx="617838" cy="77847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787540EE-7B1F-2A30-8CAE-13857F263ACE}"/>
              </a:ext>
            </a:extLst>
          </p:cNvPr>
          <p:cNvCxnSpPr/>
          <p:nvPr/>
        </p:nvCxnSpPr>
        <p:spPr>
          <a:xfrm flipV="1">
            <a:off x="3521676" y="3620530"/>
            <a:ext cx="370702" cy="7908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a:extLst>
              <a:ext uri="{FF2B5EF4-FFF2-40B4-BE49-F238E27FC236}">
                <a16:creationId xmlns:a16="http://schemas.microsoft.com/office/drawing/2014/main" id="{0E691939-2C1A-C0C0-296F-81CF9D485FC8}"/>
              </a:ext>
            </a:extLst>
          </p:cNvPr>
          <p:cNvCxnSpPr/>
          <p:nvPr/>
        </p:nvCxnSpPr>
        <p:spPr>
          <a:xfrm flipH="1">
            <a:off x="3509319" y="4831492"/>
            <a:ext cx="12357" cy="82790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6265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30BF59-C143-3FF0-D904-372E7F9136BA}"/>
              </a:ext>
            </a:extLst>
          </p:cNvPr>
          <p:cNvSpPr>
            <a:spLocks noGrp="1"/>
          </p:cNvSpPr>
          <p:nvPr>
            <p:ph type="title"/>
          </p:nvPr>
        </p:nvSpPr>
        <p:spPr/>
        <p:txBody>
          <a:bodyPr/>
          <a:lstStyle/>
          <a:p>
            <a:r>
              <a:rPr lang="fr-FR" dirty="0"/>
              <a:t>B.9. Bifurcations (2)</a:t>
            </a:r>
          </a:p>
        </p:txBody>
      </p:sp>
      <p:sp>
        <p:nvSpPr>
          <p:cNvPr id="3" name="Espace réservé du contenu 2">
            <a:extLst>
              <a:ext uri="{FF2B5EF4-FFF2-40B4-BE49-F238E27FC236}">
                <a16:creationId xmlns:a16="http://schemas.microsoft.com/office/drawing/2014/main" id="{3B064454-532A-8566-4763-484C9F6854B2}"/>
              </a:ext>
            </a:extLst>
          </p:cNvPr>
          <p:cNvSpPr>
            <a:spLocks noGrp="1"/>
          </p:cNvSpPr>
          <p:nvPr>
            <p:ph idx="1"/>
          </p:nvPr>
        </p:nvSpPr>
        <p:spPr>
          <a:xfrm>
            <a:off x="838200" y="1297458"/>
            <a:ext cx="10515600" cy="5301049"/>
          </a:xfrm>
        </p:spPr>
        <p:txBody>
          <a:bodyPr>
            <a:normAutofit fontScale="92500" lnSpcReduction="20000"/>
          </a:bodyPr>
          <a:lstStyle/>
          <a:p>
            <a:pPr lvl="0">
              <a:buFont typeface="Wingdings" pitchFamily="2" charset="2"/>
              <a:buChar char="à"/>
            </a:pPr>
            <a:r>
              <a:rPr lang="fr-FR" sz="1800" dirty="0">
                <a:effectLst/>
                <a:latin typeface="Times New Roman" panose="02020603050405020304" pitchFamily="18" charset="0"/>
                <a:ea typeface="Calibri" panose="020F0502020204030204" pitchFamily="34" charset="0"/>
                <a:cs typeface="Times New Roman" panose="02020603050405020304" pitchFamily="18" charset="0"/>
                <a:sym typeface="Wingdings" pitchFamily="2" charset="2"/>
              </a:rPr>
              <a:t>Différence entre </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sym typeface="Wingdings" pitchFamily="2" charset="2"/>
              </a:rPr>
              <a:t>pour peu que </a:t>
            </a:r>
            <a:r>
              <a:rPr lang="fr-FR" sz="1800" dirty="0">
                <a:effectLst/>
                <a:latin typeface="Times New Roman" panose="02020603050405020304" pitchFamily="18" charset="0"/>
                <a:ea typeface="Calibri" panose="020F0502020204030204" pitchFamily="34" charset="0"/>
                <a:cs typeface="Times New Roman" panose="02020603050405020304" pitchFamily="18" charset="0"/>
                <a:sym typeface="Wingdings" pitchFamily="2" charset="2"/>
              </a:rPr>
              <a:t>et </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sym typeface="Wingdings" pitchFamily="2" charset="2"/>
              </a:rPr>
              <a:t>dès lors que</a:t>
            </a:r>
          </a:p>
          <a:p>
            <a:pPr marL="0" indent="0">
              <a:buNone/>
            </a:pPr>
            <a:r>
              <a:rPr lang="fr-FR" sz="1800" i="1" dirty="0">
                <a:effectLst/>
                <a:latin typeface="Times New Roman" panose="02020603050405020304" pitchFamily="18" charset="0"/>
                <a:ea typeface="MS Mincho" panose="02020609040205080304" pitchFamily="49" charset="-128"/>
                <a:cs typeface="Times New Roman" panose="02020603050405020304" pitchFamily="18" charset="0"/>
              </a:rPr>
              <a:t>Dès lors que la règle des gouvernants, rompant avec les errements et les prétendues habiletés, sera de dire la vérité, le pays saura l'entendre. </a:t>
            </a:r>
            <a:r>
              <a:rPr lang="fr-FR" sz="1800" dirty="0">
                <a:effectLst/>
                <a:latin typeface="Times New Roman" panose="02020603050405020304" pitchFamily="18" charset="0"/>
                <a:ea typeface="MS Mincho" panose="02020609040205080304" pitchFamily="49" charset="-128"/>
                <a:cs typeface="Times New Roman" panose="02020603050405020304" pitchFamily="18" charset="0"/>
              </a:rPr>
              <a:t>(Mendès-France)</a:t>
            </a:r>
            <a:endParaRPr lang="fr-FR" sz="1800" i="1" dirty="0">
              <a:effectLst/>
              <a:latin typeface="Times New Roman" panose="02020603050405020304" pitchFamily="18" charset="0"/>
              <a:ea typeface="Calibri" panose="020F0502020204030204" pitchFamily="34" charset="0"/>
              <a:cs typeface="Times New Roman" panose="02020603050405020304" pitchFamily="18" charset="0"/>
              <a:sym typeface="Wingdings" pitchFamily="2" charset="2"/>
            </a:endParaRPr>
          </a:p>
          <a:p>
            <a:pPr marL="0" lvl="0" indent="0">
              <a:buNone/>
            </a:pPr>
            <a:r>
              <a:rPr lang="fr-FR" sz="1800" i="1" dirty="0">
                <a:effectLst/>
                <a:latin typeface="Times New Roman" panose="02020603050405020304" pitchFamily="18" charset="0"/>
                <a:ea typeface="MS Mincho" panose="02020609040205080304" pitchFamily="49" charset="-128"/>
              </a:rPr>
              <a:t>Pour peu que ceux-ci soient résolus, les autres disparaîtront d'eux-mêmes</a:t>
            </a:r>
            <a:r>
              <a:rPr lang="fr-FR" sz="1800" dirty="0">
                <a:effectLst/>
                <a:latin typeface="Times New Roman" panose="02020603050405020304" pitchFamily="18" charset="0"/>
                <a:ea typeface="MS Mincho" panose="02020609040205080304" pitchFamily="49" charset="-128"/>
              </a:rPr>
              <a:t>. (Mendès-France)</a:t>
            </a:r>
            <a:r>
              <a:rPr lang="fr-FR" sz="1200" dirty="0">
                <a:effectLst/>
              </a:rPr>
              <a:t>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lvl="0" indent="0">
              <a:buNone/>
            </a:pPr>
            <a:endParaRPr lang="fr-FR" sz="1800" dirty="0">
              <a:latin typeface="Times New Roman" panose="02020603050405020304" pitchFamily="18" charset="0"/>
              <a:cs typeface="Times New Roman" panose="02020603050405020304" pitchFamily="18" charset="0"/>
            </a:endParaRPr>
          </a:p>
          <a:p>
            <a:pPr marL="0" lvl="0" indent="0">
              <a:buNone/>
            </a:pPr>
            <a:r>
              <a:rPr lang="fr-FR" sz="1800" dirty="0">
                <a:latin typeface="Times New Roman" panose="02020603050405020304" pitchFamily="18" charset="0"/>
                <a:cs typeface="Times New Roman" panose="02020603050405020304" pitchFamily="18" charset="0"/>
              </a:rPr>
              <a:t>		 I                     E</a:t>
            </a:r>
          </a:p>
          <a:p>
            <a:pPr marL="0" lvl="0" indent="0">
              <a:buNone/>
            </a:pPr>
            <a:endParaRPr lang="fr-FR" sz="1800" dirty="0">
              <a:latin typeface="Times New Roman" panose="02020603050405020304" pitchFamily="18" charset="0"/>
              <a:cs typeface="Times New Roman" panose="02020603050405020304" pitchFamily="18" charset="0"/>
            </a:endParaRPr>
          </a:p>
          <a:p>
            <a:pPr marL="0" lvl="0" indent="0">
              <a:buNone/>
            </a:pPr>
            <a:r>
              <a:rPr lang="fr-FR" sz="1800" dirty="0">
                <a:latin typeface="Times New Roman" panose="02020603050405020304" pitchFamily="18" charset="0"/>
                <a:cs typeface="Times New Roman" panose="02020603050405020304" pitchFamily="18" charset="0"/>
              </a:rPr>
              <a:t>		</a:t>
            </a:r>
          </a:p>
          <a:p>
            <a:pPr marL="0" lvl="0" indent="0">
              <a:buNone/>
            </a:pPr>
            <a:endParaRPr lang="fr-FR" sz="1800" dirty="0">
              <a:latin typeface="Times New Roman" panose="02020603050405020304" pitchFamily="18" charset="0"/>
              <a:cs typeface="Times New Roman" panose="02020603050405020304" pitchFamily="18" charset="0"/>
            </a:endParaRPr>
          </a:p>
          <a:p>
            <a:pPr marL="0" lvl="0" indent="0">
              <a:buNone/>
            </a:pPr>
            <a:r>
              <a:rPr lang="fr-FR" sz="1800" dirty="0">
                <a:latin typeface="Times New Roman" panose="02020603050405020304" pitchFamily="18" charset="0"/>
                <a:cs typeface="Times New Roman" panose="02020603050405020304" pitchFamily="18" charset="0"/>
              </a:rPr>
              <a:t>           			IE. </a:t>
            </a:r>
          </a:p>
          <a:p>
            <a:pPr marL="0" lvl="0" indent="0">
              <a:buNone/>
            </a:pPr>
            <a:endParaRPr lang="fr-FR" sz="1800" dirty="0">
              <a:latin typeface="Times New Roman" panose="02020603050405020304" pitchFamily="18" charset="0"/>
              <a:cs typeface="Times New Roman" panose="02020603050405020304" pitchFamily="18" charset="0"/>
            </a:endParaRPr>
          </a:p>
          <a:p>
            <a:pPr marL="0" lvl="0" indent="0">
              <a:buNone/>
            </a:pPr>
            <a:endParaRPr lang="fr-FR" sz="1800" dirty="0">
              <a:latin typeface="Times New Roman" panose="02020603050405020304" pitchFamily="18" charset="0"/>
              <a:cs typeface="Times New Roman" panose="02020603050405020304" pitchFamily="18" charset="0"/>
            </a:endParaRPr>
          </a:p>
          <a:p>
            <a:pPr marL="0" lvl="0" indent="0">
              <a:buNone/>
            </a:pPr>
            <a:r>
              <a:rPr lang="fr-FR" sz="1800" i="1" dirty="0">
                <a:effectLst/>
                <a:latin typeface="Times New Roman" panose="02020603050405020304" pitchFamily="18" charset="0"/>
                <a:ea typeface="MS Mincho" panose="02020609040205080304" pitchFamily="49" charset="-128"/>
              </a:rPr>
              <a:t>« dès lors que</a:t>
            </a:r>
            <a:r>
              <a:rPr lang="fr-FR" sz="1800" dirty="0">
                <a:effectLst/>
                <a:latin typeface="Times New Roman" panose="02020603050405020304" pitchFamily="18" charset="0"/>
                <a:ea typeface="MS Mincho" panose="02020609040205080304" pitchFamily="49" charset="-128"/>
              </a:rPr>
              <a:t> et </a:t>
            </a:r>
            <a:r>
              <a:rPr lang="fr-FR" sz="1800" i="1" dirty="0">
                <a:effectLst/>
                <a:latin typeface="Times New Roman" panose="02020603050405020304" pitchFamily="18" charset="0"/>
                <a:ea typeface="MS Mincho" panose="02020609040205080304" pitchFamily="49" charset="-128"/>
              </a:rPr>
              <a:t>pour peu que</a:t>
            </a:r>
            <a:r>
              <a:rPr lang="fr-FR" sz="1800" dirty="0">
                <a:effectLst/>
                <a:latin typeface="Times New Roman" panose="02020603050405020304" pitchFamily="18" charset="0"/>
                <a:ea typeface="MS Mincho" panose="02020609040205080304" pitchFamily="49" charset="-128"/>
              </a:rPr>
              <a:t> ne s’inscrivent pas dans la même logique. </a:t>
            </a:r>
          </a:p>
          <a:p>
            <a:pPr lvl="0">
              <a:buFont typeface="Wingdings" pitchFamily="2" charset="2"/>
              <a:buChar char="à"/>
            </a:pPr>
            <a:r>
              <a:rPr lang="fr-FR" sz="1800" dirty="0">
                <a:effectLst/>
                <a:latin typeface="Times New Roman" panose="02020603050405020304" pitchFamily="18" charset="0"/>
                <a:ea typeface="MS Mincho" panose="02020609040205080304" pitchFamily="49" charset="-128"/>
              </a:rPr>
              <a:t>Non seulement </a:t>
            </a:r>
            <a:r>
              <a:rPr lang="fr-FR" sz="1800" i="1" dirty="0">
                <a:effectLst/>
                <a:latin typeface="Times New Roman" panose="02020603050405020304" pitchFamily="18" charset="0"/>
                <a:ea typeface="MS Mincho" panose="02020609040205080304" pitchFamily="49" charset="-128"/>
              </a:rPr>
              <a:t>pour peu que</a:t>
            </a:r>
            <a:r>
              <a:rPr lang="fr-FR" sz="1800" dirty="0">
                <a:effectLst/>
                <a:latin typeface="Times New Roman" panose="02020603050405020304" pitchFamily="18" charset="0"/>
                <a:ea typeface="MS Mincho" panose="02020609040205080304" pitchFamily="49" charset="-128"/>
              </a:rPr>
              <a:t> est du côté de l’envisageable (deux chemins), tandis que </a:t>
            </a:r>
            <a:r>
              <a:rPr lang="fr-FR" sz="1800" i="1" dirty="0">
                <a:effectLst/>
                <a:latin typeface="Times New Roman" panose="02020603050405020304" pitchFamily="18" charset="0"/>
                <a:ea typeface="MS Mincho" panose="02020609040205080304" pitchFamily="49" charset="-128"/>
              </a:rPr>
              <a:t>dès lors que</a:t>
            </a:r>
            <a:r>
              <a:rPr lang="fr-FR" sz="1800" dirty="0">
                <a:effectLst/>
                <a:latin typeface="Times New Roman" panose="02020603050405020304" pitchFamily="18" charset="0"/>
                <a:ea typeface="MS Mincho" panose="02020609040205080304" pitchFamily="49" charset="-128"/>
              </a:rPr>
              <a:t> est du côté du requis</a:t>
            </a:r>
          </a:p>
          <a:p>
            <a:pPr lvl="0">
              <a:buFont typeface="Wingdings" pitchFamily="2" charset="2"/>
              <a:buChar char="à"/>
            </a:pPr>
            <a:r>
              <a:rPr lang="fr-FR" sz="1800" dirty="0">
                <a:effectLst/>
                <a:latin typeface="Times New Roman" panose="02020603050405020304" pitchFamily="18" charset="0"/>
                <a:ea typeface="MS Mincho" panose="02020609040205080304" pitchFamily="49" charset="-128"/>
              </a:rPr>
              <a:t>mais surtout l’un mobilise </a:t>
            </a:r>
            <a:r>
              <a:rPr lang="fr-FR" sz="1800" b="1" dirty="0">
                <a:effectLst/>
                <a:latin typeface="Times New Roman" panose="02020603050405020304" pitchFamily="18" charset="0"/>
                <a:ea typeface="MS Mincho" panose="02020609040205080304" pitchFamily="49" charset="-128"/>
              </a:rPr>
              <a:t>ce qui manque à q </a:t>
            </a:r>
            <a:r>
              <a:rPr lang="fr-FR" sz="1800" dirty="0">
                <a:effectLst/>
                <a:latin typeface="Times New Roman" panose="02020603050405020304" pitchFamily="18" charset="0"/>
                <a:ea typeface="MS Mincho" panose="02020609040205080304" pitchFamily="49" charset="-128"/>
              </a:rPr>
              <a:t>et s’inscrit directement dans un schéma potentiel où il s’agit d’éliminer les obstacles pour accéder à q. = évaluer ce qu’il faut pour accéder à p</a:t>
            </a:r>
            <a:r>
              <a:rPr lang="fr-FR" sz="1800" dirty="0">
                <a:latin typeface="Times New Roman" panose="02020603050405020304" pitchFamily="18" charset="0"/>
                <a:ea typeface="MS Mincho" panose="02020609040205080304" pitchFamily="49" charset="-128"/>
              </a:rPr>
              <a:t>.</a:t>
            </a:r>
            <a:endParaRPr lang="fr-FR" sz="1800" dirty="0">
              <a:effectLst/>
              <a:latin typeface="Times New Roman" panose="02020603050405020304" pitchFamily="18" charset="0"/>
              <a:ea typeface="MS Mincho" panose="02020609040205080304" pitchFamily="49" charset="-128"/>
            </a:endParaRPr>
          </a:p>
          <a:p>
            <a:pPr lvl="0">
              <a:buFont typeface="Wingdings" pitchFamily="2" charset="2"/>
              <a:buChar char="à"/>
            </a:pPr>
            <a:r>
              <a:rPr lang="fr-FR" sz="1800" dirty="0">
                <a:effectLst/>
                <a:latin typeface="Times New Roman" panose="02020603050405020304" pitchFamily="18" charset="0"/>
                <a:ea typeface="MS Mincho" panose="02020609040205080304" pitchFamily="49" charset="-128"/>
              </a:rPr>
              <a:t>quand l’autre mobilise </a:t>
            </a:r>
            <a:r>
              <a:rPr lang="fr-FR" sz="1800" b="1" dirty="0">
                <a:effectLst/>
                <a:latin typeface="Times New Roman" panose="02020603050405020304" pitchFamily="18" charset="0"/>
                <a:ea typeface="MS Mincho" panose="02020609040205080304" pitchFamily="49" charset="-128"/>
              </a:rPr>
              <a:t>ce qui résulte de</a:t>
            </a:r>
            <a:r>
              <a:rPr lang="fr-FR" sz="1800" dirty="0">
                <a:effectLst/>
                <a:latin typeface="Times New Roman" panose="02020603050405020304" pitchFamily="18" charset="0"/>
                <a:ea typeface="MS Mincho" panose="02020609040205080304" pitchFamily="49" charset="-128"/>
              </a:rPr>
              <a:t> p. </a:t>
            </a:r>
            <a:endParaRPr lang="fr-FR" sz="1800" dirty="0">
              <a:latin typeface="Times New Roman" panose="02020603050405020304" pitchFamily="18" charset="0"/>
              <a:cs typeface="Times New Roman" panose="02020603050405020304" pitchFamily="18" charset="0"/>
            </a:endParaRPr>
          </a:p>
        </p:txBody>
      </p:sp>
      <p:cxnSp>
        <p:nvCxnSpPr>
          <p:cNvPr id="6" name="Connecteur droit 5">
            <a:extLst>
              <a:ext uri="{FF2B5EF4-FFF2-40B4-BE49-F238E27FC236}">
                <a16:creationId xmlns:a16="http://schemas.microsoft.com/office/drawing/2014/main" id="{7D164FD0-3B29-AD0A-75B0-7A3CAB206CCE}"/>
              </a:ext>
            </a:extLst>
          </p:cNvPr>
          <p:cNvCxnSpPr>
            <a:cxnSpLocks/>
          </p:cNvCxnSpPr>
          <p:nvPr/>
        </p:nvCxnSpPr>
        <p:spPr>
          <a:xfrm flipH="1" flipV="1">
            <a:off x="2829697" y="3039762"/>
            <a:ext cx="518984" cy="709419"/>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787540EE-7B1F-2A30-8CAE-13857F263ACE}"/>
              </a:ext>
            </a:extLst>
          </p:cNvPr>
          <p:cNvCxnSpPr/>
          <p:nvPr/>
        </p:nvCxnSpPr>
        <p:spPr>
          <a:xfrm flipV="1">
            <a:off x="3768811" y="2958349"/>
            <a:ext cx="370702" cy="79083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85883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82DD45-DCF5-2D79-05EF-A2337133C07D}"/>
              </a:ext>
            </a:extLst>
          </p:cNvPr>
          <p:cNvSpPr>
            <a:spLocks noGrp="1"/>
          </p:cNvSpPr>
          <p:nvPr>
            <p:ph type="title"/>
          </p:nvPr>
        </p:nvSpPr>
        <p:spPr/>
        <p:txBody>
          <a:bodyPr/>
          <a:lstStyle/>
          <a:p>
            <a:r>
              <a:rPr lang="fr-FR" dirty="0"/>
              <a:t>B.10 Formes schématiques (1)</a:t>
            </a:r>
          </a:p>
        </p:txBody>
      </p:sp>
      <p:sp>
        <p:nvSpPr>
          <p:cNvPr id="3" name="Espace réservé du contenu 2">
            <a:extLst>
              <a:ext uri="{FF2B5EF4-FFF2-40B4-BE49-F238E27FC236}">
                <a16:creationId xmlns:a16="http://schemas.microsoft.com/office/drawing/2014/main" id="{455EB724-CFD8-F613-22C0-B97A290C3F51}"/>
              </a:ext>
            </a:extLst>
          </p:cNvPr>
          <p:cNvSpPr>
            <a:spLocks noGrp="1"/>
          </p:cNvSpPr>
          <p:nvPr>
            <p:ph idx="1"/>
          </p:nvPr>
        </p:nvSpPr>
        <p:spPr>
          <a:xfrm>
            <a:off x="345989" y="1825625"/>
            <a:ext cx="11479427" cy="4351338"/>
          </a:xfrm>
        </p:spPr>
        <p:txBody>
          <a:bodyPr>
            <a:normAutofit/>
          </a:bodyPr>
          <a:lstStyle/>
          <a:p>
            <a:pPr marL="0" lvl="0" indent="0">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&gt;&gt; vise à rendre compte de la façon dont une unité peut formater son contexte et construire ses valeurs par delà leur diversité</a:t>
            </a:r>
          </a:p>
          <a:p>
            <a:pPr lvl="0">
              <a:buFont typeface="Symbol" pitchFamily="2" charset="2"/>
              <a:buChar char="Þ"/>
            </a:pPr>
            <a:r>
              <a:rPr lang="fr-FR" sz="1800" dirty="0">
                <a:latin typeface="Calibri" panose="020F0502020204030204" pitchFamily="34" charset="0"/>
                <a:ea typeface="Calibri" panose="020F0502020204030204" pitchFamily="34" charset="0"/>
                <a:cs typeface="Times New Roman" panose="02020603050405020304" pitchFamily="18" charset="0"/>
              </a:rPr>
              <a:t>Pas point commun / pas sens premier</a:t>
            </a:r>
          </a:p>
          <a:p>
            <a:pPr lvl="0">
              <a:buFont typeface="Symbol" pitchFamily="2" charset="2"/>
              <a:buChar char="Þ"/>
            </a:pPr>
            <a:r>
              <a:rPr lang="fr-FR" sz="1800" dirty="0">
                <a:effectLst/>
                <a:latin typeface="Calibri" panose="020F0502020204030204" pitchFamily="34" charset="0"/>
                <a:ea typeface="Calibri" panose="020F0502020204030204" pitchFamily="34" charset="0"/>
                <a:cs typeface="Times New Roman" panose="02020603050405020304" pitchFamily="18" charset="0"/>
              </a:rPr>
              <a:t>Rend compte de la variation / donner les paramètres pour calculer la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varaiton</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lvl="0">
              <a:buFont typeface="Symbol" pitchFamily="2" charset="2"/>
              <a:buChar char="Þ"/>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 On dit schème pour ce qui tient les choses ensemble, et dans la forme schématique, il y a nécessairement </a:t>
            </a:r>
            <a:r>
              <a:rPr lang="fr-FR" sz="1800" dirty="0">
                <a:latin typeface="Calibri" panose="020F0502020204030204" pitchFamily="34" charset="0"/>
                <a:ea typeface="Calibri" panose="020F0502020204030204" pitchFamily="34" charset="0"/>
                <a:cs typeface="Times New Roman" panose="02020603050405020304" pitchFamily="18" charset="0"/>
              </a:rPr>
              <a:t>l</a:t>
            </a:r>
            <a:r>
              <a:rPr lang="fr-FR" sz="1800" dirty="0">
                <a:effectLst/>
                <a:latin typeface="Calibri" panose="020F0502020204030204" pitchFamily="34" charset="0"/>
                <a:ea typeface="Calibri" panose="020F0502020204030204" pitchFamily="34" charset="0"/>
                <a:cs typeface="Times New Roman" panose="02020603050405020304" pitchFamily="18" charset="0"/>
              </a:rPr>
              <a:t>e </a:t>
            </a:r>
            <a:r>
              <a:rPr lang="fr-FR" sz="1800" i="1" dirty="0" err="1">
                <a:effectLst/>
                <a:latin typeface="Calibri" panose="020F0502020204030204" pitchFamily="34" charset="0"/>
                <a:ea typeface="Calibri" panose="020F0502020204030204" pitchFamily="34" charset="0"/>
                <a:cs typeface="Times New Roman" panose="02020603050405020304" pitchFamily="18" charset="0"/>
              </a:rPr>
              <a:t>rythmos</a:t>
            </a:r>
            <a:r>
              <a:rPr lang="fr-FR" sz="1800" dirty="0">
                <a:effectLst/>
                <a:latin typeface="Calibri" panose="020F0502020204030204" pitchFamily="34" charset="0"/>
                <a:ea typeface="Calibri" panose="020F0502020204030204" pitchFamily="34" charset="0"/>
                <a:cs typeface="Times New Roman" panose="02020603050405020304" pitchFamily="18" charset="0"/>
              </a:rPr>
              <a:t>, cad la maniabilité, la plasticité et le fait de s’adapter, à soi-même d’ailleurs, tout bêtement, dans certains cas, ou à autre chose. »  (Un témoin étonné du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lgg</a:t>
            </a:r>
            <a:r>
              <a:rPr lang="fr-FR" sz="1800" dirty="0">
                <a:effectLst/>
                <a:latin typeface="Calibri" panose="020F0502020204030204" pitchFamily="34" charset="0"/>
                <a:ea typeface="Calibri" panose="020F0502020204030204" pitchFamily="34" charset="0"/>
                <a:cs typeface="Times New Roman" panose="02020603050405020304" pitchFamily="18" charset="0"/>
              </a:rPr>
              <a:t>, PLE4, p.231-2)</a:t>
            </a:r>
          </a:p>
          <a:p>
            <a:pPr marL="0" lvl="0" indent="0">
              <a:buNone/>
            </a:pPr>
            <a:endParaRPr lang="fr-FR" sz="1800" dirty="0">
              <a:latin typeface="Calibri" panose="020F0502020204030204" pitchFamily="34" charset="0"/>
              <a:ea typeface="Calibri" panose="020F0502020204030204" pitchFamily="34" charset="0"/>
              <a:cs typeface="Times New Roman" panose="02020603050405020304" pitchFamily="18" charset="0"/>
            </a:endParaRPr>
          </a:p>
          <a:p>
            <a:pPr marL="0" lvl="0" indent="0">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 Les formes ont ces valeurs variées  parce que leur valeur propre est variable : non pas un code barre mais plutôt un schéma, compatible avec diverses orientations. » (De </a:t>
            </a:r>
            <a:r>
              <a:rPr lang="fr-FR" sz="1800" dirty="0">
                <a:latin typeface="Calibri" panose="020F0502020204030204" pitchFamily="34" charset="0"/>
                <a:ea typeface="Calibri" panose="020F0502020204030204" pitchFamily="34" charset="0"/>
                <a:cs typeface="Times New Roman" panose="02020603050405020304" pitchFamily="18" charset="0"/>
              </a:rPr>
              <a:t>V</a:t>
            </a:r>
            <a:r>
              <a:rPr lang="fr-FR" sz="1800" dirty="0">
                <a:effectLst/>
                <a:latin typeface="Calibri" panose="020F0502020204030204" pitchFamily="34" charset="0"/>
                <a:ea typeface="Calibri" panose="020F0502020204030204" pitchFamily="34" charset="0"/>
                <a:cs typeface="Times New Roman" panose="02020603050405020304" pitchFamily="18" charset="0"/>
              </a:rPr>
              <a:t>ogüé 18)</a:t>
            </a:r>
          </a:p>
          <a:p>
            <a:pPr marL="0" lvl="0" indent="0">
              <a:buNone/>
            </a:pPr>
            <a:endParaRPr lang="fr-FR" sz="1800" dirty="0">
              <a:latin typeface="Calibri" panose="020F0502020204030204" pitchFamily="34" charset="0"/>
              <a:ea typeface="Calibri" panose="020F0502020204030204" pitchFamily="34" charset="0"/>
              <a:cs typeface="Times New Roman" panose="02020603050405020304" pitchFamily="18" charset="0"/>
            </a:endParaRPr>
          </a:p>
          <a:p>
            <a:pPr marL="0" lvl="0" indent="0">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22499852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82DD45-DCF5-2D79-05EF-A2337133C07D}"/>
              </a:ext>
            </a:extLst>
          </p:cNvPr>
          <p:cNvSpPr>
            <a:spLocks noGrp="1"/>
          </p:cNvSpPr>
          <p:nvPr>
            <p:ph type="title"/>
          </p:nvPr>
        </p:nvSpPr>
        <p:spPr>
          <a:xfrm>
            <a:off x="838200" y="365126"/>
            <a:ext cx="10515600" cy="697556"/>
          </a:xfrm>
        </p:spPr>
        <p:txBody>
          <a:bodyPr/>
          <a:lstStyle/>
          <a:p>
            <a:r>
              <a:rPr lang="fr-FR" dirty="0"/>
              <a:t>B.10 Formes schématiques (2)</a:t>
            </a:r>
          </a:p>
        </p:txBody>
      </p:sp>
      <p:sp>
        <p:nvSpPr>
          <p:cNvPr id="3" name="Espace réservé du contenu 2">
            <a:extLst>
              <a:ext uri="{FF2B5EF4-FFF2-40B4-BE49-F238E27FC236}">
                <a16:creationId xmlns:a16="http://schemas.microsoft.com/office/drawing/2014/main" id="{455EB724-CFD8-F613-22C0-B97A290C3F51}"/>
              </a:ext>
            </a:extLst>
          </p:cNvPr>
          <p:cNvSpPr>
            <a:spLocks noGrp="1"/>
          </p:cNvSpPr>
          <p:nvPr>
            <p:ph idx="1"/>
          </p:nvPr>
        </p:nvSpPr>
        <p:spPr>
          <a:xfrm>
            <a:off x="345989" y="914400"/>
            <a:ext cx="11479427" cy="5262563"/>
          </a:xfrm>
        </p:spPr>
        <p:txBody>
          <a:bodyPr>
            <a:normAutofit/>
          </a:bodyPr>
          <a:lstStyle/>
          <a:p>
            <a:pPr marL="0" lvl="0" indent="0">
              <a:buNone/>
            </a:pPr>
            <a:endParaRPr lang="fr-FR"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1800" dirty="0">
                <a:effectLst/>
                <a:latin typeface="Times New Roman" panose="02020603050405020304" pitchFamily="18" charset="0"/>
                <a:ea typeface="Times New Roman" panose="02020603050405020304" pitchFamily="18" charset="0"/>
              </a:rPr>
              <a:t> &gt; </a:t>
            </a:r>
            <a:r>
              <a:rPr lang="fr-FR" sz="1800" i="1" dirty="0">
                <a:effectLst/>
                <a:latin typeface="Times New Roman" panose="02020603050405020304" pitchFamily="18" charset="0"/>
                <a:ea typeface="Times New Roman" panose="02020603050405020304" pitchFamily="18" charset="0"/>
              </a:rPr>
              <a:t>fil /filer </a:t>
            </a:r>
            <a:r>
              <a:rPr lang="fr-FR" sz="1800" dirty="0">
                <a:effectLst/>
                <a:latin typeface="Times New Roman" panose="02020603050405020304" pitchFamily="18" charset="0"/>
                <a:ea typeface="Times New Roman" panose="02020603050405020304" pitchFamily="18" charset="0"/>
              </a:rPr>
              <a:t>: « x est donné comme étant la manifestation d’une linéarité qui est ce qui fonde le mode d’être propre de C »</a:t>
            </a:r>
          </a:p>
          <a:p>
            <a:pPr marL="0" indent="0">
              <a:buNone/>
            </a:pPr>
            <a:r>
              <a:rPr lang="fr-FR" sz="1800" i="1" dirty="0">
                <a:latin typeface="Times New Roman" panose="02020603050405020304" pitchFamily="18" charset="0"/>
                <a:ea typeface="Times New Roman" panose="02020603050405020304" pitchFamily="18" charset="0"/>
              </a:rPr>
              <a:t>le fil de l’épée / le fil du bas / je file / le temps file</a:t>
            </a:r>
          </a:p>
          <a:p>
            <a:pPr marL="0" indent="0">
              <a:buNone/>
            </a:pPr>
            <a:r>
              <a:rPr lang="fr-FR" sz="1800" i="1" dirty="0">
                <a:effectLst/>
                <a:latin typeface="Times New Roman" panose="02020603050405020304" pitchFamily="18" charset="0"/>
                <a:ea typeface="Times New Roman" panose="02020603050405020304" pitchFamily="18" charset="0"/>
              </a:rPr>
              <a:t> &gt; </a:t>
            </a:r>
            <a:r>
              <a:rPr lang="fr-FR" sz="1800" i="1" dirty="0" err="1">
                <a:effectLst/>
                <a:latin typeface="Times New Roman" panose="02020603050405020304" pitchFamily="18" charset="0"/>
                <a:ea typeface="Times New Roman" panose="02020603050405020304" pitchFamily="18" charset="0"/>
              </a:rPr>
              <a:t>é</a:t>
            </a:r>
            <a:r>
              <a:rPr lang="fr-FR" sz="1800" i="1" dirty="0">
                <a:effectLst/>
                <a:latin typeface="Times New Roman" panose="02020603050405020304" pitchFamily="18" charset="0"/>
                <a:ea typeface="Times New Roman" panose="02020603050405020304" pitchFamily="18" charset="0"/>
              </a:rPr>
              <a:t>- : « </a:t>
            </a:r>
            <a:r>
              <a:rPr lang="fr-FR" sz="1800" dirty="0">
                <a:effectLst/>
                <a:latin typeface="TimesNewRoman"/>
              </a:rPr>
              <a:t>Il faut l’</a:t>
            </a:r>
            <a:r>
              <a:rPr lang="fr-FR" sz="1800" dirty="0" err="1">
                <a:effectLst/>
                <a:latin typeface="TimesNewRoman"/>
              </a:rPr>
              <a:t>étranger</a:t>
            </a:r>
            <a:r>
              <a:rPr lang="fr-FR" sz="1800" dirty="0">
                <a:effectLst/>
                <a:latin typeface="TimesNewRoman"/>
              </a:rPr>
              <a:t>, et donc un </a:t>
            </a:r>
            <a:r>
              <a:rPr lang="fr-FR" sz="1800" dirty="0" err="1">
                <a:effectLst/>
                <a:latin typeface="TimesNewRoman"/>
              </a:rPr>
              <a:t>intérieur</a:t>
            </a:r>
            <a:r>
              <a:rPr lang="fr-FR" sz="1800" dirty="0">
                <a:effectLst/>
                <a:latin typeface="TimesNewRoman"/>
              </a:rPr>
              <a:t>. Il faut l’exposition : l’</a:t>
            </a:r>
            <a:r>
              <a:rPr lang="fr-FR" sz="1800" dirty="0" err="1">
                <a:effectLst/>
                <a:latin typeface="TimesNewRoman"/>
              </a:rPr>
              <a:t>intérieur</a:t>
            </a:r>
            <a:r>
              <a:rPr lang="fr-FR" sz="1800" dirty="0">
                <a:effectLst/>
                <a:latin typeface="TimesNewRoman"/>
              </a:rPr>
              <a:t> rendu visible depuis son </a:t>
            </a:r>
            <a:r>
              <a:rPr lang="fr-FR" sz="1800" dirty="0" err="1">
                <a:effectLst/>
                <a:latin typeface="TimesNewRoman"/>
              </a:rPr>
              <a:t>extérieur</a:t>
            </a:r>
            <a:r>
              <a:rPr lang="fr-FR" sz="1800" dirty="0">
                <a:effectLst/>
                <a:latin typeface="TimesNewRoman"/>
              </a:rPr>
              <a:t>. Il faut une ligne : c’est via cette ligne que l’</a:t>
            </a:r>
            <a:r>
              <a:rPr lang="fr-FR" sz="1800" dirty="0" err="1">
                <a:effectLst/>
                <a:latin typeface="TimesNewRoman"/>
              </a:rPr>
              <a:t>intérieur</a:t>
            </a:r>
            <a:r>
              <a:rPr lang="fr-FR" sz="1800" dirty="0">
                <a:effectLst/>
                <a:latin typeface="TimesNewRoman"/>
              </a:rPr>
              <a:t> s’expose. Il faut que la ligne soit orthogonale à ce qu’elle expose. »</a:t>
            </a:r>
          </a:p>
          <a:p>
            <a:pPr marL="0" indent="0">
              <a:buNone/>
            </a:pPr>
            <a:r>
              <a:rPr lang="fr-FR" sz="1800" i="1" dirty="0">
                <a:latin typeface="TimesNewRoman"/>
                <a:ea typeface="Times New Roman" panose="02020603050405020304" pitchFamily="18" charset="0"/>
              </a:rPr>
              <a:t>&gt; dire : « </a:t>
            </a:r>
            <a:r>
              <a:rPr lang="fr-FR" sz="1800" dirty="0">
                <a:latin typeface="TimesNewRoman"/>
                <a:ea typeface="Times New Roman" panose="02020603050405020304" pitchFamily="18" charset="0"/>
              </a:rPr>
              <a:t>C fait apparaître D comme d pour S  »</a:t>
            </a:r>
          </a:p>
          <a:p>
            <a:pPr marL="0" indent="0">
              <a:buNone/>
            </a:pPr>
            <a:r>
              <a:rPr lang="fr-FR" sz="1800" i="1" dirty="0">
                <a:effectLst/>
                <a:latin typeface="TimesNewRoman"/>
                <a:ea typeface="Times New Roman" panose="02020603050405020304" pitchFamily="18" charset="0"/>
              </a:rPr>
              <a:t>Quelque chose me dit qu’il va venir / ça me dit rien</a:t>
            </a:r>
            <a:r>
              <a:rPr lang="fr-FR" sz="1800" i="1" dirty="0">
                <a:latin typeface="TimesNewRoman"/>
                <a:ea typeface="Times New Roman" panose="02020603050405020304" pitchFamily="18" charset="0"/>
              </a:rPr>
              <a:t> / dire qu’elle était là !</a:t>
            </a:r>
          </a:p>
          <a:p>
            <a:pPr marL="0" indent="0">
              <a:buNone/>
            </a:pPr>
            <a:endParaRPr lang="fr-FR" sz="1800" i="1" dirty="0">
              <a:effectLst/>
              <a:latin typeface="TimesNewRoman"/>
              <a:ea typeface="Times New Roman" panose="02020603050405020304" pitchFamily="18" charset="0"/>
            </a:endParaRPr>
          </a:p>
          <a:p>
            <a:pPr marL="0" indent="0">
              <a:buNone/>
            </a:pPr>
            <a:r>
              <a:rPr lang="fr-FR" sz="1800" i="1" dirty="0">
                <a:effectLst/>
                <a:latin typeface="Cambria" panose="02040503050406030204" pitchFamily="18" charset="0"/>
                <a:ea typeface="MS Mincho" panose="02020609040205080304" pitchFamily="49" charset="-128"/>
                <a:cs typeface="Times New Roman" panose="02020603050405020304" pitchFamily="18" charset="0"/>
              </a:rPr>
              <a:t>&gt; Même</a:t>
            </a:r>
            <a:r>
              <a:rPr lang="fr-FR" sz="1800" dirty="0">
                <a:effectLst/>
                <a:latin typeface="Cambria" panose="02040503050406030204" pitchFamily="18" charset="0"/>
                <a:ea typeface="MS Mincho" panose="02020609040205080304" pitchFamily="49" charset="-128"/>
                <a:cs typeface="Times New Roman" panose="02020603050405020304" pitchFamily="18" charset="0"/>
              </a:rPr>
              <a:t> :double mouvement de construction puis de résorption de l’altérité.</a:t>
            </a:r>
            <a:r>
              <a:rPr lang="fr-FR" sz="1200" dirty="0">
                <a:effectLst/>
              </a:rPr>
              <a:t> </a:t>
            </a:r>
          </a:p>
          <a:p>
            <a:pPr>
              <a:buFont typeface="Wingdings" pitchFamily="2" charset="2"/>
              <a:buChar char="à"/>
            </a:pPr>
            <a:r>
              <a:rPr lang="fr-FR" sz="1800" dirty="0">
                <a:effectLst/>
                <a:latin typeface="Cambria" panose="02040503050406030204" pitchFamily="18" charset="0"/>
                <a:ea typeface="MS Mincho" panose="02020609040205080304" pitchFamily="49" charset="-128"/>
                <a:cs typeface="Times New Roman" panose="02020603050405020304" pitchFamily="18" charset="0"/>
              </a:rPr>
              <a:t>Qu’il se marie à l’ajout, au regret, ou à la remémoration, à chaque fois il s’adapte</a:t>
            </a:r>
            <a:endParaRPr lang="fr-FR" sz="1200" dirty="0">
              <a:latin typeface="Cambria" panose="02040503050406030204" pitchFamily="18" charset="0"/>
              <a:ea typeface="MS Mincho" panose="02020609040205080304" pitchFamily="49" charset="-128"/>
              <a:cs typeface="Times New Roman" panose="02020603050405020304" pitchFamily="18" charset="0"/>
            </a:endParaRPr>
          </a:p>
          <a:p>
            <a:pPr>
              <a:buFont typeface="Wingdings" pitchFamily="2" charset="2"/>
              <a:buChar char="à"/>
            </a:pPr>
            <a:r>
              <a:rPr lang="fr-FR" sz="1800" i="1" dirty="0">
                <a:effectLst/>
                <a:latin typeface="Cambria" panose="02040503050406030204" pitchFamily="18" charset="0"/>
                <a:ea typeface="MS Mincho" panose="02020609040205080304" pitchFamily="49" charset="-128"/>
                <a:cs typeface="Times New Roman" panose="02020603050405020304" pitchFamily="18" charset="0"/>
              </a:rPr>
              <a:t>Si même</a:t>
            </a:r>
            <a:r>
              <a:rPr lang="fr-FR" sz="1800" dirty="0">
                <a:effectLst/>
                <a:latin typeface="Cambria" panose="02040503050406030204" pitchFamily="18" charset="0"/>
                <a:ea typeface="MS Mincho" panose="02020609040205080304" pitchFamily="49" charset="-128"/>
                <a:cs typeface="Times New Roman" panose="02020603050405020304" pitchFamily="18" charset="0"/>
              </a:rPr>
              <a:t> : ajout, absorption. Deux gestes, qui se suivent et s’enlacent, dans le texte. = les formes se clayonnent</a:t>
            </a:r>
            <a:endParaRPr lang="fr-FR" sz="1200" dirty="0">
              <a:effectLst/>
              <a:latin typeface="Cambria" panose="02040503050406030204" pitchFamily="18" charset="0"/>
              <a:ea typeface="MS Mincho" panose="02020609040205080304" pitchFamily="49" charset="-128"/>
              <a:cs typeface="Times New Roman" panose="02020603050405020304" pitchFamily="18" charset="0"/>
            </a:endParaRPr>
          </a:p>
          <a:p>
            <a:pPr>
              <a:buFont typeface="Wingdings" pitchFamily="2" charset="2"/>
              <a:buChar char="à"/>
            </a:pPr>
            <a:r>
              <a:rPr lang="fr-FR" sz="1800" dirty="0">
                <a:effectLst/>
                <a:latin typeface="Cambria" panose="02040503050406030204" pitchFamily="18" charset="0"/>
                <a:ea typeface="MS Mincho" panose="02020609040205080304" pitchFamily="49" charset="-128"/>
                <a:cs typeface="Times New Roman" panose="02020603050405020304" pitchFamily="18" charset="0"/>
              </a:rPr>
              <a:t>Ce double mouvement n’est pas une valeur, c’est très exactement le double geste qu’effectue le texte où se trouve </a:t>
            </a:r>
            <a:r>
              <a:rPr lang="fr-FR" sz="1800" i="1" dirty="0">
                <a:effectLst/>
                <a:latin typeface="Cambria" panose="02040503050406030204" pitchFamily="18" charset="0"/>
                <a:ea typeface="MS Mincho" panose="02020609040205080304" pitchFamily="49" charset="-128"/>
                <a:cs typeface="Times New Roman" panose="02020603050405020304" pitchFamily="18" charset="0"/>
              </a:rPr>
              <a:t>même</a:t>
            </a:r>
            <a:r>
              <a:rPr lang="fr-FR" sz="1800" dirty="0">
                <a:effectLst/>
                <a:latin typeface="Cambria" panose="02040503050406030204" pitchFamily="18" charset="0"/>
                <a:ea typeface="MS Mincho" panose="02020609040205080304" pitchFamily="49" charset="-128"/>
                <a:cs typeface="Times New Roman" panose="02020603050405020304" pitchFamily="18" charset="0"/>
              </a:rPr>
              <a:t>. </a:t>
            </a:r>
            <a:endParaRPr lang="fr-FR" sz="1200" dirty="0">
              <a:effectLst/>
              <a:latin typeface="Cambria" panose="02040503050406030204" pitchFamily="18" charset="0"/>
              <a:ea typeface="MS Mincho" panose="02020609040205080304" pitchFamily="49" charset="-128"/>
              <a:cs typeface="Times New Roman" panose="02020603050405020304" pitchFamily="18" charset="0"/>
            </a:endParaRPr>
          </a:p>
          <a:p>
            <a:pPr>
              <a:buFont typeface="Wingdings" pitchFamily="2" charset="2"/>
              <a:buChar char="à"/>
            </a:pPr>
            <a:r>
              <a:rPr lang="fr-FR" sz="1800" dirty="0">
                <a:effectLst/>
                <a:latin typeface="Cambria" panose="02040503050406030204" pitchFamily="18" charset="0"/>
                <a:ea typeface="MS Mincho" panose="02020609040205080304" pitchFamily="49" charset="-128"/>
                <a:cs typeface="Times New Roman" panose="02020603050405020304" pitchFamily="18" charset="0"/>
              </a:rPr>
              <a:t>textes ressortissent eux-mêmes à cette « intelligence de l’adaptation, du conjectural et du détour » (</a:t>
            </a:r>
            <a:r>
              <a:rPr lang="fr-FR" sz="1800" i="1" dirty="0">
                <a:effectLst/>
                <a:latin typeface="Cambria" panose="02040503050406030204" pitchFamily="18" charset="0"/>
                <a:ea typeface="MS Mincho" panose="02020609040205080304" pitchFamily="49" charset="-128"/>
                <a:cs typeface="Times New Roman" panose="02020603050405020304" pitchFamily="18" charset="0"/>
              </a:rPr>
              <a:t>même</a:t>
            </a:r>
            <a:r>
              <a:rPr lang="fr-FR" sz="1800" dirty="0">
                <a:effectLst/>
                <a:latin typeface="Cambria" panose="02040503050406030204" pitchFamily="18" charset="0"/>
                <a:ea typeface="MS Mincho" panose="02020609040205080304" pitchFamily="49" charset="-128"/>
                <a:cs typeface="Times New Roman" panose="02020603050405020304" pitchFamily="18" charset="0"/>
              </a:rPr>
              <a:t>, PLE4, p. 164) </a:t>
            </a:r>
            <a:endParaRPr lang="fr-FR" sz="1800" i="1" dirty="0">
              <a:effectLst/>
              <a:latin typeface="Times New Roman" panose="02020603050405020304" pitchFamily="18" charset="0"/>
              <a:ea typeface="Times New Roman" panose="02020603050405020304" pitchFamily="18" charset="0"/>
            </a:endParaRPr>
          </a:p>
          <a:p>
            <a:pPr marL="0" lvl="0" indent="0">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27820465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82DD45-DCF5-2D79-05EF-A2337133C07D}"/>
              </a:ext>
            </a:extLst>
          </p:cNvPr>
          <p:cNvSpPr>
            <a:spLocks noGrp="1"/>
          </p:cNvSpPr>
          <p:nvPr>
            <p:ph type="title"/>
          </p:nvPr>
        </p:nvSpPr>
        <p:spPr>
          <a:xfrm>
            <a:off x="838200" y="365126"/>
            <a:ext cx="10515600" cy="697556"/>
          </a:xfrm>
        </p:spPr>
        <p:txBody>
          <a:bodyPr/>
          <a:lstStyle/>
          <a:p>
            <a:r>
              <a:rPr lang="fr-FR" dirty="0"/>
              <a:t>B.10 Formes schématiques (3)</a:t>
            </a:r>
          </a:p>
        </p:txBody>
      </p:sp>
      <p:sp>
        <p:nvSpPr>
          <p:cNvPr id="3" name="Espace réservé du contenu 2">
            <a:extLst>
              <a:ext uri="{FF2B5EF4-FFF2-40B4-BE49-F238E27FC236}">
                <a16:creationId xmlns:a16="http://schemas.microsoft.com/office/drawing/2014/main" id="{455EB724-CFD8-F613-22C0-B97A290C3F51}"/>
              </a:ext>
            </a:extLst>
          </p:cNvPr>
          <p:cNvSpPr>
            <a:spLocks noGrp="1"/>
          </p:cNvSpPr>
          <p:nvPr>
            <p:ph idx="1"/>
          </p:nvPr>
        </p:nvSpPr>
        <p:spPr>
          <a:xfrm>
            <a:off x="345989" y="914400"/>
            <a:ext cx="11479427" cy="5262563"/>
          </a:xfrm>
        </p:spPr>
        <p:txBody>
          <a:bodyPr>
            <a:normAutofit fontScale="92500" lnSpcReduction="20000"/>
          </a:bodyPr>
          <a:lstStyle/>
          <a:p>
            <a:pPr marL="0" lvl="0" indent="0">
              <a:buNone/>
            </a:pPr>
            <a:r>
              <a:rPr lang="fr-FR" sz="1800" dirty="0">
                <a:latin typeface="Calibri" panose="020F0502020204030204" pitchFamily="34" charset="0"/>
                <a:ea typeface="Calibri" panose="020F0502020204030204" pitchFamily="34" charset="0"/>
                <a:cs typeface="Times New Roman" panose="02020603050405020304" pitchFamily="18" charset="0"/>
              </a:rPr>
              <a:t>Variation et contextes</a:t>
            </a:r>
          </a:p>
          <a:p>
            <a:pPr marL="0" lvl="0" indent="0">
              <a:buNone/>
            </a:pPr>
            <a:r>
              <a:rPr lang="fr-FR" sz="1800" i="1" dirty="0">
                <a:latin typeface="Calibri" panose="020F0502020204030204" pitchFamily="34" charset="0"/>
                <a:ea typeface="Calibri" panose="020F0502020204030204" pitchFamily="34" charset="0"/>
                <a:cs typeface="Times New Roman" panose="02020603050405020304" pitchFamily="18" charset="0"/>
              </a:rPr>
              <a:t>tout</a:t>
            </a:r>
          </a:p>
          <a:p>
            <a:pPr marL="180340" algn="just"/>
            <a:r>
              <a:rPr lang="fr-FR" sz="1800" dirty="0">
                <a:effectLst/>
                <a:latin typeface="Times New Roman" panose="02020603050405020304" pitchFamily="18" charset="0"/>
                <a:ea typeface="MS Mincho" panose="02020609040205080304" pitchFamily="49" charset="-128"/>
              </a:rPr>
              <a:t>(5) il y a les contextes où il prend une valeur d’indéfini (quand il peut signifier « quoi que ce soit ») : </a:t>
            </a:r>
            <a:r>
              <a:rPr lang="fr-FR" sz="1800" i="1" dirty="0">
                <a:effectLst/>
                <a:latin typeface="Times New Roman" panose="02020603050405020304" pitchFamily="18" charset="0"/>
                <a:ea typeface="MS Mincho" panose="02020609040205080304" pitchFamily="49" charset="-128"/>
              </a:rPr>
              <a:t>Tout enfant réagirait ainsi</a:t>
            </a:r>
            <a:endParaRPr lang="fr-FR" sz="1800" dirty="0">
              <a:effectLst/>
              <a:latin typeface="Times New Roman" panose="02020603050405020304" pitchFamily="18" charset="0"/>
              <a:ea typeface="MS Mincho" panose="02020609040205080304" pitchFamily="49" charset="-128"/>
            </a:endParaRPr>
          </a:p>
          <a:p>
            <a:pPr marL="180340" algn="just"/>
            <a:r>
              <a:rPr lang="fr-FR" sz="1800" dirty="0">
                <a:effectLst/>
                <a:latin typeface="Times New Roman" panose="02020603050405020304" pitchFamily="18" charset="0"/>
                <a:ea typeface="MS Mincho" panose="02020609040205080304" pitchFamily="49" charset="-128"/>
              </a:rPr>
              <a:t>(5’) il y a les contextes où il marque l’exhaustivité : </a:t>
            </a:r>
            <a:r>
              <a:rPr lang="fr-FR" sz="1800" i="1" dirty="0">
                <a:effectLst/>
                <a:latin typeface="Times New Roman" panose="02020603050405020304" pitchFamily="18" charset="0"/>
                <a:ea typeface="MS Mincho" panose="02020609040205080304" pitchFamily="49" charset="-128"/>
              </a:rPr>
              <a:t>tout l’univers / Tout m’irrite.</a:t>
            </a:r>
            <a:endParaRPr lang="fr-FR" sz="1800" dirty="0">
              <a:effectLst/>
              <a:latin typeface="Times New Roman" panose="02020603050405020304" pitchFamily="18" charset="0"/>
              <a:ea typeface="MS Mincho" panose="02020609040205080304" pitchFamily="49" charset="-128"/>
            </a:endParaRPr>
          </a:p>
          <a:p>
            <a:pPr marL="180340" algn="just"/>
            <a:r>
              <a:rPr lang="fr-FR" sz="1800" dirty="0">
                <a:effectLst/>
                <a:latin typeface="Times New Roman" panose="02020603050405020304" pitchFamily="18" charset="0"/>
                <a:ea typeface="MS Mincho" panose="02020609040205080304" pitchFamily="49" charset="-128"/>
              </a:rPr>
              <a:t>(5’’) il y a les contextes où il marque qu’il n’y a « plus rien après » : </a:t>
            </a:r>
            <a:r>
              <a:rPr lang="fr-FR" sz="1800" i="1" dirty="0">
                <a:effectLst/>
                <a:latin typeface="Times New Roman" panose="02020603050405020304" pitchFamily="18" charset="0"/>
                <a:ea typeface="MS Mincho" panose="02020609040205080304" pitchFamily="49" charset="-128"/>
              </a:rPr>
              <a:t>C’est tout</a:t>
            </a:r>
            <a:r>
              <a:rPr lang="fr-FR" sz="1800" dirty="0">
                <a:effectLst/>
                <a:latin typeface="Times New Roman" panose="02020603050405020304" pitchFamily="18" charset="0"/>
                <a:ea typeface="MS Mincho" panose="02020609040205080304" pitchFamily="49" charset="-128"/>
              </a:rPr>
              <a:t>.</a:t>
            </a:r>
          </a:p>
          <a:p>
            <a:pPr marL="180340" algn="just"/>
            <a:r>
              <a:rPr lang="fr-FR" sz="1800" dirty="0">
                <a:effectLst/>
                <a:latin typeface="Times New Roman" panose="02020603050405020304" pitchFamily="18" charset="0"/>
                <a:ea typeface="MS Mincho" panose="02020609040205080304" pitchFamily="49" charset="-128"/>
              </a:rPr>
              <a:t>(5’’’) il y a les contextes adverbiaux, il marque un haut degré : </a:t>
            </a:r>
            <a:r>
              <a:rPr lang="fr-FR" sz="1800" i="1" dirty="0">
                <a:effectLst/>
                <a:latin typeface="Times New Roman" panose="02020603050405020304" pitchFamily="18" charset="0"/>
                <a:ea typeface="MS Mincho" panose="02020609040205080304" pitchFamily="49" charset="-128"/>
              </a:rPr>
              <a:t>tout petit</a:t>
            </a:r>
            <a:r>
              <a:rPr lang="fr-FR" sz="1800" dirty="0">
                <a:effectLst/>
                <a:latin typeface="Times New Roman" panose="02020603050405020304" pitchFamily="18" charset="0"/>
                <a:ea typeface="MS Mincho" panose="02020609040205080304" pitchFamily="49" charset="-128"/>
              </a:rPr>
              <a:t> / </a:t>
            </a:r>
            <a:r>
              <a:rPr lang="fr-FR" sz="1800" i="1" dirty="0">
                <a:effectLst/>
                <a:latin typeface="Times New Roman" panose="02020603050405020304" pitchFamily="18" charset="0"/>
                <a:ea typeface="MS Mincho" panose="02020609040205080304" pitchFamily="49" charset="-128"/>
              </a:rPr>
              <a:t>tout près</a:t>
            </a:r>
          </a:p>
          <a:p>
            <a:pPr marL="180340" algn="just"/>
            <a:r>
              <a:rPr lang="fr-FR" sz="1800" i="1" dirty="0">
                <a:effectLst/>
                <a:latin typeface="Times New Roman" panose="02020603050405020304" pitchFamily="18" charset="0"/>
                <a:ea typeface="MS Mincho" panose="02020609040205080304" pitchFamily="49" charset="-128"/>
              </a:rPr>
              <a:t>= tout</a:t>
            </a:r>
            <a:r>
              <a:rPr lang="fr-FR" sz="1800" dirty="0">
                <a:effectLst/>
                <a:latin typeface="Times New Roman" panose="02020603050405020304" pitchFamily="18" charset="0"/>
                <a:ea typeface="MS Mincho" panose="02020609040205080304" pitchFamily="49" charset="-128"/>
              </a:rPr>
              <a:t> marquant une stricte adhésion à ce qui fait alors fonction de point d’appui</a:t>
            </a:r>
            <a:r>
              <a:rPr lang="fr-FR" sz="2800" dirty="0">
                <a:effectLst/>
              </a:rPr>
              <a:t> </a:t>
            </a:r>
            <a:endParaRPr lang="fr-FR" sz="1800" i="1" dirty="0">
              <a:effectLst/>
              <a:latin typeface="Times New Roman" panose="02020603050405020304" pitchFamily="18" charset="0"/>
              <a:ea typeface="MS Mincho" panose="02020609040205080304" pitchFamily="49" charset="-128"/>
            </a:endParaRPr>
          </a:p>
          <a:p>
            <a:pPr marL="180340" algn="just"/>
            <a:r>
              <a:rPr lang="fr-FR" sz="1800" dirty="0">
                <a:effectLst/>
                <a:latin typeface="Times New Roman" panose="02020603050405020304" pitchFamily="18" charset="0"/>
                <a:ea typeface="MS Mincho" panose="02020609040205080304" pitchFamily="49" charset="-128"/>
              </a:rPr>
              <a:t>ce qui expliquerait que l’on ait beaucoup plus difficilement </a:t>
            </a:r>
            <a:r>
              <a:rPr lang="fr-FR" sz="1800" i="1" dirty="0">
                <a:effectLst/>
                <a:latin typeface="Times New Roman" panose="02020603050405020304" pitchFamily="18" charset="0"/>
                <a:ea typeface="MS Mincho" panose="02020609040205080304" pitchFamily="49" charset="-128"/>
              </a:rPr>
              <a:t>tout grand</a:t>
            </a:r>
            <a:r>
              <a:rPr lang="fr-FR" sz="1800" dirty="0">
                <a:effectLst/>
                <a:latin typeface="Times New Roman" panose="02020603050405020304" pitchFamily="18" charset="0"/>
                <a:ea typeface="MS Mincho" panose="02020609040205080304" pitchFamily="49" charset="-128"/>
              </a:rPr>
              <a:t> ou </a:t>
            </a:r>
            <a:r>
              <a:rPr lang="fr-FR" sz="1800" i="1" dirty="0">
                <a:effectLst/>
                <a:latin typeface="Times New Roman" panose="02020603050405020304" pitchFamily="18" charset="0"/>
                <a:ea typeface="MS Mincho" panose="02020609040205080304" pitchFamily="49" charset="-128"/>
              </a:rPr>
              <a:t>tout loin</a:t>
            </a:r>
            <a:r>
              <a:rPr lang="fr-FR" sz="1800" dirty="0">
                <a:effectLst/>
                <a:latin typeface="Times New Roman" panose="02020603050405020304" pitchFamily="18" charset="0"/>
                <a:ea typeface="MS Mincho" panose="02020609040205080304" pitchFamily="49" charset="-128"/>
              </a:rPr>
              <a:t> parce que </a:t>
            </a:r>
            <a:r>
              <a:rPr lang="fr-FR" sz="1800" i="1" dirty="0">
                <a:effectLst/>
                <a:latin typeface="Times New Roman" panose="02020603050405020304" pitchFamily="18" charset="0"/>
                <a:ea typeface="MS Mincho" panose="02020609040205080304" pitchFamily="49" charset="-128"/>
              </a:rPr>
              <a:t>grand</a:t>
            </a:r>
            <a:r>
              <a:rPr lang="fr-FR" sz="1800" dirty="0">
                <a:effectLst/>
                <a:latin typeface="Times New Roman" panose="02020603050405020304" pitchFamily="18" charset="0"/>
                <a:ea typeface="MS Mincho" panose="02020609040205080304" pitchFamily="49" charset="-128"/>
              </a:rPr>
              <a:t> ou </a:t>
            </a:r>
            <a:r>
              <a:rPr lang="fr-FR" sz="1800" i="1" dirty="0">
                <a:effectLst/>
                <a:latin typeface="Times New Roman" panose="02020603050405020304" pitchFamily="18" charset="0"/>
                <a:ea typeface="MS Mincho" panose="02020609040205080304" pitchFamily="49" charset="-128"/>
              </a:rPr>
              <a:t>loin</a:t>
            </a:r>
            <a:r>
              <a:rPr lang="fr-FR" sz="1800" dirty="0">
                <a:effectLst/>
                <a:latin typeface="Times New Roman" panose="02020603050405020304" pitchFamily="18" charset="0"/>
                <a:ea typeface="MS Mincho" panose="02020609040205080304" pitchFamily="49" charset="-128"/>
              </a:rPr>
              <a:t> ne donnent pas de point sur lequel s’</a:t>
            </a:r>
            <a:r>
              <a:rPr lang="fr-FR" sz="1800" dirty="0" err="1">
                <a:effectLst/>
                <a:latin typeface="Times New Roman" panose="02020603050405020304" pitchFamily="18" charset="0"/>
                <a:ea typeface="MS Mincho" panose="02020609040205080304" pitchFamily="49" charset="-128"/>
              </a:rPr>
              <a:t>appuye</a:t>
            </a:r>
            <a:r>
              <a:rPr lang="fr-FR" sz="2800" dirty="0">
                <a:effectLst/>
              </a:rPr>
              <a:t> </a:t>
            </a:r>
            <a:endParaRPr lang="fr-FR" sz="1800" dirty="0">
              <a:effectLst/>
              <a:latin typeface="Times New Roman" panose="02020603050405020304" pitchFamily="18" charset="0"/>
              <a:ea typeface="MS Mincho" panose="02020609040205080304" pitchFamily="49" charset="-128"/>
            </a:endParaRPr>
          </a:p>
          <a:p>
            <a:pPr marL="0" indent="0">
              <a:buNone/>
            </a:pPr>
            <a:r>
              <a:rPr lang="fr-FR" sz="1800" dirty="0">
                <a:effectLst/>
                <a:latin typeface="Times New Roman" panose="02020603050405020304" pitchFamily="18" charset="0"/>
                <a:ea typeface="Times New Roman" panose="02020603050405020304" pitchFamily="18" charset="0"/>
              </a:rPr>
              <a:t> </a:t>
            </a:r>
          </a:p>
          <a:p>
            <a:pPr marL="0" indent="0">
              <a:buNone/>
            </a:pPr>
            <a:r>
              <a:rPr lang="fr-FR" sz="1800" i="1" dirty="0">
                <a:effectLst/>
                <a:latin typeface="Times New Roman" panose="02020603050405020304" pitchFamily="18" charset="0"/>
                <a:ea typeface="MS Mincho" panose="02020609040205080304" pitchFamily="49" charset="-128"/>
              </a:rPr>
              <a:t>fast</a:t>
            </a:r>
            <a:r>
              <a:rPr lang="fr-FR" sz="1800" dirty="0">
                <a:effectLst/>
                <a:latin typeface="Times New Roman" panose="02020603050405020304" pitchFamily="18" charset="0"/>
                <a:ea typeface="MS Mincho" panose="02020609040205080304" pitchFamily="49" charset="-128"/>
              </a:rPr>
              <a:t> :</a:t>
            </a:r>
            <a:r>
              <a:rPr lang="fr-FR" sz="1800" dirty="0">
                <a:latin typeface="Times New Roman" panose="02020603050405020304" pitchFamily="18" charset="0"/>
                <a:ea typeface="MS Mincho" panose="02020609040205080304" pitchFamily="49" charset="-128"/>
              </a:rPr>
              <a:t> </a:t>
            </a:r>
          </a:p>
          <a:p>
            <a:pPr marL="0" indent="0">
              <a:buNone/>
            </a:pPr>
            <a:r>
              <a:rPr lang="fr-FR" sz="1800" dirty="0">
                <a:effectLst/>
                <a:latin typeface="Times New Roman" panose="02020603050405020304" pitchFamily="18" charset="0"/>
                <a:ea typeface="MS Mincho" panose="02020609040205080304" pitchFamily="49" charset="-128"/>
              </a:rPr>
              <a:t>selon les langues qui se le partagent :</a:t>
            </a:r>
          </a:p>
          <a:p>
            <a:pPr>
              <a:buFontTx/>
              <a:buChar char="-"/>
            </a:pPr>
            <a:r>
              <a:rPr lang="fr-FR" sz="1800" dirty="0">
                <a:effectLst/>
                <a:latin typeface="Times New Roman" panose="02020603050405020304" pitchFamily="18" charset="0"/>
                <a:ea typeface="MS Mincho" panose="02020609040205080304" pitchFamily="49" charset="-128"/>
              </a:rPr>
              <a:t>soit « vite » (quand la tentacule est lancée face au vide)</a:t>
            </a:r>
          </a:p>
          <a:p>
            <a:pPr>
              <a:buFontTx/>
              <a:buChar char="-"/>
            </a:pPr>
            <a:r>
              <a:rPr lang="fr-FR" sz="1800" dirty="0">
                <a:effectLst/>
                <a:latin typeface="Times New Roman" panose="02020603050405020304" pitchFamily="18" charset="0"/>
                <a:ea typeface="MS Mincho" panose="02020609040205080304" pitchFamily="49" charset="-128"/>
              </a:rPr>
              <a:t>soit « presque » (quand le vide se fait visible)</a:t>
            </a:r>
          </a:p>
          <a:p>
            <a:pPr>
              <a:buFontTx/>
              <a:buChar char="-"/>
            </a:pPr>
            <a:r>
              <a:rPr lang="fr-FR" sz="1800" dirty="0">
                <a:effectLst/>
                <a:latin typeface="Times New Roman" panose="02020603050405020304" pitchFamily="18" charset="0"/>
                <a:ea typeface="MS Mincho" panose="02020609040205080304" pitchFamily="49" charset="-128"/>
              </a:rPr>
              <a:t>soit encore une itération (quand il faut lancer des tentacules encore parce que le vide n’est toujours pas comblé)</a:t>
            </a:r>
          </a:p>
          <a:p>
            <a:pPr>
              <a:buFontTx/>
              <a:buChar char="-"/>
            </a:pPr>
            <a:r>
              <a:rPr lang="fr-FR" sz="1800" dirty="0">
                <a:effectLst/>
                <a:latin typeface="Times New Roman" panose="02020603050405020304" pitchFamily="18" charset="0"/>
                <a:ea typeface="MS Mincho" panose="02020609040205080304" pitchFamily="49" charset="-128"/>
              </a:rPr>
              <a:t>soit enfin une concession et l’impuissance (ce que l’on a visé est toujours là à attendre), quand la contre-force s’est mise en action.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7008590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3A297D-62D1-CB56-7693-0B21EBD2CE83}"/>
              </a:ext>
            </a:extLst>
          </p:cNvPr>
          <p:cNvSpPr>
            <a:spLocks noGrp="1"/>
          </p:cNvSpPr>
          <p:nvPr>
            <p:ph type="title"/>
          </p:nvPr>
        </p:nvSpPr>
        <p:spPr/>
        <p:txBody>
          <a:bodyPr/>
          <a:lstStyle/>
          <a:p>
            <a:r>
              <a:rPr lang="fr-FR" dirty="0"/>
              <a:t>C.1 Un modèle de la « langue » (1)</a:t>
            </a:r>
          </a:p>
        </p:txBody>
      </p:sp>
      <p:sp>
        <p:nvSpPr>
          <p:cNvPr id="3" name="Espace réservé du contenu 2">
            <a:extLst>
              <a:ext uri="{FF2B5EF4-FFF2-40B4-BE49-F238E27FC236}">
                <a16:creationId xmlns:a16="http://schemas.microsoft.com/office/drawing/2014/main" id="{79D55DC3-2A1B-85CB-B7E4-D3C03946DD76}"/>
              </a:ext>
            </a:extLst>
          </p:cNvPr>
          <p:cNvSpPr>
            <a:spLocks noGrp="1"/>
          </p:cNvSpPr>
          <p:nvPr>
            <p:ph idx="1"/>
          </p:nvPr>
        </p:nvSpPr>
        <p:spPr>
          <a:xfrm>
            <a:off x="838200" y="1396314"/>
            <a:ext cx="10515600" cy="4967416"/>
          </a:xfrm>
        </p:spPr>
        <p:txBody>
          <a:bodyPr>
            <a:normAutofit fontScale="92500" lnSpcReduction="20000"/>
          </a:bodyPr>
          <a:lstStyle/>
          <a:p>
            <a:pPr indent="0" algn="just">
              <a:buNone/>
            </a:pPr>
            <a:r>
              <a:rPr lang="fr-FR" sz="2400" dirty="0">
                <a:effectLst/>
                <a:latin typeface="Times New Roman" panose="02020603050405020304" pitchFamily="18" charset="0"/>
                <a:ea typeface="MS Mincho" panose="02020609040205080304" pitchFamily="49" charset="-128"/>
                <a:sym typeface="Wingdings" pitchFamily="2" charset="2"/>
              </a:rPr>
              <a:t> </a:t>
            </a:r>
            <a:r>
              <a:rPr lang="fr-FR" sz="2000" b="1" dirty="0">
                <a:effectLst/>
                <a:latin typeface="Times New Roman" panose="02020603050405020304" pitchFamily="18" charset="0"/>
                <a:ea typeface="MS Mincho" panose="02020609040205080304" pitchFamily="49" charset="-128"/>
              </a:rPr>
              <a:t>Déployer une langue indéfiniment profuse </a:t>
            </a:r>
          </a:p>
          <a:p>
            <a:pPr marL="342900" indent="-342900">
              <a:buFont typeface="+mj-lt"/>
              <a:buAutoNum type="arabicParenBoth"/>
            </a:pPr>
            <a:r>
              <a:rPr lang="fr-FR" sz="2000" dirty="0">
                <a:effectLst/>
                <a:latin typeface="Times New Roman" panose="02020603050405020304" pitchFamily="18" charset="0"/>
                <a:ea typeface="MS Mincho" panose="02020609040205080304" pitchFamily="49" charset="-128"/>
              </a:rPr>
              <a:t> </a:t>
            </a:r>
            <a:r>
              <a:rPr lang="en-GB" sz="2000" i="1" dirty="0" err="1">
                <a:effectLst/>
                <a:latin typeface="Times New Roman" panose="02020603050405020304" pitchFamily="18" charset="0"/>
                <a:ea typeface="MS Mincho" panose="02020609040205080304" pitchFamily="49" charset="-128"/>
              </a:rPr>
              <a:t>qu’est-ce</a:t>
            </a:r>
            <a:r>
              <a:rPr lang="en-GB" sz="2000" i="1" dirty="0">
                <a:effectLst/>
                <a:latin typeface="Times New Roman" panose="02020603050405020304" pitchFamily="18" charset="0"/>
                <a:ea typeface="MS Mincho" panose="02020609040205080304" pitchFamily="49" charset="-128"/>
              </a:rPr>
              <a:t> </a:t>
            </a:r>
            <a:r>
              <a:rPr lang="en-GB" sz="2000" i="1" dirty="0" err="1">
                <a:effectLst/>
                <a:latin typeface="Times New Roman" panose="02020603050405020304" pitchFamily="18" charset="0"/>
                <a:ea typeface="MS Mincho" panose="02020609040205080304" pitchFamily="49" charset="-128"/>
              </a:rPr>
              <a:t>qu’il</a:t>
            </a:r>
            <a:r>
              <a:rPr lang="en-GB" sz="2000" i="1" dirty="0">
                <a:effectLst/>
                <a:latin typeface="Times New Roman" panose="02020603050405020304" pitchFamily="18" charset="0"/>
                <a:ea typeface="MS Mincho" panose="02020609040205080304" pitchFamily="49" charset="-128"/>
              </a:rPr>
              <a:t> </a:t>
            </a:r>
            <a:r>
              <a:rPr lang="en-GB" sz="2000" i="1" dirty="0" err="1">
                <a:effectLst/>
                <a:latin typeface="Times New Roman" panose="02020603050405020304" pitchFamily="18" charset="0"/>
                <a:ea typeface="MS Mincho" panose="02020609040205080304" pitchFamily="49" charset="-128"/>
              </a:rPr>
              <a:t>crie</a:t>
            </a:r>
            <a:r>
              <a:rPr lang="en-GB" sz="2000" i="1" dirty="0">
                <a:effectLst/>
                <a:latin typeface="Times New Roman" panose="02020603050405020304" pitchFamily="18" charset="0"/>
                <a:ea typeface="MS Mincho" panose="02020609040205080304" pitchFamily="49" charset="-128"/>
              </a:rPr>
              <a:t> ? / !</a:t>
            </a:r>
            <a:endParaRPr lang="fr-FR" sz="2000" i="1" dirty="0">
              <a:effectLst/>
              <a:latin typeface="Times New Roman" panose="02020603050405020304" pitchFamily="18" charset="0"/>
              <a:ea typeface="MS Mincho" panose="02020609040205080304" pitchFamily="49" charset="-128"/>
            </a:endParaRPr>
          </a:p>
          <a:p>
            <a:pPr marL="0" indent="0">
              <a:buNone/>
            </a:pPr>
            <a:r>
              <a:rPr lang="fr-FR" sz="2000" i="1" dirty="0">
                <a:effectLst/>
                <a:latin typeface="Times New Roman" panose="02020603050405020304" pitchFamily="18" charset="0"/>
                <a:ea typeface="MS Mincho" panose="02020609040205080304" pitchFamily="49" charset="-128"/>
              </a:rPr>
              <a:t>(1’) que crie-t-il ? </a:t>
            </a:r>
          </a:p>
          <a:p>
            <a:pPr marL="0" indent="0">
              <a:buNone/>
            </a:pPr>
            <a:r>
              <a:rPr lang="fr-FR" sz="2000" i="1" dirty="0">
                <a:effectLst/>
                <a:latin typeface="Times New Roman" panose="02020603050405020304" pitchFamily="18" charset="0"/>
                <a:ea typeface="MS Mincho" panose="02020609040205080304" pitchFamily="49" charset="-128"/>
              </a:rPr>
              <a:t>(1’’) qu’est-ce qu’il peut pas crier !</a:t>
            </a:r>
          </a:p>
          <a:p>
            <a:pPr marL="0" indent="0">
              <a:buNone/>
            </a:pPr>
            <a:r>
              <a:rPr lang="fr-FR" sz="2000" i="1" dirty="0">
                <a:effectLst/>
                <a:latin typeface="Times New Roman" panose="02020603050405020304" pitchFamily="18" charset="0"/>
                <a:ea typeface="MS Mincho" panose="02020609040205080304" pitchFamily="49" charset="-128"/>
              </a:rPr>
              <a:t>(1’’’) qu’est-ce qu’il a à crier comme ça ? / !</a:t>
            </a:r>
            <a:endParaRPr lang="fr-FR" sz="1800" dirty="0">
              <a:effectLst/>
              <a:latin typeface="Times New Roman" panose="02020603050405020304" pitchFamily="18" charset="0"/>
              <a:ea typeface="MS Mincho" panose="02020609040205080304" pitchFamily="49" charset="-128"/>
            </a:endParaRPr>
          </a:p>
          <a:p>
            <a:pPr marL="0" indent="0" algn="just">
              <a:buNone/>
            </a:pPr>
            <a:r>
              <a:rPr lang="fr-FR" sz="2000" dirty="0">
                <a:effectLst/>
                <a:latin typeface="Times New Roman" panose="02020603050405020304" pitchFamily="18" charset="0"/>
                <a:ea typeface="MS Mincho" panose="02020609040205080304" pitchFamily="49" charset="-128"/>
              </a:rPr>
              <a:t>&gt;&gt; avec des valeurs qui oscillent entre question (1, 1’ et 1’’’) et exclamation (1, 1’’, 1’’’), et qui en outre passent du degré à l’objet (1, 1’’), et à la cause (1’’’). </a:t>
            </a:r>
          </a:p>
          <a:p>
            <a:pPr marL="0" indent="0" algn="just">
              <a:buNone/>
            </a:pPr>
            <a:endParaRPr lang="fr-FR" sz="2000" i="1" dirty="0">
              <a:latin typeface="Times New Roman" panose="02020603050405020304" pitchFamily="18" charset="0"/>
              <a:ea typeface="MS Mincho" panose="02020609040205080304" pitchFamily="49" charset="-128"/>
            </a:endParaRPr>
          </a:p>
          <a:p>
            <a:pPr marL="0" indent="0" algn="just">
              <a:buNone/>
            </a:pPr>
            <a:r>
              <a:rPr lang="fr-FR" sz="2000" dirty="0">
                <a:latin typeface="Times New Roman" panose="02020603050405020304" pitchFamily="18" charset="0"/>
                <a:ea typeface="MS Mincho" panose="02020609040205080304" pitchFamily="49" charset="-128"/>
                <a:sym typeface="Wingdings" pitchFamily="2" charset="2"/>
              </a:rPr>
              <a:t> Une syntaxe de la profusion : les familles paraphrastique</a:t>
            </a:r>
            <a:endParaRPr lang="fr-FR" sz="2000" dirty="0">
              <a:latin typeface="Times New Roman" panose="02020603050405020304" pitchFamily="18" charset="0"/>
              <a:ea typeface="MS Mincho" panose="02020609040205080304" pitchFamily="49" charset="-128"/>
            </a:endParaRPr>
          </a:p>
          <a:p>
            <a:pPr marL="0" indent="0" algn="just">
              <a:buNone/>
            </a:pPr>
            <a:r>
              <a:rPr lang="fr-FR" sz="1800" dirty="0">
                <a:effectLst/>
                <a:latin typeface="Cambria" panose="02040503050406030204" pitchFamily="18" charset="0"/>
                <a:ea typeface="MS Mincho" panose="02020609040205080304" pitchFamily="49" charset="-128"/>
                <a:cs typeface="Times New Roman" panose="02020603050405020304" pitchFamily="18" charset="0"/>
              </a:rPr>
              <a:t>« </a:t>
            </a:r>
            <a:r>
              <a:rPr lang="fr-FR" sz="1800" i="1" dirty="0">
                <a:effectLst/>
                <a:latin typeface="Cambria" panose="02040503050406030204" pitchFamily="18" charset="0"/>
                <a:ea typeface="MS Mincho" panose="02020609040205080304" pitchFamily="49" charset="-128"/>
                <a:cs typeface="Times New Roman" panose="02020603050405020304" pitchFamily="18" charset="0"/>
              </a:rPr>
              <a:t>qu’est-ce que l’esprit »</a:t>
            </a:r>
            <a:endParaRPr lang="fr-FR" sz="1800" i="1" dirty="0">
              <a:latin typeface="Cambria" panose="02040503050406030204" pitchFamily="18" charset="0"/>
              <a:ea typeface="MS Mincho" panose="02020609040205080304" pitchFamily="49" charset="-128"/>
              <a:cs typeface="Times New Roman" panose="02020603050405020304" pitchFamily="18" charset="0"/>
            </a:endParaRPr>
          </a:p>
          <a:p>
            <a:pPr marL="0" indent="0" algn="just">
              <a:buNone/>
            </a:pPr>
            <a:r>
              <a:rPr lang="fr-FR" sz="1800" dirty="0">
                <a:effectLst/>
                <a:latin typeface="Cambria" panose="02040503050406030204" pitchFamily="18" charset="0"/>
                <a:ea typeface="MS Mincho" panose="02020609040205080304" pitchFamily="49" charset="-128"/>
                <a:cs typeface="Times New Roman" panose="02020603050405020304" pitchFamily="18" charset="0"/>
              </a:rPr>
              <a:t>« </a:t>
            </a:r>
            <a:r>
              <a:rPr lang="fr-FR" sz="1800" i="1" dirty="0">
                <a:effectLst/>
                <a:latin typeface="Cambria" panose="02040503050406030204" pitchFamily="18" charset="0"/>
                <a:ea typeface="MS Mincho" panose="02020609040205080304" pitchFamily="49" charset="-128"/>
                <a:cs typeface="Times New Roman" panose="02020603050405020304" pitchFamily="18" charset="0"/>
              </a:rPr>
              <a:t>qu’est-ce qu’est l’esprit »</a:t>
            </a:r>
            <a:endParaRPr lang="fr-FR" sz="1800" i="1" dirty="0">
              <a:latin typeface="Cambria" panose="02040503050406030204" pitchFamily="18" charset="0"/>
              <a:ea typeface="MS Mincho" panose="02020609040205080304" pitchFamily="49" charset="-128"/>
              <a:cs typeface="Times New Roman" panose="02020603050405020304" pitchFamily="18" charset="0"/>
            </a:endParaRPr>
          </a:p>
          <a:p>
            <a:pPr marL="0" indent="0" algn="just">
              <a:buNone/>
            </a:pPr>
            <a:r>
              <a:rPr lang="fr-FR" sz="1800" dirty="0">
                <a:effectLst/>
                <a:latin typeface="Cambria" panose="02040503050406030204" pitchFamily="18" charset="0"/>
                <a:ea typeface="MS Mincho" panose="02020609040205080304" pitchFamily="49" charset="-128"/>
                <a:cs typeface="Times New Roman" panose="02020603050405020304" pitchFamily="18" charset="0"/>
              </a:rPr>
              <a:t>« </a:t>
            </a:r>
            <a:r>
              <a:rPr lang="fr-FR" sz="1800" i="1" dirty="0">
                <a:effectLst/>
                <a:latin typeface="Cambria" panose="02040503050406030204" pitchFamily="18" charset="0"/>
                <a:ea typeface="MS Mincho" panose="02020609040205080304" pitchFamily="49" charset="-128"/>
                <a:cs typeface="Times New Roman" panose="02020603050405020304" pitchFamily="18" charset="0"/>
              </a:rPr>
              <a:t>qu’est-ce que c’est que l’esprit ?</a:t>
            </a:r>
            <a:r>
              <a:rPr lang="fr-FR" sz="1800" dirty="0">
                <a:effectLst/>
                <a:latin typeface="Cambria" panose="02040503050406030204" pitchFamily="18" charset="0"/>
                <a:ea typeface="MS Mincho" panose="02020609040205080304" pitchFamily="49" charset="-128"/>
                <a:cs typeface="Times New Roman" panose="02020603050405020304" pitchFamily="18" charset="0"/>
              </a:rPr>
              <a:t> »</a:t>
            </a:r>
          </a:p>
          <a:p>
            <a:pPr marL="0" indent="0" algn="just">
              <a:buNone/>
            </a:pPr>
            <a:r>
              <a:rPr lang="fr-FR" sz="1800" dirty="0">
                <a:effectLst/>
                <a:latin typeface="Cambria" panose="02040503050406030204" pitchFamily="18" charset="0"/>
                <a:ea typeface="MS Mincho" panose="02020609040205080304" pitchFamily="49" charset="-128"/>
                <a:cs typeface="Times New Roman" panose="02020603050405020304" pitchFamily="18" charset="0"/>
              </a:rPr>
              <a:t>« </a:t>
            </a:r>
            <a:r>
              <a:rPr lang="fr-FR" sz="1800" i="1" dirty="0">
                <a:effectLst/>
                <a:latin typeface="Cambria" panose="02040503050406030204" pitchFamily="18" charset="0"/>
                <a:ea typeface="MS Mincho" panose="02020609040205080304" pitchFamily="49" charset="-128"/>
                <a:cs typeface="Times New Roman" panose="02020603050405020304" pitchFamily="18" charset="0"/>
              </a:rPr>
              <a:t>qu’est-ce que c’est que ce que l’on appelle l’esprit ? </a:t>
            </a:r>
            <a:r>
              <a:rPr lang="fr-FR" sz="1800" dirty="0">
                <a:effectLst/>
                <a:latin typeface="Cambria" panose="02040503050406030204" pitchFamily="18" charset="0"/>
                <a:ea typeface="MS Mincho" panose="02020609040205080304" pitchFamily="49" charset="-128"/>
                <a:cs typeface="Times New Roman" panose="02020603050405020304" pitchFamily="18" charset="0"/>
              </a:rPr>
              <a:t>» </a:t>
            </a:r>
            <a:r>
              <a:rPr lang="fr-FR" sz="1400" dirty="0">
                <a:effectLst/>
              </a:rPr>
              <a:t> </a:t>
            </a:r>
          </a:p>
          <a:p>
            <a:pPr marL="0" indent="0" algn="just">
              <a:buNone/>
            </a:pPr>
            <a:endParaRPr lang="fr-FR" sz="2000" i="1" dirty="0">
              <a:latin typeface="Times New Roman" panose="02020603050405020304" pitchFamily="18" charset="0"/>
              <a:ea typeface="MS Mincho" panose="02020609040205080304" pitchFamily="49" charset="-128"/>
            </a:endParaRPr>
          </a:p>
          <a:p>
            <a:pPr marL="0" indent="0" algn="just">
              <a:buNone/>
            </a:pPr>
            <a:r>
              <a:rPr lang="fr-FR" sz="2000" dirty="0">
                <a:latin typeface="Times New Roman" panose="02020603050405020304" pitchFamily="18" charset="0"/>
                <a:ea typeface="MS Mincho" panose="02020609040205080304" pitchFamily="49" charset="-128"/>
                <a:sym typeface="Wingdings" pitchFamily="2" charset="2"/>
              </a:rPr>
              <a:t> </a:t>
            </a:r>
            <a:r>
              <a:rPr lang="fr-FR" sz="2000" i="1" dirty="0">
                <a:latin typeface="Times New Roman" panose="02020603050405020304" pitchFamily="18" charset="0"/>
                <a:ea typeface="MS Mincho" panose="02020609040205080304" pitchFamily="49" charset="-128"/>
              </a:rPr>
              <a:t>Parti</a:t>
            </a:r>
            <a:r>
              <a:rPr lang="fr-FR" sz="2000" dirty="0">
                <a:latin typeface="Times New Roman" panose="02020603050405020304" pitchFamily="18" charset="0"/>
                <a:ea typeface="MS Mincho" panose="02020609040205080304" pitchFamily="49" charset="-128"/>
              </a:rPr>
              <a:t> : Saunier (2019)</a:t>
            </a:r>
            <a:endParaRPr lang="fr-FR" sz="2000"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34404913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3A297D-62D1-CB56-7693-0B21EBD2CE83}"/>
              </a:ext>
            </a:extLst>
          </p:cNvPr>
          <p:cNvSpPr>
            <a:spLocks noGrp="1"/>
          </p:cNvSpPr>
          <p:nvPr>
            <p:ph type="title"/>
          </p:nvPr>
        </p:nvSpPr>
        <p:spPr/>
        <p:txBody>
          <a:bodyPr/>
          <a:lstStyle/>
          <a:p>
            <a:r>
              <a:rPr lang="fr-FR" dirty="0"/>
              <a:t>C.1 Un modèle de la « langue » (2)</a:t>
            </a:r>
          </a:p>
        </p:txBody>
      </p:sp>
      <p:sp>
        <p:nvSpPr>
          <p:cNvPr id="3" name="Espace réservé du contenu 2">
            <a:extLst>
              <a:ext uri="{FF2B5EF4-FFF2-40B4-BE49-F238E27FC236}">
                <a16:creationId xmlns:a16="http://schemas.microsoft.com/office/drawing/2014/main" id="{79D55DC3-2A1B-85CB-B7E4-D3C03946DD76}"/>
              </a:ext>
            </a:extLst>
          </p:cNvPr>
          <p:cNvSpPr>
            <a:spLocks noGrp="1"/>
          </p:cNvSpPr>
          <p:nvPr>
            <p:ph idx="1"/>
          </p:nvPr>
        </p:nvSpPr>
        <p:spPr>
          <a:xfrm>
            <a:off x="838200" y="1825625"/>
            <a:ext cx="10515600" cy="4859380"/>
          </a:xfrm>
        </p:spPr>
        <p:txBody>
          <a:bodyPr>
            <a:normAutofit lnSpcReduction="10000"/>
          </a:bodyPr>
          <a:lstStyle/>
          <a:p>
            <a:pPr>
              <a:buFont typeface="Wingdings" pitchFamily="2" charset="2"/>
              <a:buChar char="à"/>
            </a:pPr>
            <a:r>
              <a:rPr lang="fr-FR" dirty="0">
                <a:sym typeface="Wingdings" pitchFamily="2" charset="2"/>
              </a:rPr>
              <a:t>Une syntaxe de la </a:t>
            </a:r>
            <a:r>
              <a:rPr lang="fr-FR" b="1" dirty="0">
                <a:sym typeface="Wingdings" pitchFamily="2" charset="2"/>
              </a:rPr>
              <a:t>construction</a:t>
            </a:r>
            <a:r>
              <a:rPr lang="fr-FR" dirty="0">
                <a:sym typeface="Wingdings" pitchFamily="2" charset="2"/>
              </a:rPr>
              <a:t>  de formes </a:t>
            </a:r>
          </a:p>
          <a:p>
            <a:pPr>
              <a:buFont typeface="Wingdings" pitchFamily="2" charset="2"/>
              <a:buChar char="à"/>
            </a:pPr>
            <a:endParaRPr lang="fr-FR" sz="1800" dirty="0">
              <a:effectLst/>
              <a:latin typeface="Times New Roman" panose="02020603050405020304" pitchFamily="18" charset="0"/>
              <a:ea typeface="MS Mincho" panose="02020609040205080304" pitchFamily="49" charset="-128"/>
              <a:sym typeface="Wingdings" pitchFamily="2" charset="2"/>
            </a:endParaRPr>
          </a:p>
          <a:p>
            <a:pPr marL="0" indent="0">
              <a:buNone/>
            </a:pPr>
            <a:r>
              <a:rPr lang="fr-FR" sz="1800" dirty="0">
                <a:latin typeface="Times New Roman" panose="02020603050405020304" pitchFamily="18" charset="0"/>
                <a:ea typeface="MS Mincho" panose="02020609040205080304" pitchFamily="49" charset="-128"/>
                <a:sym typeface="Wingdings" pitchFamily="2" charset="2"/>
              </a:rPr>
              <a:t>« </a:t>
            </a:r>
            <a:r>
              <a:rPr lang="fr-FR" sz="1800" dirty="0">
                <a:effectLst/>
                <a:latin typeface="Times New Roman" panose="02020603050405020304" pitchFamily="18" charset="0"/>
                <a:ea typeface="MS Mincho" panose="02020609040205080304" pitchFamily="49" charset="-128"/>
              </a:rPr>
              <a:t>Il ne s’agit pas seulement de dire que les langues sont constituées de ces suites d’unités plus ou moins figées et plus ou moins singulières que sont les constructions des grammaires de constructions</a:t>
            </a:r>
          </a:p>
          <a:p>
            <a:pPr>
              <a:buFont typeface="Wingdings" pitchFamily="2" charset="2"/>
              <a:buChar char="Ø"/>
            </a:pPr>
            <a:r>
              <a:rPr lang="fr-FR" sz="1800" dirty="0">
                <a:effectLst/>
                <a:latin typeface="Times New Roman" panose="02020603050405020304" pitchFamily="18" charset="0"/>
                <a:ea typeface="MS Mincho" panose="02020609040205080304" pitchFamily="49" charset="-128"/>
              </a:rPr>
              <a:t>il s’agit de dire que les valeurs associées à ces suites sont des valeurs construites. </a:t>
            </a:r>
          </a:p>
          <a:p>
            <a:pPr>
              <a:buFont typeface="Wingdings" pitchFamily="2" charset="2"/>
              <a:buChar char="Ø"/>
            </a:pPr>
            <a:r>
              <a:rPr lang="fr-FR" sz="1800" dirty="0">
                <a:effectLst/>
                <a:latin typeface="Times New Roman" panose="02020603050405020304" pitchFamily="18" charset="0"/>
                <a:ea typeface="MS Mincho" panose="02020609040205080304" pitchFamily="49" charset="-128"/>
              </a:rPr>
              <a:t>Elles sont construites par les unités en jeu. </a:t>
            </a:r>
          </a:p>
          <a:p>
            <a:pPr>
              <a:buFont typeface="Wingdings" pitchFamily="2" charset="2"/>
              <a:buChar char="Ø"/>
            </a:pPr>
            <a:r>
              <a:rPr lang="fr-FR" sz="1800" dirty="0">
                <a:effectLst/>
                <a:latin typeface="Times New Roman" panose="02020603050405020304" pitchFamily="18" charset="0"/>
                <a:ea typeface="MS Mincho" panose="02020609040205080304" pitchFamily="49" charset="-128"/>
              </a:rPr>
              <a:t>Et c’est ce processus d’élaboration de valeurs qui est ce qui motive les suites en question.</a:t>
            </a:r>
            <a:r>
              <a:rPr lang="fr-FR" sz="1800" dirty="0">
                <a:solidFill>
                  <a:srgbClr val="00B050"/>
                </a:solidFill>
                <a:effectLst/>
                <a:latin typeface="Times New Roman" panose="02020603050405020304" pitchFamily="18" charset="0"/>
                <a:ea typeface="MS Mincho" panose="02020609040205080304" pitchFamily="49" charset="-128"/>
              </a:rPr>
              <a:t> </a:t>
            </a:r>
          </a:p>
          <a:p>
            <a:pPr>
              <a:buFont typeface="Wingdings" pitchFamily="2" charset="2"/>
              <a:buChar char="Ø"/>
            </a:pPr>
            <a:r>
              <a:rPr lang="fr-FR" sz="1800" dirty="0">
                <a:effectLst/>
                <a:latin typeface="Times New Roman" panose="02020603050405020304" pitchFamily="18" charset="0"/>
                <a:ea typeface="MS Mincho" panose="02020609040205080304" pitchFamily="49" charset="-128"/>
              </a:rPr>
              <a:t>Si dans d’autres cadres théoriques (notamment les théories </a:t>
            </a:r>
            <a:r>
              <a:rPr lang="fr-FR" sz="1800" dirty="0" err="1">
                <a:effectLst/>
                <a:latin typeface="Times New Roman" panose="02020603050405020304" pitchFamily="18" charset="0"/>
                <a:ea typeface="MS Mincho" panose="02020609040205080304" pitchFamily="49" charset="-128"/>
              </a:rPr>
              <a:t>typologisantes</a:t>
            </a:r>
            <a:r>
              <a:rPr lang="fr-FR" sz="1800" dirty="0">
                <a:effectLst/>
                <a:latin typeface="Times New Roman" panose="02020603050405020304" pitchFamily="18" charset="0"/>
                <a:ea typeface="MS Mincho" panose="02020609040205080304" pitchFamily="49" charset="-128"/>
              </a:rPr>
              <a:t>) on a un répertoire général de valeurs dont on peut se demander comment chaque langue l’exprime</a:t>
            </a:r>
          </a:p>
          <a:p>
            <a:pPr>
              <a:buFont typeface="Wingdings" pitchFamily="2" charset="2"/>
              <a:buChar char="Ø"/>
            </a:pPr>
            <a:r>
              <a:rPr lang="fr-FR" sz="1800" dirty="0">
                <a:effectLst/>
                <a:latin typeface="Times New Roman" panose="02020603050405020304" pitchFamily="18" charset="0"/>
                <a:ea typeface="MS Mincho" panose="02020609040205080304" pitchFamily="49" charset="-128"/>
              </a:rPr>
              <a:t> dans la perspective </a:t>
            </a:r>
            <a:r>
              <a:rPr lang="fr-FR" sz="1800" dirty="0" err="1">
                <a:effectLst/>
                <a:latin typeface="Times New Roman" panose="02020603050405020304" pitchFamily="18" charset="0"/>
                <a:ea typeface="MS Mincho" panose="02020609040205080304" pitchFamily="49" charset="-128"/>
              </a:rPr>
              <a:t>culiolienne</a:t>
            </a:r>
            <a:r>
              <a:rPr lang="fr-FR" sz="1800" dirty="0">
                <a:effectLst/>
                <a:latin typeface="Times New Roman" panose="02020603050405020304" pitchFamily="18" charset="0"/>
                <a:ea typeface="MS Mincho" panose="02020609040205080304" pitchFamily="49" charset="-128"/>
              </a:rPr>
              <a:t>, le sens s’élabore au travers des énoncés, et c’est ce qui ainsi s’élabore qu’il s’agit d’apprécier</a:t>
            </a:r>
          </a:p>
          <a:p>
            <a:pPr>
              <a:buFont typeface="Wingdings" pitchFamily="2" charset="2"/>
              <a:buChar char="Ø"/>
            </a:pPr>
            <a:r>
              <a:rPr lang="fr-FR" sz="1800" dirty="0">
                <a:effectLst/>
                <a:latin typeface="Times New Roman" panose="02020603050405020304" pitchFamily="18" charset="0"/>
                <a:ea typeface="MS Mincho" panose="02020609040205080304" pitchFamily="49" charset="-128"/>
              </a:rPr>
              <a:t>« La signification n’est donc pas véhiculée, mais (re)-construite. » (</a:t>
            </a:r>
            <a:r>
              <a:rPr lang="fr-FR" sz="1800" dirty="0" err="1">
                <a:effectLst/>
                <a:latin typeface="Times New Roman" panose="02020603050405020304" pitchFamily="18" charset="0"/>
                <a:ea typeface="MS Mincho" panose="02020609040205080304" pitchFamily="49" charset="-128"/>
              </a:rPr>
              <a:t>Culioli</a:t>
            </a:r>
            <a:r>
              <a:rPr lang="fr-FR" sz="1800" dirty="0">
                <a:effectLst/>
                <a:latin typeface="Times New Roman" panose="02020603050405020304" pitchFamily="18" charset="0"/>
                <a:ea typeface="MS Mincho" panose="02020609040205080304" pitchFamily="49" charset="-128"/>
              </a:rPr>
              <a:t> 1990[1987]: 26)</a:t>
            </a:r>
          </a:p>
          <a:p>
            <a:pPr>
              <a:buFont typeface="Wingdings" pitchFamily="2" charset="2"/>
              <a:buChar char="Ø"/>
            </a:pPr>
            <a:endParaRPr lang="fr-FR" sz="1800" dirty="0">
              <a:effectLst/>
              <a:latin typeface="Times New Roman" panose="02020603050405020304" pitchFamily="18" charset="0"/>
              <a:ea typeface="MS Mincho" panose="02020609040205080304" pitchFamily="49" charset="-128"/>
            </a:endParaRPr>
          </a:p>
          <a:p>
            <a:pPr marL="0" indent="0">
              <a:buNone/>
            </a:pPr>
            <a:r>
              <a:rPr lang="fr-FR" sz="2400" b="1" dirty="0">
                <a:latin typeface="Times New Roman" panose="02020603050405020304" pitchFamily="18" charset="0"/>
                <a:ea typeface="MS Mincho" panose="02020609040205080304" pitchFamily="49" charset="-128"/>
                <a:sym typeface="Wingdings" pitchFamily="2" charset="2"/>
              </a:rPr>
              <a:t> Des agencements d’unités plutôt que des structures</a:t>
            </a:r>
            <a:endParaRPr lang="fr-FR" sz="2400" b="1" dirty="0">
              <a:effectLst/>
              <a:latin typeface="Times New Roman" panose="02020603050405020304" pitchFamily="18" charset="0"/>
              <a:ea typeface="MS Mincho" panose="02020609040205080304" pitchFamily="49" charset="-128"/>
            </a:endParaRPr>
          </a:p>
          <a:p>
            <a:pPr>
              <a:buFont typeface="Wingdings" pitchFamily="2" charset="2"/>
              <a:buChar char="à"/>
            </a:pPr>
            <a:endParaRPr lang="fr-FR" dirty="0"/>
          </a:p>
        </p:txBody>
      </p:sp>
    </p:spTree>
    <p:extLst>
      <p:ext uri="{BB962C8B-B14F-4D97-AF65-F5344CB8AC3E}">
        <p14:creationId xmlns:p14="http://schemas.microsoft.com/office/powerpoint/2010/main" val="14418592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3A297D-62D1-CB56-7693-0B21EBD2CE83}"/>
              </a:ext>
            </a:extLst>
          </p:cNvPr>
          <p:cNvSpPr>
            <a:spLocks noGrp="1"/>
          </p:cNvSpPr>
          <p:nvPr>
            <p:ph type="title"/>
          </p:nvPr>
        </p:nvSpPr>
        <p:spPr/>
        <p:txBody>
          <a:bodyPr/>
          <a:lstStyle/>
          <a:p>
            <a:r>
              <a:rPr lang="fr-FR" dirty="0"/>
              <a:t>C.1 Un modèle de la « langue » (3)</a:t>
            </a:r>
          </a:p>
        </p:txBody>
      </p:sp>
      <p:sp>
        <p:nvSpPr>
          <p:cNvPr id="3" name="Espace réservé du contenu 2">
            <a:extLst>
              <a:ext uri="{FF2B5EF4-FFF2-40B4-BE49-F238E27FC236}">
                <a16:creationId xmlns:a16="http://schemas.microsoft.com/office/drawing/2014/main" id="{79D55DC3-2A1B-85CB-B7E4-D3C03946DD76}"/>
              </a:ext>
            </a:extLst>
          </p:cNvPr>
          <p:cNvSpPr>
            <a:spLocks noGrp="1"/>
          </p:cNvSpPr>
          <p:nvPr>
            <p:ph idx="1"/>
          </p:nvPr>
        </p:nvSpPr>
        <p:spPr>
          <a:xfrm>
            <a:off x="838200" y="1825625"/>
            <a:ext cx="10515600" cy="4859380"/>
          </a:xfrm>
        </p:spPr>
        <p:txBody>
          <a:bodyPr>
            <a:normAutofit fontScale="85000" lnSpcReduction="20000"/>
          </a:bodyPr>
          <a:lstStyle/>
          <a:p>
            <a:pPr marL="0" indent="0">
              <a:buNone/>
            </a:pPr>
            <a:endParaRPr lang="fr-FR" sz="1800" dirty="0">
              <a:effectLst/>
              <a:latin typeface="Times New Roman" panose="02020603050405020304" pitchFamily="18" charset="0"/>
              <a:ea typeface="MS Mincho" panose="02020609040205080304" pitchFamily="49" charset="-128"/>
            </a:endParaRPr>
          </a:p>
          <a:p>
            <a:pPr>
              <a:buFont typeface="Wingdings" pitchFamily="2" charset="2"/>
              <a:buChar char="à"/>
            </a:pPr>
            <a:r>
              <a:rPr lang="fr-FR" sz="2400" b="1" dirty="0">
                <a:latin typeface="Times New Roman" panose="02020603050405020304" pitchFamily="18" charset="0"/>
                <a:ea typeface="MS Mincho" panose="02020609040205080304" pitchFamily="49" charset="-128"/>
                <a:sym typeface="Wingdings" pitchFamily="2" charset="2"/>
              </a:rPr>
              <a:t>Des agencements d’unités plutôt que des structures</a:t>
            </a:r>
          </a:p>
          <a:p>
            <a:pPr marL="0" indent="0">
              <a:buNone/>
            </a:pPr>
            <a:endParaRPr lang="fr-FR" sz="3200" b="1" dirty="0">
              <a:effectLst/>
              <a:latin typeface="Times New Roman" panose="02020603050405020304" pitchFamily="18" charset="0"/>
              <a:ea typeface="MS Mincho" panose="02020609040205080304" pitchFamily="49" charset="-128"/>
              <a:sym typeface="Wingdings" pitchFamily="2" charset="2"/>
            </a:endParaRPr>
          </a:p>
          <a:p>
            <a:pPr marL="0" indent="0">
              <a:buNone/>
            </a:pPr>
            <a:r>
              <a:rPr lang="fr-FR" sz="2400" i="1" dirty="0" err="1">
                <a:effectLst/>
                <a:latin typeface="Palatino" pitchFamily="2" charset="77"/>
              </a:rPr>
              <a:t>ça</a:t>
            </a:r>
            <a:r>
              <a:rPr lang="fr-FR" sz="2400" i="1" dirty="0">
                <a:effectLst/>
                <a:latin typeface="Palatino" pitchFamily="2" charset="77"/>
              </a:rPr>
              <a:t>, pour </a:t>
            </a:r>
            <a:r>
              <a:rPr lang="fr-FR" sz="2400" i="1" dirty="0" err="1">
                <a:effectLst/>
                <a:latin typeface="Palatino" pitchFamily="2" charset="77"/>
              </a:rPr>
              <a:t>être</a:t>
            </a:r>
            <a:r>
              <a:rPr lang="fr-FR" sz="2400" i="1" dirty="0">
                <a:effectLst/>
                <a:latin typeface="Palatino" pitchFamily="2" charset="77"/>
              </a:rPr>
              <a:t> beau, eh bien, je peux te dire, j’irais </a:t>
            </a:r>
            <a:r>
              <a:rPr lang="fr-FR" sz="2400" i="1" dirty="0" err="1">
                <a:effectLst/>
                <a:latin typeface="Palatino" pitchFamily="2" charset="77"/>
              </a:rPr>
              <a:t>même</a:t>
            </a:r>
            <a:r>
              <a:rPr lang="fr-FR" sz="2400" i="1" dirty="0">
                <a:effectLst/>
                <a:latin typeface="Palatino" pitchFamily="2" charset="77"/>
              </a:rPr>
              <a:t> jusqu’à dire qu’il est du genre beau de beau, vois-tu ?</a:t>
            </a:r>
          </a:p>
          <a:p>
            <a:pPr marL="0" indent="0">
              <a:buNone/>
            </a:pPr>
            <a:br>
              <a:rPr lang="fr-FR" sz="2400" i="1" dirty="0">
                <a:effectLst/>
                <a:latin typeface="Palatino" pitchFamily="2" charset="77"/>
              </a:rPr>
            </a:br>
            <a:r>
              <a:rPr lang="fr-FR" sz="2400" i="1" dirty="0">
                <a:effectLst/>
                <a:latin typeface="Palatino" pitchFamily="2" charset="77"/>
              </a:rPr>
              <a:t>quitte à changer de travail, tant qu’à faire, changer pour changer, autant... etc. </a:t>
            </a:r>
            <a:r>
              <a:rPr lang="fr-FR" sz="2400" dirty="0">
                <a:effectLst/>
                <a:latin typeface="Times" pitchFamily="2" charset="0"/>
              </a:rPr>
              <a:t>– </a:t>
            </a:r>
            <a:r>
              <a:rPr lang="fr-FR" sz="2400" dirty="0">
                <a:effectLst/>
                <a:latin typeface="Palatino" pitchFamily="2" charset="77"/>
              </a:rPr>
              <a:t>là j’ai tout entassé ! (</a:t>
            </a:r>
            <a:r>
              <a:rPr lang="fr-FR" sz="2400" dirty="0" err="1">
                <a:effectLst/>
                <a:latin typeface="Palatino" pitchFamily="2" charset="77"/>
              </a:rPr>
              <a:t>Culioli</a:t>
            </a:r>
            <a:r>
              <a:rPr lang="fr-FR" sz="2400" dirty="0">
                <a:effectLst/>
                <a:latin typeface="Palatino" pitchFamily="2" charset="77"/>
              </a:rPr>
              <a:t> &amp; Normand, 2005 : 205) </a:t>
            </a:r>
          </a:p>
          <a:p>
            <a:pPr marL="0" indent="0">
              <a:buNone/>
            </a:pPr>
            <a:endParaRPr lang="fr-FR" sz="2000" dirty="0"/>
          </a:p>
          <a:p>
            <a:pPr marL="0" indent="0">
              <a:buNone/>
            </a:pPr>
            <a:r>
              <a:rPr lang="fr-FR" dirty="0" err="1">
                <a:effectLst/>
                <a:latin typeface="Palatino" pitchFamily="2" charset="77"/>
              </a:rPr>
              <a:t>démultipliant</a:t>
            </a:r>
            <a:r>
              <a:rPr lang="fr-FR" dirty="0">
                <a:effectLst/>
                <a:latin typeface="Palatino" pitchFamily="2" charset="77"/>
              </a:rPr>
              <a:t> </a:t>
            </a:r>
            <a:r>
              <a:rPr lang="fr-FR" dirty="0" err="1">
                <a:effectLst/>
                <a:latin typeface="Palatino" pitchFamily="2" charset="77"/>
              </a:rPr>
              <a:t>préambules</a:t>
            </a:r>
            <a:r>
              <a:rPr lang="fr-FR" dirty="0">
                <a:effectLst/>
                <a:latin typeface="Palatino" pitchFamily="2" charset="77"/>
              </a:rPr>
              <a:t>, auxiliaires, modalisations, </a:t>
            </a:r>
            <a:r>
              <a:rPr lang="fr-FR" dirty="0" err="1">
                <a:effectLst/>
                <a:latin typeface="Palatino" pitchFamily="2" charset="77"/>
              </a:rPr>
              <a:t>détours</a:t>
            </a:r>
            <a:r>
              <a:rPr lang="fr-FR" dirty="0">
                <a:effectLst/>
                <a:latin typeface="Palatino" pitchFamily="2" charset="77"/>
              </a:rPr>
              <a:t>, insertions, reprises et rajouts </a:t>
            </a:r>
            <a:endParaRPr lang="fr-FR" sz="2400" dirty="0"/>
          </a:p>
          <a:p>
            <a:pPr marL="0" indent="0">
              <a:buNone/>
            </a:pPr>
            <a:endParaRPr lang="fr-FR" sz="2000" dirty="0"/>
          </a:p>
          <a:p>
            <a:pPr marL="0" indent="0">
              <a:buNone/>
            </a:pPr>
            <a:r>
              <a:rPr lang="fr-FR" sz="2400" dirty="0">
                <a:effectLst/>
                <a:latin typeface="Palatino" pitchFamily="2" charset="77"/>
              </a:rPr>
              <a:t>&gt;&gt;le </a:t>
            </a:r>
            <a:r>
              <a:rPr lang="fr-FR" sz="2400" dirty="0" err="1">
                <a:effectLst/>
                <a:latin typeface="Palatino" pitchFamily="2" charset="77"/>
              </a:rPr>
              <a:t>modèle</a:t>
            </a:r>
            <a:r>
              <a:rPr lang="fr-FR" sz="2400" dirty="0">
                <a:effectLst/>
                <a:latin typeface="Palatino" pitchFamily="2" charset="77"/>
              </a:rPr>
              <a:t> proposé ne s’</a:t>
            </a:r>
            <a:r>
              <a:rPr lang="fr-FR" sz="2400" dirty="0" err="1">
                <a:effectLst/>
                <a:latin typeface="Palatino" pitchFamily="2" charset="77"/>
              </a:rPr>
              <a:t>intègre</a:t>
            </a:r>
            <a:r>
              <a:rPr lang="fr-FR" sz="2400" dirty="0">
                <a:effectLst/>
                <a:latin typeface="Palatino" pitchFamily="2" charset="77"/>
              </a:rPr>
              <a:t> dans aucune structure </a:t>
            </a:r>
            <a:r>
              <a:rPr lang="fr-FR" sz="2400" dirty="0" err="1">
                <a:effectLst/>
                <a:latin typeface="Palatino" pitchFamily="2" charset="77"/>
              </a:rPr>
              <a:t>particulière</a:t>
            </a:r>
            <a:r>
              <a:rPr lang="fr-FR" sz="2400" dirty="0">
                <a:effectLst/>
                <a:latin typeface="Palatino" pitchFamily="2" charset="77"/>
              </a:rPr>
              <a:t> qui l’ordonnerait : </a:t>
            </a:r>
          </a:p>
          <a:p>
            <a:pPr marL="0" indent="0">
              <a:buNone/>
            </a:pPr>
            <a:r>
              <a:rPr lang="fr-FR" sz="2400" dirty="0">
                <a:latin typeface="Palatino" pitchFamily="2" charset="77"/>
              </a:rPr>
              <a:t>&gt;&gt; </a:t>
            </a:r>
            <a:r>
              <a:rPr lang="fr-FR" sz="2400" dirty="0">
                <a:effectLst/>
                <a:latin typeface="Palatino" pitchFamily="2" charset="77"/>
              </a:rPr>
              <a:t>il n’y a pas seulement les </a:t>
            </a:r>
            <a:r>
              <a:rPr lang="fr-FR" sz="2400" dirty="0" err="1">
                <a:effectLst/>
                <a:latin typeface="Palatino" pitchFamily="2" charset="77"/>
              </a:rPr>
              <a:t>préfixes</a:t>
            </a:r>
            <a:r>
              <a:rPr lang="fr-FR" sz="2400" dirty="0">
                <a:effectLst/>
                <a:latin typeface="Palatino" pitchFamily="2" charset="77"/>
              </a:rPr>
              <a:t>, suffixes et infixes (Blanche- Benveniste 2010) que les </a:t>
            </a:r>
            <a:r>
              <a:rPr lang="fr-FR" sz="2400" dirty="0" err="1">
                <a:effectLst/>
                <a:latin typeface="Palatino" pitchFamily="2" charset="77"/>
              </a:rPr>
              <a:t>théories</a:t>
            </a:r>
            <a:r>
              <a:rPr lang="fr-FR" sz="2400" dirty="0">
                <a:effectLst/>
                <a:latin typeface="Palatino" pitchFamily="2" charset="77"/>
              </a:rPr>
              <a:t> de la macro-syntaxe ont travaillé à </a:t>
            </a:r>
            <a:r>
              <a:rPr lang="fr-FR" sz="2400" dirty="0" err="1">
                <a:effectLst/>
                <a:latin typeface="Palatino" pitchFamily="2" charset="77"/>
              </a:rPr>
              <a:t>modéliser</a:t>
            </a:r>
            <a:endParaRPr lang="fr-FR" sz="2400" dirty="0">
              <a:latin typeface="Palatino" pitchFamily="2" charset="77"/>
            </a:endParaRPr>
          </a:p>
          <a:p>
            <a:pPr marL="0" indent="0">
              <a:buNone/>
            </a:pPr>
            <a:r>
              <a:rPr lang="fr-FR" sz="2400" dirty="0">
                <a:effectLst/>
                <a:latin typeface="Palatino" pitchFamily="2" charset="77"/>
              </a:rPr>
              <a:t>&gt;&gt; l’</a:t>
            </a:r>
            <a:r>
              <a:rPr lang="fr-FR" sz="2400" dirty="0" err="1">
                <a:effectLst/>
                <a:latin typeface="Palatino" pitchFamily="2" charset="77"/>
              </a:rPr>
              <a:t>idée</a:t>
            </a:r>
            <a:r>
              <a:rPr lang="fr-FR" sz="2400" dirty="0">
                <a:effectLst/>
                <a:latin typeface="Palatino" pitchFamily="2" charset="77"/>
              </a:rPr>
              <a:t> est qu’en chaque point, greffes, </a:t>
            </a:r>
            <a:r>
              <a:rPr lang="fr-FR" sz="2400" dirty="0" err="1">
                <a:effectLst/>
                <a:latin typeface="Palatino" pitchFamily="2" charset="77"/>
              </a:rPr>
              <a:t>parallèles</a:t>
            </a:r>
            <a:r>
              <a:rPr lang="fr-FR" sz="2400" dirty="0">
                <a:effectLst/>
                <a:latin typeface="Palatino" pitchFamily="2" charset="77"/>
              </a:rPr>
              <a:t> et reprises puissent se </a:t>
            </a:r>
            <a:r>
              <a:rPr lang="fr-FR" sz="2400" dirty="0" err="1">
                <a:effectLst/>
                <a:latin typeface="Palatino" pitchFamily="2" charset="77"/>
              </a:rPr>
              <a:t>démultiplier</a:t>
            </a:r>
            <a:r>
              <a:rPr lang="fr-FR" sz="2400" dirty="0">
                <a:effectLst/>
                <a:latin typeface="Palatino" pitchFamily="2" charset="77"/>
              </a:rPr>
              <a:t>. </a:t>
            </a:r>
            <a:endParaRPr lang="fr-FR" sz="2000" dirty="0"/>
          </a:p>
          <a:p>
            <a:pPr marL="0" indent="0">
              <a:buNone/>
            </a:pPr>
            <a:endParaRPr lang="fr-FR" sz="2400" b="1" dirty="0">
              <a:effectLst/>
              <a:latin typeface="Times New Roman" panose="02020603050405020304" pitchFamily="18" charset="0"/>
              <a:ea typeface="MS Mincho" panose="02020609040205080304" pitchFamily="49" charset="-128"/>
            </a:endParaRPr>
          </a:p>
          <a:p>
            <a:pPr>
              <a:buFont typeface="Wingdings" pitchFamily="2" charset="2"/>
              <a:buChar char="à"/>
            </a:pPr>
            <a:endParaRPr lang="fr-FR" dirty="0"/>
          </a:p>
        </p:txBody>
      </p:sp>
    </p:spTree>
    <p:extLst>
      <p:ext uri="{BB962C8B-B14F-4D97-AF65-F5344CB8AC3E}">
        <p14:creationId xmlns:p14="http://schemas.microsoft.com/office/powerpoint/2010/main" val="30933898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ED5E83-02AB-7B4D-67F3-CCC4B927D183}"/>
              </a:ext>
            </a:extLst>
          </p:cNvPr>
          <p:cNvSpPr>
            <a:spLocks noGrp="1"/>
          </p:cNvSpPr>
          <p:nvPr>
            <p:ph type="title"/>
          </p:nvPr>
        </p:nvSpPr>
        <p:spPr/>
        <p:txBody>
          <a:bodyPr/>
          <a:lstStyle/>
          <a:p>
            <a:r>
              <a:rPr lang="fr-FR" dirty="0"/>
              <a:t>C.1. Un modèle de la langue(3)</a:t>
            </a:r>
          </a:p>
        </p:txBody>
      </p:sp>
      <p:sp>
        <p:nvSpPr>
          <p:cNvPr id="3" name="Espace réservé du contenu 2">
            <a:extLst>
              <a:ext uri="{FF2B5EF4-FFF2-40B4-BE49-F238E27FC236}">
                <a16:creationId xmlns:a16="http://schemas.microsoft.com/office/drawing/2014/main" id="{FF947F10-C4A6-E636-F84C-B55F17FE4650}"/>
              </a:ext>
            </a:extLst>
          </p:cNvPr>
          <p:cNvSpPr>
            <a:spLocks noGrp="1"/>
          </p:cNvSpPr>
          <p:nvPr>
            <p:ph idx="1"/>
          </p:nvPr>
        </p:nvSpPr>
        <p:spPr>
          <a:xfrm>
            <a:off x="838200" y="1253331"/>
            <a:ext cx="10515600" cy="4351338"/>
          </a:xfrm>
        </p:spPr>
        <p:txBody>
          <a:bodyPr>
            <a:normAutofit/>
          </a:bodyPr>
          <a:lstStyle/>
          <a:p>
            <a:pPr marL="0" indent="0">
              <a:buNone/>
            </a:pPr>
            <a:r>
              <a:rPr lang="fr-FR" sz="1800" dirty="0">
                <a:effectLst/>
                <a:latin typeface="Times New Roman" panose="02020603050405020304" pitchFamily="18" charset="0"/>
                <a:ea typeface="MS Mincho" panose="02020609040205080304" pitchFamily="49" charset="-128"/>
              </a:rPr>
              <a:t>Le façonnage est donc le cœur de la syntaxe : une formation de formes où celles-ci se déforment mais où elles se tiennent. </a:t>
            </a:r>
          </a:p>
          <a:p>
            <a:pPr>
              <a:buFont typeface="Wingdings" pitchFamily="2" charset="2"/>
              <a:buChar char="à"/>
            </a:pPr>
            <a:r>
              <a:rPr lang="fr-FR" sz="1800" dirty="0">
                <a:effectLst/>
                <a:latin typeface="Times New Roman" panose="02020603050405020304" pitchFamily="18" charset="0"/>
                <a:ea typeface="MS Mincho" panose="02020609040205080304" pitchFamily="49" charset="-128"/>
              </a:rPr>
              <a:t>face aux formes, </a:t>
            </a:r>
            <a:r>
              <a:rPr lang="fr-FR" sz="1800" dirty="0" err="1">
                <a:effectLst/>
                <a:latin typeface="Times New Roman" panose="02020603050405020304" pitchFamily="18" charset="0"/>
                <a:ea typeface="MS Mincho" panose="02020609040205080304" pitchFamily="49" charset="-128"/>
              </a:rPr>
              <a:t>Culioli</a:t>
            </a:r>
            <a:r>
              <a:rPr lang="fr-FR" sz="1800" dirty="0">
                <a:effectLst/>
                <a:latin typeface="Times New Roman" panose="02020603050405020304" pitchFamily="18" charset="0"/>
                <a:ea typeface="MS Mincho" panose="02020609040205080304" pitchFamily="49" charset="-128"/>
              </a:rPr>
              <a:t> ne cherche pas à comprendre comment elles s’ordonnent, mais bien plutôt comment elles « interagissent » </a:t>
            </a:r>
            <a:r>
              <a:rPr lang="fr-FR" sz="1800" dirty="0" err="1">
                <a:effectLst/>
                <a:latin typeface="Times New Roman" panose="02020603050405020304" pitchFamily="18" charset="0"/>
                <a:ea typeface="MS Mincho" panose="02020609040205080304" pitchFamily="49" charset="-128"/>
              </a:rPr>
              <a:t>Culioli</a:t>
            </a:r>
            <a:r>
              <a:rPr lang="fr-FR" sz="1800" dirty="0">
                <a:effectLst/>
                <a:latin typeface="Times New Roman" panose="02020603050405020304" pitchFamily="18" charset="0"/>
                <a:ea typeface="MS Mincho" panose="02020609040205080304" pitchFamily="49" charset="-128"/>
              </a:rPr>
              <a:t> &amp; Normand (2005:57)</a:t>
            </a:r>
          </a:p>
          <a:p>
            <a:pPr>
              <a:buFont typeface="Wingdings" pitchFamily="2" charset="2"/>
              <a:buChar char="à"/>
            </a:pPr>
            <a:r>
              <a:rPr lang="fr-FR" sz="1800" dirty="0">
                <a:effectLst/>
                <a:latin typeface="Times New Roman" panose="02020603050405020304" pitchFamily="18" charset="0"/>
                <a:ea typeface="MS Mincho" panose="02020609040205080304" pitchFamily="49" charset="-128"/>
              </a:rPr>
              <a:t>et comment interagissant, elles construisent du nouveau : une pâte qu’on a « fait gonfler peu à peu » et qui « lève ».</a:t>
            </a:r>
          </a:p>
          <a:p>
            <a:pPr>
              <a:buFont typeface="Wingdings" pitchFamily="2" charset="2"/>
              <a:buChar char="à"/>
            </a:pPr>
            <a:endParaRPr lang="fr-FR" sz="1800" dirty="0">
              <a:latin typeface="Times New Roman" panose="02020603050405020304" pitchFamily="18" charset="0"/>
              <a:ea typeface="MS Mincho" panose="02020609040205080304" pitchFamily="49" charset="-128"/>
            </a:endParaRPr>
          </a:p>
          <a:p>
            <a:pPr marL="0" indent="0">
              <a:buNone/>
            </a:pPr>
            <a:r>
              <a:rPr lang="fr-FR" sz="1800" dirty="0">
                <a:effectLst/>
                <a:latin typeface="Times New Roman" panose="02020603050405020304" pitchFamily="18" charset="0"/>
                <a:ea typeface="MS Mincho" panose="02020609040205080304" pitchFamily="49" charset="-128"/>
              </a:rPr>
              <a:t>Cf </a:t>
            </a:r>
            <a:r>
              <a:rPr lang="fr-FR" sz="1800" i="1" dirty="0">
                <a:effectLst/>
                <a:latin typeface="Times New Roman" panose="02020603050405020304" pitchFamily="18" charset="0"/>
                <a:ea typeface="MS Mincho" panose="02020609040205080304" pitchFamily="49" charset="-128"/>
              </a:rPr>
              <a:t>C’</a:t>
            </a:r>
            <a:r>
              <a:rPr lang="fr-FR" sz="1800" i="1" dirty="0">
                <a:latin typeface="Times New Roman" panose="02020603050405020304" pitchFamily="18" charset="0"/>
                <a:ea typeface="MS Mincho" panose="02020609040205080304" pitchFamily="49" charset="-128"/>
              </a:rPr>
              <a:t>est la peine de le faire : </a:t>
            </a:r>
          </a:p>
          <a:p>
            <a:pPr marL="0" indent="0">
              <a:buNone/>
            </a:pPr>
            <a:r>
              <a:rPr lang="fr-FR" sz="1800" dirty="0">
                <a:effectLst/>
                <a:latin typeface="Times New Roman" panose="02020603050405020304" pitchFamily="18" charset="0"/>
                <a:ea typeface="MS Mincho" panose="02020609040205080304" pitchFamily="49" charset="-128"/>
              </a:rPr>
              <a:t>d’une déformation à l’autre</a:t>
            </a:r>
          </a:p>
          <a:p>
            <a:pPr>
              <a:buFont typeface="Wingdings" pitchFamily="2" charset="2"/>
              <a:buChar char="à"/>
            </a:pPr>
            <a:r>
              <a:rPr lang="fr-FR" sz="1800" dirty="0">
                <a:effectLst/>
                <a:latin typeface="Times New Roman" panose="02020603050405020304" pitchFamily="18" charset="0"/>
                <a:ea typeface="MS Mincho" panose="02020609040205080304" pitchFamily="49" charset="-128"/>
              </a:rPr>
              <a:t>à coup de </a:t>
            </a:r>
            <a:r>
              <a:rPr lang="fr-FR" sz="1800" i="1" dirty="0">
                <a:effectLst/>
                <a:latin typeface="Times New Roman" panose="02020603050405020304" pitchFamily="18" charset="0"/>
                <a:ea typeface="MS Mincho" panose="02020609040205080304" pitchFamily="49" charset="-128"/>
              </a:rPr>
              <a:t>ça/ce</a:t>
            </a:r>
            <a:r>
              <a:rPr lang="fr-FR" sz="1800" dirty="0">
                <a:effectLst/>
                <a:latin typeface="Times New Roman" panose="02020603050405020304" pitchFamily="18" charset="0"/>
                <a:ea typeface="MS Mincho" panose="02020609040205080304" pitchFamily="49" charset="-128"/>
              </a:rPr>
              <a:t>, </a:t>
            </a:r>
            <a:r>
              <a:rPr lang="fr-FR" sz="1800" i="1" dirty="0">
                <a:effectLst/>
                <a:latin typeface="Times New Roman" panose="02020603050405020304" pitchFamily="18" charset="0"/>
                <a:ea typeface="MS Mincho" panose="02020609040205080304" pitchFamily="49" charset="-128"/>
              </a:rPr>
              <a:t>est/vaut</a:t>
            </a:r>
            <a:r>
              <a:rPr lang="fr-FR" sz="1800" dirty="0">
                <a:effectLst/>
                <a:latin typeface="Times New Roman" panose="02020603050405020304" pitchFamily="18" charset="0"/>
                <a:ea typeface="MS Mincho" panose="02020609040205080304" pitchFamily="49" charset="-128"/>
              </a:rPr>
              <a:t>, </a:t>
            </a:r>
            <a:r>
              <a:rPr lang="fr-FR" sz="1800" i="1" dirty="0">
                <a:effectLst/>
                <a:latin typeface="Times New Roman" panose="02020603050405020304" pitchFamily="18" charset="0"/>
                <a:ea typeface="MS Mincho" panose="02020609040205080304" pitchFamily="49" charset="-128"/>
              </a:rPr>
              <a:t>de/que</a:t>
            </a:r>
            <a:r>
              <a:rPr lang="fr-FR" sz="1800" dirty="0">
                <a:effectLst/>
                <a:latin typeface="Times New Roman" panose="02020603050405020304" pitchFamily="18" charset="0"/>
                <a:ea typeface="MS Mincho" panose="02020609040205080304" pitchFamily="49" charset="-128"/>
              </a:rPr>
              <a:t>, </a:t>
            </a:r>
            <a:r>
              <a:rPr lang="fr-FR" sz="1800" i="1" dirty="0">
                <a:effectLst/>
                <a:latin typeface="Times New Roman" panose="02020603050405020304" pitchFamily="18" charset="0"/>
                <a:ea typeface="MS Mincho" panose="02020609040205080304" pitchFamily="49" charset="-128"/>
              </a:rPr>
              <a:t>bien/pas/vraiment</a:t>
            </a:r>
            <a:r>
              <a:rPr lang="fr-FR" sz="1800" dirty="0">
                <a:effectLst/>
                <a:latin typeface="Times New Roman" panose="02020603050405020304" pitchFamily="18" charset="0"/>
                <a:ea typeface="MS Mincho" panose="02020609040205080304" pitchFamily="49" charset="-128"/>
              </a:rPr>
              <a:t>, à coup d’accompli (</a:t>
            </a:r>
            <a:r>
              <a:rPr lang="fr-FR" sz="1800" i="1" dirty="0">
                <a:effectLst/>
                <a:latin typeface="Times New Roman" panose="02020603050405020304" pitchFamily="18" charset="0"/>
                <a:ea typeface="MS Mincho" panose="02020609040205080304" pitchFamily="49" charset="-128"/>
              </a:rPr>
              <a:t>aie fait</a:t>
            </a:r>
            <a:r>
              <a:rPr lang="fr-FR" sz="1800" dirty="0">
                <a:effectLst/>
                <a:latin typeface="Times New Roman" panose="02020603050405020304" pitchFamily="18" charset="0"/>
                <a:ea typeface="MS Mincho" panose="02020609040205080304" pitchFamily="49" charset="-128"/>
              </a:rPr>
              <a:t>), d’infinitif ou d’interrogation</a:t>
            </a:r>
          </a:p>
          <a:p>
            <a:pPr>
              <a:buFont typeface="Wingdings" pitchFamily="2" charset="2"/>
              <a:buChar char="à"/>
            </a:pPr>
            <a:r>
              <a:rPr lang="fr-FR" sz="1800" dirty="0">
                <a:effectLst/>
                <a:latin typeface="Times New Roman" panose="02020603050405020304" pitchFamily="18" charset="0"/>
                <a:ea typeface="MS Mincho" panose="02020609040205080304" pitchFamily="49" charset="-128"/>
              </a:rPr>
              <a:t>des valeurs différentes, du positif au négatif, de l’envisagé à l’évalué, de l’inclusif à l’exclusif</a:t>
            </a:r>
          </a:p>
          <a:p>
            <a:pPr marL="0" indent="0">
              <a:buNone/>
            </a:pPr>
            <a:r>
              <a:rPr lang="fr-FR" sz="1800" dirty="0">
                <a:latin typeface="Times New Roman" panose="02020603050405020304" pitchFamily="18" charset="0"/>
                <a:ea typeface="MS Mincho" panose="02020609040205080304" pitchFamily="49" charset="-128"/>
              </a:rPr>
              <a:t>= </a:t>
            </a:r>
            <a:r>
              <a:rPr lang="fr-FR" sz="1800" dirty="0">
                <a:effectLst/>
                <a:latin typeface="Times New Roman" panose="02020603050405020304" pitchFamily="18" charset="0"/>
                <a:ea typeface="MS Mincho" panose="02020609040205080304" pitchFamily="49" charset="-128"/>
              </a:rPr>
              <a:t>tout un façonnage qui exclut de procéder par catégories binaires ou simplement séparées</a:t>
            </a:r>
          </a:p>
          <a:p>
            <a:pPr marL="0" indent="0">
              <a:buNone/>
            </a:pPr>
            <a:endParaRPr lang="fr-FR" dirty="0"/>
          </a:p>
        </p:txBody>
      </p:sp>
    </p:spTree>
    <p:extLst>
      <p:ext uri="{BB962C8B-B14F-4D97-AF65-F5344CB8AC3E}">
        <p14:creationId xmlns:p14="http://schemas.microsoft.com/office/powerpoint/2010/main" val="3810390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57A6C9-5E4E-F83B-E048-A884D2FEC256}"/>
              </a:ext>
            </a:extLst>
          </p:cNvPr>
          <p:cNvSpPr>
            <a:spLocks noGrp="1"/>
          </p:cNvSpPr>
          <p:nvPr>
            <p:ph type="title"/>
          </p:nvPr>
        </p:nvSpPr>
        <p:spPr/>
        <p:txBody>
          <a:bodyPr/>
          <a:lstStyle/>
          <a:p>
            <a:r>
              <a:rPr lang="fr-FR" dirty="0"/>
              <a:t>A1. Quels modèles ? (2)</a:t>
            </a:r>
          </a:p>
        </p:txBody>
      </p:sp>
      <p:sp>
        <p:nvSpPr>
          <p:cNvPr id="3" name="Espace réservé du contenu 2">
            <a:extLst>
              <a:ext uri="{FF2B5EF4-FFF2-40B4-BE49-F238E27FC236}">
                <a16:creationId xmlns:a16="http://schemas.microsoft.com/office/drawing/2014/main" id="{031B1791-23F5-A47B-3750-FA539E1D2264}"/>
              </a:ext>
            </a:extLst>
          </p:cNvPr>
          <p:cNvSpPr>
            <a:spLocks noGrp="1"/>
          </p:cNvSpPr>
          <p:nvPr>
            <p:ph idx="1"/>
          </p:nvPr>
        </p:nvSpPr>
        <p:spPr>
          <a:xfrm>
            <a:off x="838200" y="1408670"/>
            <a:ext cx="10515600" cy="5189838"/>
          </a:xfrm>
        </p:spPr>
        <p:txBody>
          <a:bodyPr>
            <a:normAutofit/>
          </a:bodyPr>
          <a:lstStyle/>
          <a:p>
            <a:pPr>
              <a:buFontTx/>
              <a:buChar char="-"/>
            </a:pPr>
            <a:r>
              <a:rPr lang="fr-FR" sz="2400" dirty="0"/>
              <a:t>Une formalisation à inventer</a:t>
            </a:r>
          </a:p>
          <a:p>
            <a:pPr marL="457200" lvl="1" indent="0">
              <a:buNone/>
            </a:pPr>
            <a:r>
              <a:rPr lang="fr-FR" sz="1900" dirty="0">
                <a:effectLst/>
                <a:latin typeface="Calibri" panose="020F0502020204030204" pitchFamily="34" charset="0"/>
                <a:ea typeface="Calibri" panose="020F0502020204030204" pitchFamily="34" charset="0"/>
                <a:cs typeface="Times New Roman" panose="02020603050405020304" pitchFamily="18" charset="0"/>
              </a:rPr>
              <a:t>« trop de linguistes ignorent que l’on peut, à volonté, construire des systèmes formels » (</a:t>
            </a:r>
            <a:r>
              <a:rPr lang="fr-FR" sz="1900" i="1" dirty="0">
                <a:effectLst/>
                <a:latin typeface="Calibri" panose="020F0502020204030204" pitchFamily="34" charset="0"/>
                <a:ea typeface="Calibri" panose="020F0502020204030204" pitchFamily="34" charset="0"/>
                <a:cs typeface="Times New Roman" panose="02020603050405020304" pitchFamily="18" charset="0"/>
              </a:rPr>
              <a:t>ibid</a:t>
            </a:r>
            <a:r>
              <a:rPr lang="fr-FR" sz="1900" dirty="0">
                <a:effectLst/>
                <a:latin typeface="Calibri" panose="020F0502020204030204" pitchFamily="34" charset="0"/>
                <a:ea typeface="Calibri" panose="020F0502020204030204" pitchFamily="34" charset="0"/>
                <a:cs typeface="Times New Roman" panose="02020603050405020304" pitchFamily="18" charset="0"/>
              </a:rPr>
              <a:t>., p.18)</a:t>
            </a:r>
          </a:p>
          <a:p>
            <a:pPr marL="457200" lvl="1" indent="0">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a:t>
            </a:r>
            <a:r>
              <a:rPr lang="fr-FR" sz="1900" dirty="0">
                <a:effectLst/>
                <a:latin typeface="Calibri" panose="020F0502020204030204" pitchFamily="34" charset="0"/>
                <a:ea typeface="Calibri" panose="020F0502020204030204" pitchFamily="34" charset="0"/>
                <a:cs typeface="Times New Roman" panose="02020603050405020304" pitchFamily="18" charset="0"/>
              </a:rPr>
              <a:t> le psychologue va décrocher chez le linguiste le </a:t>
            </a:r>
            <a:r>
              <a:rPr lang="fr-FR" sz="1900" b="1" dirty="0">
                <a:effectLst/>
                <a:latin typeface="Calibri" panose="020F0502020204030204" pitchFamily="34" charset="0"/>
                <a:ea typeface="Calibri" panose="020F0502020204030204" pitchFamily="34" charset="0"/>
                <a:cs typeface="Times New Roman" panose="02020603050405020304" pitchFamily="18" charset="0"/>
              </a:rPr>
              <a:t>modèle</a:t>
            </a:r>
            <a:r>
              <a:rPr lang="fr-FR" sz="1900" dirty="0">
                <a:effectLst/>
                <a:latin typeface="Calibri" panose="020F0502020204030204" pitchFamily="34" charset="0"/>
                <a:ea typeface="Calibri" panose="020F0502020204030204" pitchFamily="34" charset="0"/>
                <a:cs typeface="Times New Roman" panose="02020603050405020304" pitchFamily="18" charset="0"/>
              </a:rPr>
              <a:t> sur mesure, tandis que le linguiste, un peu plus tard, se fournit en calcul des prédicats, lambda-calcul ou grammaire de </a:t>
            </a:r>
            <a:r>
              <a:rPr lang="fr-FR" sz="1900" dirty="0" err="1">
                <a:effectLst/>
                <a:latin typeface="Calibri" panose="020F0502020204030204" pitchFamily="34" charset="0"/>
                <a:ea typeface="Calibri" panose="020F0502020204030204" pitchFamily="34" charset="0"/>
                <a:cs typeface="Times New Roman" panose="02020603050405020304" pitchFamily="18" charset="0"/>
              </a:rPr>
              <a:t>Montague</a:t>
            </a:r>
            <a:r>
              <a:rPr lang="fr-FR" sz="1900" dirty="0">
                <a:effectLst/>
                <a:latin typeface="Calibri" panose="020F0502020204030204" pitchFamily="34" charset="0"/>
                <a:ea typeface="Calibri" panose="020F0502020204030204" pitchFamily="34" charset="0"/>
                <a:cs typeface="Times New Roman" panose="02020603050405020304" pitchFamily="18" charset="0"/>
              </a:rPr>
              <a:t>, au magasin d’à côté </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900" dirty="0">
                <a:effectLst/>
                <a:latin typeface="Calibri" panose="020F0502020204030204" pitchFamily="34" charset="0"/>
                <a:ea typeface="Calibri" panose="020F0502020204030204" pitchFamily="34" charset="0"/>
                <a:cs typeface="Times New Roman" panose="02020603050405020304" pitchFamily="18" charset="0"/>
              </a:rPr>
              <a:t>(</a:t>
            </a:r>
            <a:r>
              <a:rPr lang="fr-FR" sz="1900" i="1" dirty="0">
                <a:effectLst/>
                <a:latin typeface="Calibri" panose="020F0502020204030204" pitchFamily="34" charset="0"/>
                <a:ea typeface="Calibri" panose="020F0502020204030204" pitchFamily="34" charset="0"/>
                <a:cs typeface="Times New Roman" panose="02020603050405020304" pitchFamily="18" charset="0"/>
              </a:rPr>
              <a:t>Aucun raccourci…</a:t>
            </a:r>
            <a:r>
              <a:rPr lang="fr-FR" sz="1900" dirty="0">
                <a:effectLst/>
                <a:latin typeface="Calibri" panose="020F0502020204030204" pitchFamily="34" charset="0"/>
                <a:ea typeface="Calibri" panose="020F0502020204030204" pitchFamily="34" charset="0"/>
                <a:cs typeface="Times New Roman" panose="02020603050405020304" pitchFamily="18" charset="0"/>
              </a:rPr>
              <a:t>, PLE4, p.93)</a:t>
            </a:r>
            <a:r>
              <a:rPr lang="fr-FR" sz="1900" dirty="0">
                <a:effectLst/>
              </a:rPr>
              <a:t> </a:t>
            </a:r>
            <a:r>
              <a:rPr lang="fr-FR" dirty="0">
                <a:effectLst/>
                <a:latin typeface="Calibri" panose="020F0502020204030204" pitchFamily="34" charset="0"/>
                <a:ea typeface="Calibri" panose="020F0502020204030204" pitchFamily="34" charset="0"/>
                <a:cs typeface="Times New Roman" panose="02020603050405020304" pitchFamily="18" charset="0"/>
              </a:rPr>
              <a:t> </a:t>
            </a:r>
          </a:p>
          <a:p>
            <a:pPr marL="457200" lvl="1" indent="0">
              <a:buNone/>
            </a:pPr>
            <a:r>
              <a:rPr lang="fr-FR" sz="1900" dirty="0">
                <a:effectLst/>
                <a:latin typeface="Calibri" panose="020F0502020204030204" pitchFamily="34" charset="0"/>
                <a:ea typeface="Calibri" panose="020F0502020204030204" pitchFamily="34" charset="0"/>
                <a:cs typeface="Times New Roman" panose="02020603050405020304" pitchFamily="18" charset="0"/>
              </a:rPr>
              <a:t>«  […] le problème méthodologique de la linguistique […] est de trouver, cad se fabriquer, les outils logico-mathématiques qui permettront de donner une description adéquate de l’activité langagière saisie à travers les langues » (</a:t>
            </a:r>
            <a:r>
              <a:rPr lang="fr-FR" sz="1900" i="1" dirty="0">
                <a:effectLst/>
                <a:latin typeface="Calibri" panose="020F0502020204030204" pitchFamily="34" charset="0"/>
                <a:ea typeface="Calibri" panose="020F0502020204030204" pitchFamily="34" charset="0"/>
                <a:cs typeface="Times New Roman" panose="02020603050405020304" pitchFamily="18" charset="0"/>
              </a:rPr>
              <a:t>La formalisation</a:t>
            </a:r>
            <a:r>
              <a:rPr lang="fr-FR" sz="1900" dirty="0">
                <a:effectLst/>
                <a:latin typeface="Calibri" panose="020F0502020204030204" pitchFamily="34" charset="0"/>
                <a:ea typeface="Calibri" panose="020F0502020204030204" pitchFamily="34" charset="0"/>
                <a:cs typeface="Times New Roman" panose="02020603050405020304" pitchFamily="18" charset="0"/>
              </a:rPr>
              <a:t>, p.18-19)</a:t>
            </a:r>
          </a:p>
          <a:p>
            <a:pPr marL="457200" lvl="1" indent="0">
              <a:buNone/>
            </a:pPr>
            <a:r>
              <a:rPr lang="fr-FR" sz="1900" dirty="0">
                <a:effectLst/>
                <a:latin typeface="Calibri" panose="020F0502020204030204" pitchFamily="34" charset="0"/>
                <a:ea typeface="Calibri" panose="020F0502020204030204" pitchFamily="34" charset="0"/>
                <a:cs typeface="Times New Roman" panose="02020603050405020304" pitchFamily="18" charset="0"/>
              </a:rPr>
              <a:t>« construire des types de logique inconnus à ce jour et qui ne fonctionnent sans doute pas de façon homogène, doser la force  de ces concepts […] que nous proposent les mathématiques  et les adapter à nos fins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Ibid</a:t>
            </a:r>
            <a:r>
              <a:rPr lang="fr-FR" sz="1800" dirty="0">
                <a:effectLst/>
                <a:latin typeface="Calibri" panose="020F0502020204030204" pitchFamily="34" charset="0"/>
                <a:ea typeface="Calibri" panose="020F0502020204030204" pitchFamily="34" charset="0"/>
                <a:cs typeface="Times New Roman" panose="02020603050405020304" pitchFamily="18" charset="0"/>
              </a:rPr>
              <a:t>., p. 25) </a:t>
            </a:r>
          </a:p>
          <a:p>
            <a:pPr marL="457200" lvl="1" indent="0">
              <a:buNone/>
            </a:pPr>
            <a:r>
              <a:rPr lang="fr-FR" sz="1800" dirty="0">
                <a:latin typeface="Calibri" panose="020F0502020204030204" pitchFamily="34" charset="0"/>
                <a:ea typeface="Calibri" panose="020F0502020204030204" pitchFamily="34" charset="0"/>
                <a:cs typeface="Times New Roman" panose="02020603050405020304" pitchFamily="18" charset="0"/>
              </a:rPr>
              <a:t>« </a:t>
            </a:r>
            <a:r>
              <a:rPr lang="fr-FR" sz="1900" dirty="0">
                <a:effectLst/>
                <a:latin typeface="Calibri" panose="020F0502020204030204" pitchFamily="34" charset="0"/>
                <a:ea typeface="Calibri" panose="020F0502020204030204" pitchFamily="34" charset="0"/>
                <a:cs typeface="Times New Roman" panose="02020603050405020304" pitchFamily="18" charset="0"/>
              </a:rPr>
              <a:t>les inventer à l’aide du mathématicien, à les bricoler </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Ibid.</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pPr marL="457200" lvl="1" indent="0">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900" dirty="0">
                <a:effectLst/>
                <a:latin typeface="Calibri" panose="020F0502020204030204" pitchFamily="34" charset="0"/>
                <a:ea typeface="Calibri" panose="020F0502020204030204" pitchFamily="34" charset="0"/>
                <a:cs typeface="Times New Roman" panose="02020603050405020304" pitchFamily="18" charset="0"/>
              </a:rPr>
              <a:t>le linguiste aura parfois des concepts-clés  à portée demain (par exemple application, structure, ordre), parfois l’élaboration sera lente  (ainsi en est-il de l’</a:t>
            </a:r>
            <a:r>
              <a:rPr lang="fr-FR" sz="1900" dirty="0" err="1">
                <a:effectLst/>
                <a:latin typeface="Calibri" panose="020F0502020204030204" pitchFamily="34" charset="0"/>
                <a:ea typeface="Calibri" panose="020F0502020204030204" pitchFamily="34" charset="0"/>
                <a:cs typeface="Times New Roman" panose="02020603050405020304" pitchFamily="18" charset="0"/>
              </a:rPr>
              <a:t>utilisaion</a:t>
            </a:r>
            <a:r>
              <a:rPr lang="fr-FR" sz="1900" dirty="0">
                <a:effectLst/>
                <a:latin typeface="Calibri" panose="020F0502020204030204" pitchFamily="34" charset="0"/>
                <a:ea typeface="Calibri" panose="020F0502020204030204" pitchFamily="34" charset="0"/>
                <a:cs typeface="Times New Roman" panose="02020603050405020304" pitchFamily="18" charset="0"/>
              </a:rPr>
              <a:t> de la topologie en </a:t>
            </a:r>
            <a:r>
              <a:rPr lang="fr-FR" sz="1900" dirty="0" err="1">
                <a:effectLst/>
                <a:latin typeface="Calibri" panose="020F0502020204030204" pitchFamily="34" charset="0"/>
                <a:ea typeface="Calibri" panose="020F0502020204030204" pitchFamily="34" charset="0"/>
                <a:cs typeface="Times New Roman" panose="02020603050405020304" pitchFamily="18" charset="0"/>
              </a:rPr>
              <a:t>linguisgique</a:t>
            </a:r>
            <a:r>
              <a:rPr lang="fr-FR" sz="1900" dirty="0">
                <a:effectLst/>
                <a:latin typeface="Calibri" panose="020F0502020204030204" pitchFamily="34" charset="0"/>
                <a:ea typeface="Calibri" panose="020F0502020204030204" pitchFamily="34" charset="0"/>
                <a:cs typeface="Times New Roman" panose="02020603050405020304" pitchFamily="18" charset="0"/>
              </a:rPr>
              <a:t> ou encore de la logique combinatoire), parfois il faudra tout faire (ainsi, dans le domaine des modalités) </a:t>
            </a:r>
            <a:r>
              <a:rPr lang="fr-FR" sz="1800" dirty="0">
                <a:effectLst/>
                <a:latin typeface="Calibri" panose="020F0502020204030204" pitchFamily="34" charset="0"/>
                <a:ea typeface="Calibri" panose="020F0502020204030204" pitchFamily="34" charset="0"/>
                <a:cs typeface="Times New Roman" panose="02020603050405020304" pitchFamily="18" charset="0"/>
              </a:rPr>
              <a:t>»(</a:t>
            </a:r>
            <a:r>
              <a:rPr lang="fr-FR" sz="1800" i="1" dirty="0">
                <a:effectLst/>
                <a:latin typeface="Calibri" panose="020F0502020204030204" pitchFamily="34" charset="0"/>
                <a:ea typeface="Calibri" panose="020F0502020204030204" pitchFamily="34" charset="0"/>
                <a:cs typeface="Times New Roman" panose="02020603050405020304" pitchFamily="18" charset="0"/>
              </a:rPr>
              <a:t>Ibid.</a:t>
            </a:r>
            <a:r>
              <a:rPr lang="fr-FR" sz="1800" dirty="0">
                <a:effectLst/>
                <a:latin typeface="Calibri" panose="020F0502020204030204" pitchFamily="34" charset="0"/>
                <a:ea typeface="Calibri" panose="020F0502020204030204" pitchFamily="34" charset="0"/>
                <a:cs typeface="Times New Roman" panose="02020603050405020304" pitchFamily="18" charset="0"/>
              </a:rPr>
              <a:t>)</a:t>
            </a:r>
            <a:r>
              <a:rPr lang="fr-FR" sz="1900" dirty="0">
                <a:effectLst/>
              </a:rPr>
              <a:t> </a:t>
            </a:r>
            <a:endParaRPr lang="fr-FR" sz="2100" dirty="0"/>
          </a:p>
        </p:txBody>
      </p:sp>
    </p:spTree>
    <p:extLst>
      <p:ext uri="{BB962C8B-B14F-4D97-AF65-F5344CB8AC3E}">
        <p14:creationId xmlns:p14="http://schemas.microsoft.com/office/powerpoint/2010/main" val="37373198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ED5E83-02AB-7B4D-67F3-CCC4B927D183}"/>
              </a:ext>
            </a:extLst>
          </p:cNvPr>
          <p:cNvSpPr>
            <a:spLocks noGrp="1"/>
          </p:cNvSpPr>
          <p:nvPr>
            <p:ph type="title"/>
          </p:nvPr>
        </p:nvSpPr>
        <p:spPr/>
        <p:txBody>
          <a:bodyPr/>
          <a:lstStyle/>
          <a:p>
            <a:r>
              <a:rPr lang="fr-FR" dirty="0"/>
              <a:t>C.2. Une méthode : un modèle épistémologique </a:t>
            </a:r>
          </a:p>
        </p:txBody>
      </p:sp>
      <p:sp>
        <p:nvSpPr>
          <p:cNvPr id="3" name="Espace réservé du contenu 2">
            <a:extLst>
              <a:ext uri="{FF2B5EF4-FFF2-40B4-BE49-F238E27FC236}">
                <a16:creationId xmlns:a16="http://schemas.microsoft.com/office/drawing/2014/main" id="{FF947F10-C4A6-E636-F84C-B55F17FE4650}"/>
              </a:ext>
            </a:extLst>
          </p:cNvPr>
          <p:cNvSpPr>
            <a:spLocks noGrp="1"/>
          </p:cNvSpPr>
          <p:nvPr>
            <p:ph idx="1"/>
          </p:nvPr>
        </p:nvSpPr>
        <p:spPr/>
        <p:txBody>
          <a:bodyPr>
            <a:normAutofit lnSpcReduction="10000"/>
          </a:bodyPr>
          <a:lstStyle/>
          <a:p>
            <a:pPr marL="0" indent="0" algn="just">
              <a:buNone/>
            </a:pPr>
            <a:r>
              <a:rPr lang="fr-FR" sz="2800" dirty="0">
                <a:latin typeface="Times New Roman" panose="02020603050405020304" pitchFamily="18" charset="0"/>
                <a:ea typeface="MS Mincho" panose="02020609040205080304" pitchFamily="49" charset="-128"/>
              </a:rPr>
              <a:t>« Il n’y a </a:t>
            </a:r>
            <a:r>
              <a:rPr lang="fr-FR" sz="2800" dirty="0">
                <a:effectLst/>
                <a:latin typeface="Times New Roman" panose="02020603050405020304" pitchFamily="18" charset="0"/>
                <a:ea typeface="MS Mincho" panose="02020609040205080304" pitchFamily="49" charset="-128"/>
              </a:rPr>
              <a:t>pas de fin au travail de « représentation métalinguistique et de raisonnement »</a:t>
            </a:r>
          </a:p>
          <a:p>
            <a:pPr marL="0" indent="0" algn="just">
              <a:buNone/>
            </a:pPr>
            <a:r>
              <a:rPr lang="fr-FR" sz="2800" dirty="0">
                <a:latin typeface="Times New Roman" panose="02020603050405020304" pitchFamily="18" charset="0"/>
                <a:ea typeface="MS Mincho" panose="02020609040205080304" pitchFamily="49" charset="-128"/>
              </a:rPr>
              <a:t>	</a:t>
            </a:r>
            <a:r>
              <a:rPr lang="fr-FR" sz="2800" dirty="0">
                <a:effectLst/>
                <a:latin typeface="Times New Roman" panose="02020603050405020304" pitchFamily="18" charset="0"/>
                <a:ea typeface="MS Mincho" panose="02020609040205080304" pitchFamily="49" charset="-128"/>
              </a:rPr>
              <a:t>parce qu’il n’y a pas de fin non plus au « </a:t>
            </a:r>
            <a:r>
              <a:rPr lang="fr-FR" sz="2800" dirty="0">
                <a:effectLst/>
                <a:latin typeface="Times" pitchFamily="2" charset="0"/>
                <a:ea typeface="MS Mincho" panose="02020609040205080304" pitchFamily="49" charset="-128"/>
                <a:cs typeface="Times New Roman" panose="02020603050405020304" pitchFamily="18" charset="0"/>
              </a:rPr>
              <a:t>travail incessant du langage » (</a:t>
            </a:r>
            <a:r>
              <a:rPr lang="fr-FR" sz="2800" i="1" dirty="0">
                <a:effectLst/>
                <a:latin typeface="Times" pitchFamily="2" charset="0"/>
                <a:ea typeface="MS Mincho" panose="02020609040205080304" pitchFamily="49" charset="-128"/>
                <a:cs typeface="Times New Roman" panose="02020603050405020304" pitchFamily="18" charset="0"/>
              </a:rPr>
              <a:t>Heureusement</a:t>
            </a:r>
            <a:r>
              <a:rPr lang="fr-FR" sz="2800" dirty="0">
                <a:effectLst/>
                <a:latin typeface="Times" pitchFamily="2" charset="0"/>
                <a:ea typeface="MS Mincho" panose="02020609040205080304" pitchFamily="49" charset="-128"/>
                <a:cs typeface="Times New Roman" panose="02020603050405020304" pitchFamily="18" charset="0"/>
              </a:rPr>
              <a:t>, PLE4, p. 135)</a:t>
            </a:r>
            <a:r>
              <a:rPr lang="fr-FR" sz="2000" dirty="0">
                <a:effectLst/>
              </a:rPr>
              <a:t> </a:t>
            </a:r>
            <a:endParaRPr lang="fr-FR" sz="3200" dirty="0">
              <a:effectLst/>
              <a:latin typeface="Times New Roman" panose="02020603050405020304" pitchFamily="18" charset="0"/>
              <a:ea typeface="MS Mincho" panose="02020609040205080304" pitchFamily="49" charset="-128"/>
            </a:endParaRPr>
          </a:p>
          <a:p>
            <a:pPr marL="0" indent="0" algn="just">
              <a:buNone/>
            </a:pPr>
            <a:endParaRPr lang="fr-FR" sz="2800" dirty="0">
              <a:effectLst/>
              <a:latin typeface="Times New Roman" panose="02020603050405020304" pitchFamily="18" charset="0"/>
              <a:ea typeface="MS Mincho" panose="02020609040205080304" pitchFamily="49" charset="-128"/>
            </a:endParaRPr>
          </a:p>
          <a:p>
            <a:pPr marL="0" indent="0" algn="just">
              <a:buNone/>
            </a:pPr>
            <a:r>
              <a:rPr lang="fr-FR" dirty="0">
                <a:latin typeface="Times New Roman" panose="02020603050405020304" pitchFamily="18" charset="0"/>
                <a:ea typeface="MS Mincho" panose="02020609040205080304" pitchFamily="49" charset="-128"/>
              </a:rPr>
              <a:t>«  A partir d’une donnée ténue, on a construit un ensemble problématique d’observations, qui nous force à un travail théorique de représentation métalinguistique et de raisonnement. Ce travail nous  conduit à découvrir d’autres phénomènes : d’où un élargissement du champ des observables et une capacité croissante de généralisation » (idem)</a:t>
            </a:r>
            <a:endParaRPr lang="fr-FR" sz="2800" dirty="0">
              <a:effectLst/>
              <a:latin typeface="Times New Roman" panose="02020603050405020304" pitchFamily="18" charset="0"/>
              <a:ea typeface="MS Mincho" panose="02020609040205080304" pitchFamily="49" charset="-128"/>
            </a:endParaRPr>
          </a:p>
          <a:p>
            <a:pPr marL="0" indent="0">
              <a:buNone/>
            </a:pPr>
            <a:endParaRPr lang="fr-FR" dirty="0"/>
          </a:p>
        </p:txBody>
      </p:sp>
    </p:spTree>
    <p:extLst>
      <p:ext uri="{BB962C8B-B14F-4D97-AF65-F5344CB8AC3E}">
        <p14:creationId xmlns:p14="http://schemas.microsoft.com/office/powerpoint/2010/main" val="3671595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72873B-25B8-FAEF-B4F3-55B4C1F74380}"/>
              </a:ext>
            </a:extLst>
          </p:cNvPr>
          <p:cNvSpPr>
            <a:spLocks noGrp="1"/>
          </p:cNvSpPr>
          <p:nvPr>
            <p:ph type="title"/>
          </p:nvPr>
        </p:nvSpPr>
        <p:spPr/>
        <p:txBody>
          <a:bodyPr/>
          <a:lstStyle/>
          <a:p>
            <a:r>
              <a:rPr lang="fr-FR" dirty="0"/>
              <a:t>C.3 Un modèle du langage (1)</a:t>
            </a:r>
          </a:p>
        </p:txBody>
      </p:sp>
      <p:sp>
        <p:nvSpPr>
          <p:cNvPr id="3" name="Espace réservé du contenu 2">
            <a:extLst>
              <a:ext uri="{FF2B5EF4-FFF2-40B4-BE49-F238E27FC236}">
                <a16:creationId xmlns:a16="http://schemas.microsoft.com/office/drawing/2014/main" id="{EB590729-D06E-313B-C490-D0B1DB743BEE}"/>
              </a:ext>
            </a:extLst>
          </p:cNvPr>
          <p:cNvSpPr>
            <a:spLocks noGrp="1"/>
          </p:cNvSpPr>
          <p:nvPr>
            <p:ph idx="1"/>
          </p:nvPr>
        </p:nvSpPr>
        <p:spPr/>
        <p:txBody>
          <a:bodyPr>
            <a:normAutofit/>
          </a:bodyPr>
          <a:lstStyle/>
          <a:p>
            <a:pPr marL="0" indent="0">
              <a:buNone/>
            </a:pPr>
            <a:r>
              <a:rPr lang="fr-FR" sz="1800" dirty="0">
                <a:effectLst/>
                <a:latin typeface="Times New Roman" panose="02020603050405020304" pitchFamily="18" charset="0"/>
                <a:ea typeface="MS Mincho" panose="02020609040205080304" pitchFamily="49" charset="-128"/>
              </a:rPr>
              <a:t> </a:t>
            </a:r>
            <a:r>
              <a:rPr lang="fr-FR" sz="1800" dirty="0">
                <a:effectLst/>
                <a:latin typeface="Cambria" panose="02040503050406030204" pitchFamily="18" charset="0"/>
                <a:ea typeface="MS Mincho" panose="02020609040205080304" pitchFamily="49" charset="-128"/>
                <a:cs typeface="Times New Roman" panose="02020603050405020304" pitchFamily="18" charset="0"/>
              </a:rPr>
              <a:t>Lionel </a:t>
            </a:r>
            <a:r>
              <a:rPr lang="fr-FR" sz="1800" dirty="0" err="1">
                <a:effectLst/>
                <a:latin typeface="Cambria" panose="02040503050406030204" pitchFamily="18" charset="0"/>
                <a:ea typeface="MS Mincho" panose="02020609040205080304" pitchFamily="49" charset="-128"/>
                <a:cs typeface="Times New Roman" panose="02020603050405020304" pitchFamily="18" charset="0"/>
              </a:rPr>
              <a:t>Naccache</a:t>
            </a:r>
            <a:r>
              <a:rPr lang="fr-FR" sz="1800" dirty="0">
                <a:effectLst/>
                <a:latin typeface="Cambria" panose="02040503050406030204" pitchFamily="18" charset="0"/>
                <a:ea typeface="MS Mincho" panose="02020609040205080304" pitchFamily="49" charset="-128"/>
                <a:cs typeface="Times New Roman" panose="02020603050405020304" pitchFamily="18" charset="0"/>
              </a:rPr>
              <a:t>, </a:t>
            </a:r>
            <a:r>
              <a:rPr lang="fr-FR" sz="1800" i="1" dirty="0">
                <a:effectLst/>
                <a:latin typeface="Cambria" panose="02040503050406030204" pitchFamily="18" charset="0"/>
                <a:ea typeface="MS Mincho" panose="02020609040205080304" pitchFamily="49" charset="-128"/>
                <a:cs typeface="Times New Roman" panose="02020603050405020304" pitchFamily="18" charset="0"/>
              </a:rPr>
              <a:t>Le Nouvel Inconscient. Freud, Christophe Colomb des neurosciences</a:t>
            </a:r>
            <a:r>
              <a:rPr lang="fr-FR" sz="1800" dirty="0">
                <a:effectLst/>
                <a:latin typeface="Cambria" panose="02040503050406030204" pitchFamily="18" charset="0"/>
                <a:ea typeface="MS Mincho" panose="02020609040205080304" pitchFamily="49" charset="-128"/>
                <a:cs typeface="Times New Roman" panose="02020603050405020304" pitchFamily="18" charset="0"/>
              </a:rPr>
              <a:t>, 2006, Paris, Odile Jacob </a:t>
            </a:r>
            <a:r>
              <a:rPr lang="fr-FR" sz="1800" dirty="0">
                <a:effectLst/>
                <a:latin typeface="Times New Roman" panose="02020603050405020304" pitchFamily="18" charset="0"/>
                <a:ea typeface="MS Mincho" panose="02020609040205080304" pitchFamily="49" charset="-128"/>
              </a:rPr>
              <a:t>:  </a:t>
            </a:r>
          </a:p>
          <a:p>
            <a:pPr>
              <a:buFontTx/>
              <a:buChar char="-"/>
            </a:pPr>
            <a:r>
              <a:rPr lang="fr-FR" sz="1800" dirty="0">
                <a:effectLst/>
                <a:latin typeface="Times New Roman" panose="02020603050405020304" pitchFamily="18" charset="0"/>
                <a:ea typeface="MS Mincho" panose="02020609040205080304" pitchFamily="49" charset="-128"/>
              </a:rPr>
              <a:t>des relations qui s’établissent en permanence dans le cerveau, y compris lorsque l’on a le sentiment d’être au repos.  </a:t>
            </a:r>
          </a:p>
          <a:p>
            <a:pPr>
              <a:buFontTx/>
              <a:buChar char="-"/>
            </a:pPr>
            <a:r>
              <a:rPr lang="fr-FR" sz="1800" i="1" dirty="0">
                <a:latin typeface="Times New Roman" panose="02020603050405020304" pitchFamily="18" charset="0"/>
                <a:ea typeface="MS Mincho" panose="02020609040205080304" pitchFamily="49" charset="-128"/>
              </a:rPr>
              <a:t>-</a:t>
            </a:r>
            <a:r>
              <a:rPr lang="fr-FR" sz="1800" dirty="0">
                <a:effectLst/>
                <a:latin typeface="Times New Roman" panose="02020603050405020304" pitchFamily="18" charset="0"/>
                <a:ea typeface="Times New Roman" panose="02020603050405020304" pitchFamily="18" charset="0"/>
              </a:rPr>
              <a:t>modèle d’ « espace de travail global » (Dehaene et </a:t>
            </a:r>
            <a:r>
              <a:rPr lang="fr-FR" sz="1800" dirty="0" err="1">
                <a:effectLst/>
                <a:latin typeface="Times New Roman" panose="02020603050405020304" pitchFamily="18" charset="0"/>
                <a:ea typeface="Times New Roman" panose="02020603050405020304" pitchFamily="18" charset="0"/>
              </a:rPr>
              <a:t>Naccache</a:t>
            </a:r>
            <a:r>
              <a:rPr lang="fr-FR" sz="1800" dirty="0">
                <a:effectLst/>
                <a:latin typeface="Times New Roman" panose="02020603050405020304" pitchFamily="18" charset="0"/>
                <a:ea typeface="Times New Roman" panose="02020603050405020304" pitchFamily="18" charset="0"/>
              </a:rPr>
              <a:t>, « </a:t>
            </a:r>
            <a:r>
              <a:rPr lang="fr-FR" sz="1800" dirty="0" err="1">
                <a:effectLst/>
                <a:latin typeface="Times New Roman" panose="02020603050405020304" pitchFamily="18" charset="0"/>
                <a:ea typeface="Times New Roman" panose="02020603050405020304" pitchFamily="18" charset="0"/>
              </a:rPr>
              <a:t>Towards</a:t>
            </a:r>
            <a:r>
              <a:rPr lang="fr-FR" sz="1800" dirty="0">
                <a:effectLst/>
                <a:latin typeface="Times New Roman" panose="02020603050405020304" pitchFamily="18" charset="0"/>
                <a:ea typeface="Times New Roman" panose="02020603050405020304" pitchFamily="18" charset="0"/>
              </a:rPr>
              <a:t> a cognitive neuroscience of </a:t>
            </a:r>
            <a:r>
              <a:rPr lang="fr-FR" sz="1800" dirty="0" err="1">
                <a:effectLst/>
                <a:latin typeface="Times New Roman" panose="02020603050405020304" pitchFamily="18" charset="0"/>
                <a:ea typeface="Times New Roman" panose="02020603050405020304" pitchFamily="18" charset="0"/>
              </a:rPr>
              <a:t>consciousness</a:t>
            </a:r>
            <a:r>
              <a:rPr lang="fr-FR" sz="1800" dirty="0">
                <a:effectLst/>
                <a:latin typeface="Times New Roman" panose="02020603050405020304" pitchFamily="18" charset="0"/>
                <a:ea typeface="Times New Roman" panose="02020603050405020304" pitchFamily="18" charset="0"/>
              </a:rPr>
              <a:t>: basic </a:t>
            </a:r>
            <a:r>
              <a:rPr lang="fr-FR" sz="1800" dirty="0" err="1">
                <a:effectLst/>
                <a:latin typeface="Times New Roman" panose="02020603050405020304" pitchFamily="18" charset="0"/>
                <a:ea typeface="Times New Roman" panose="02020603050405020304" pitchFamily="18" charset="0"/>
              </a:rPr>
              <a:t>evidence</a:t>
            </a:r>
            <a:r>
              <a:rPr lang="fr-FR" sz="1800" dirty="0">
                <a:effectLst/>
                <a:latin typeface="Times New Roman" panose="02020603050405020304" pitchFamily="18" charset="0"/>
                <a:ea typeface="Times New Roman" panose="02020603050405020304" pitchFamily="18" charset="0"/>
              </a:rPr>
              <a:t> and a </a:t>
            </a:r>
            <a:r>
              <a:rPr lang="fr-FR" sz="1800" dirty="0" err="1">
                <a:effectLst/>
                <a:latin typeface="Times New Roman" panose="02020603050405020304" pitchFamily="18" charset="0"/>
                <a:ea typeface="Times New Roman" panose="02020603050405020304" pitchFamily="18" charset="0"/>
              </a:rPr>
              <a:t>workspace</a:t>
            </a:r>
            <a:r>
              <a:rPr lang="fr-FR" sz="1800" dirty="0">
                <a:effectLst/>
                <a:latin typeface="Times New Roman" panose="02020603050405020304" pitchFamily="18" charset="0"/>
                <a:ea typeface="Times New Roman" panose="02020603050405020304" pitchFamily="18" charset="0"/>
              </a:rPr>
              <a:t> fra-</a:t>
            </a:r>
            <a:r>
              <a:rPr lang="fr-FR" sz="1800" dirty="0" err="1">
                <a:effectLst/>
                <a:latin typeface="Times New Roman" panose="02020603050405020304" pitchFamily="18" charset="0"/>
                <a:ea typeface="Times New Roman" panose="02020603050405020304" pitchFamily="18" charset="0"/>
              </a:rPr>
              <a:t>mework</a:t>
            </a:r>
            <a:r>
              <a:rPr lang="fr-FR" sz="1800" dirty="0">
                <a:effectLst/>
                <a:latin typeface="Times New Roman" panose="02020603050405020304" pitchFamily="18" charset="0"/>
                <a:ea typeface="Times New Roman" panose="02020603050405020304" pitchFamily="18" charset="0"/>
              </a:rPr>
              <a:t> », 2001, </a:t>
            </a:r>
            <a:r>
              <a:rPr lang="fr-FR" sz="1800" i="1" dirty="0">
                <a:effectLst/>
                <a:latin typeface="Times New Roman" panose="02020603050405020304" pitchFamily="18" charset="0"/>
                <a:ea typeface="Times New Roman" panose="02020603050405020304" pitchFamily="18" charset="0"/>
              </a:rPr>
              <a:t>Cognition</a:t>
            </a:r>
            <a:r>
              <a:rPr lang="fr-FR" sz="1800" dirty="0">
                <a:effectLst/>
                <a:latin typeface="Times New Roman" panose="02020603050405020304" pitchFamily="18" charset="0"/>
                <a:ea typeface="Times New Roman" panose="02020603050405020304" pitchFamily="18" charset="0"/>
              </a:rPr>
              <a:t> 79, p.1-37)</a:t>
            </a:r>
          </a:p>
          <a:p>
            <a:pPr>
              <a:buFontTx/>
              <a:buChar char="-"/>
            </a:pPr>
            <a:r>
              <a:rPr lang="fr-FR" sz="1800" dirty="0">
                <a:effectLst/>
                <a:latin typeface="Times New Roman" panose="02020603050405020304" pitchFamily="18" charset="0"/>
                <a:ea typeface="Times New Roman" panose="02020603050405020304" pitchFamily="18" charset="0"/>
              </a:rPr>
              <a:t>des réseaux de mises en relations</a:t>
            </a:r>
          </a:p>
          <a:p>
            <a:pPr>
              <a:buFontTx/>
              <a:buChar char="-"/>
            </a:pPr>
            <a:r>
              <a:rPr lang="fr-FR" sz="1800" dirty="0">
                <a:effectLst/>
                <a:latin typeface="Times New Roman" panose="02020603050405020304" pitchFamily="18" charset="0"/>
                <a:ea typeface="Times New Roman" panose="02020603050405020304" pitchFamily="18" charset="0"/>
              </a:rPr>
              <a:t>« collection distribuée de spécialistes » (</a:t>
            </a:r>
            <a:r>
              <a:rPr lang="fr-FR" sz="1800" dirty="0" err="1">
                <a:effectLst/>
                <a:latin typeface="Times New Roman" panose="02020603050405020304" pitchFamily="18" charset="0"/>
                <a:ea typeface="Times New Roman" panose="02020603050405020304" pitchFamily="18" charset="0"/>
              </a:rPr>
              <a:t>Baars</a:t>
            </a:r>
            <a:r>
              <a:rPr lang="fr-FR" sz="1800" dirty="0">
                <a:effectLst/>
                <a:latin typeface="Times New Roman" panose="02020603050405020304" pitchFamily="18" charset="0"/>
                <a:ea typeface="Times New Roman" panose="02020603050405020304" pitchFamily="18" charset="0"/>
              </a:rPr>
              <a:t>, </a:t>
            </a:r>
            <a:r>
              <a:rPr lang="fr-FR" sz="1800" i="1" dirty="0">
                <a:effectLst/>
                <a:latin typeface="Times New Roman" panose="02020603050405020304" pitchFamily="18" charset="0"/>
                <a:ea typeface="Times New Roman" panose="02020603050405020304" pitchFamily="18" charset="0"/>
              </a:rPr>
              <a:t>A Cognitive Theory of </a:t>
            </a:r>
            <a:r>
              <a:rPr lang="fr-FR" sz="1800" i="1" dirty="0" err="1">
                <a:effectLst/>
                <a:latin typeface="Times New Roman" panose="02020603050405020304" pitchFamily="18" charset="0"/>
                <a:ea typeface="Times New Roman" panose="02020603050405020304" pitchFamily="18" charset="0"/>
              </a:rPr>
              <a:t>Consciousness</a:t>
            </a:r>
            <a:r>
              <a:rPr lang="fr-FR" sz="1800" dirty="0">
                <a:effectLst/>
                <a:latin typeface="Times New Roman" panose="02020603050405020304" pitchFamily="18" charset="0"/>
                <a:ea typeface="Times New Roman" panose="02020603050405020304" pitchFamily="18" charset="0"/>
              </a:rPr>
              <a:t>, 1989, Cambridge, Cambridge </a:t>
            </a:r>
            <a:r>
              <a:rPr lang="fr-FR" sz="1800" dirty="0" err="1">
                <a:effectLst/>
                <a:latin typeface="Times New Roman" panose="02020603050405020304" pitchFamily="18" charset="0"/>
                <a:ea typeface="Times New Roman" panose="02020603050405020304" pitchFamily="18" charset="0"/>
              </a:rPr>
              <a:t>University</a:t>
            </a:r>
            <a:r>
              <a:rPr lang="fr-FR" sz="1800" dirty="0">
                <a:effectLst/>
                <a:latin typeface="Times New Roman" panose="02020603050405020304" pitchFamily="18" charset="0"/>
                <a:ea typeface="Times New Roman" panose="02020603050405020304" pitchFamily="18" charset="0"/>
              </a:rPr>
              <a:t> </a:t>
            </a:r>
            <a:r>
              <a:rPr lang="fr-FR" sz="1800" dirty="0" err="1">
                <a:effectLst/>
                <a:latin typeface="Times New Roman" panose="02020603050405020304" pitchFamily="18" charset="0"/>
                <a:ea typeface="Times New Roman" panose="02020603050405020304" pitchFamily="18" charset="0"/>
              </a:rPr>
              <a:t>Press</a:t>
            </a:r>
            <a:r>
              <a:rPr lang="fr-FR" sz="1800" dirty="0">
                <a:effectLst/>
                <a:latin typeface="Times New Roman" panose="02020603050405020304" pitchFamily="18" charset="0"/>
                <a:ea typeface="Times New Roman" panose="02020603050405020304" pitchFamily="18" charset="0"/>
              </a:rPr>
              <a:t>) qui interagissent</a:t>
            </a:r>
          </a:p>
          <a:p>
            <a:pPr>
              <a:buFontTx/>
              <a:buChar char="-"/>
            </a:pPr>
            <a:r>
              <a:rPr lang="fr-FR" sz="1800" dirty="0">
                <a:effectLst/>
                <a:latin typeface="Times New Roman" panose="02020603050405020304" pitchFamily="18" charset="0"/>
                <a:ea typeface="Times New Roman" panose="02020603050405020304" pitchFamily="18" charset="0"/>
              </a:rPr>
              <a:t>« impliquant de nombreux neurones distribués à travers l’ensemble du cortex cérébral » (</a:t>
            </a:r>
            <a:r>
              <a:rPr lang="fr-FR" sz="1800" dirty="0" err="1">
                <a:effectLst/>
                <a:latin typeface="Times New Roman" panose="02020603050405020304" pitchFamily="18" charset="0"/>
                <a:ea typeface="Times New Roman" panose="02020603050405020304" pitchFamily="18" charset="0"/>
              </a:rPr>
              <a:t>Naccache</a:t>
            </a:r>
            <a:r>
              <a:rPr lang="fr-FR" sz="1800" dirty="0">
                <a:effectLst/>
                <a:latin typeface="Times New Roman" panose="02020603050405020304" pitchFamily="18" charset="0"/>
                <a:ea typeface="Times New Roman" panose="02020603050405020304" pitchFamily="18" charset="0"/>
              </a:rPr>
              <a:t> 2004 : 399) </a:t>
            </a:r>
          </a:p>
          <a:p>
            <a:pPr>
              <a:buFontTx/>
              <a:buChar char="-"/>
            </a:pPr>
            <a:r>
              <a:rPr lang="fr-FR" sz="1800" dirty="0">
                <a:effectLst/>
                <a:latin typeface="Times New Roman" panose="02020603050405020304" pitchFamily="18" charset="0"/>
                <a:ea typeface="Times New Roman" panose="02020603050405020304" pitchFamily="18" charset="0"/>
              </a:rPr>
              <a:t> les relations de relations ne sont pas propres à l’inconscient ; simplement la conscience mobilise une « amplification attentionnelle » (</a:t>
            </a:r>
            <a:r>
              <a:rPr lang="fr-FR" sz="1800" i="1" dirty="0">
                <a:effectLst/>
                <a:latin typeface="Times New Roman" panose="02020603050405020304" pitchFamily="18" charset="0"/>
                <a:ea typeface="Times New Roman" panose="02020603050405020304" pitchFamily="18" charset="0"/>
              </a:rPr>
              <a:t>ibidem</a:t>
            </a:r>
            <a:r>
              <a:rPr lang="fr-FR" sz="1800" dirty="0">
                <a:effectLst/>
                <a:latin typeface="Times New Roman" panose="02020603050405020304" pitchFamily="18" charset="0"/>
                <a:ea typeface="Times New Roman" panose="02020603050405020304" pitchFamily="18" charset="0"/>
              </a:rPr>
              <a:t>), et implique la mise en jeu de relations supplémentaires, données en outre comme étant « à longue distance » (</a:t>
            </a:r>
            <a:r>
              <a:rPr lang="fr-FR" sz="1800" i="1" dirty="0">
                <a:effectLst/>
                <a:latin typeface="Times New Roman" panose="02020603050405020304" pitchFamily="18" charset="0"/>
                <a:ea typeface="Times New Roman" panose="02020603050405020304" pitchFamily="18" charset="0"/>
              </a:rPr>
              <a:t>id</a:t>
            </a:r>
            <a:r>
              <a:rPr lang="fr-FR" sz="1800" dirty="0">
                <a:effectLst/>
                <a:latin typeface="Times New Roman" panose="02020603050405020304" pitchFamily="18" charset="0"/>
                <a:ea typeface="Times New Roman" panose="02020603050405020304" pitchFamily="18" charset="0"/>
              </a:rPr>
              <a:t>.). </a:t>
            </a:r>
          </a:p>
          <a:p>
            <a:pPr>
              <a:buFontTx/>
              <a:buChar char="-"/>
            </a:pPr>
            <a:endParaRPr lang="fr-FR" sz="5200" i="1" dirty="0"/>
          </a:p>
        </p:txBody>
      </p:sp>
    </p:spTree>
    <p:extLst>
      <p:ext uri="{BB962C8B-B14F-4D97-AF65-F5344CB8AC3E}">
        <p14:creationId xmlns:p14="http://schemas.microsoft.com/office/powerpoint/2010/main" val="32572842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72873B-25B8-FAEF-B4F3-55B4C1F74380}"/>
              </a:ext>
            </a:extLst>
          </p:cNvPr>
          <p:cNvSpPr>
            <a:spLocks noGrp="1"/>
          </p:cNvSpPr>
          <p:nvPr>
            <p:ph type="title"/>
          </p:nvPr>
        </p:nvSpPr>
        <p:spPr/>
        <p:txBody>
          <a:bodyPr/>
          <a:lstStyle/>
          <a:p>
            <a:r>
              <a:rPr lang="fr-FR" dirty="0"/>
              <a:t>C.3 Un modèle du langage (2)</a:t>
            </a:r>
          </a:p>
        </p:txBody>
      </p:sp>
      <p:sp>
        <p:nvSpPr>
          <p:cNvPr id="3" name="Espace réservé du contenu 2">
            <a:extLst>
              <a:ext uri="{FF2B5EF4-FFF2-40B4-BE49-F238E27FC236}">
                <a16:creationId xmlns:a16="http://schemas.microsoft.com/office/drawing/2014/main" id="{EB590729-D06E-313B-C490-D0B1DB743BEE}"/>
              </a:ext>
            </a:extLst>
          </p:cNvPr>
          <p:cNvSpPr>
            <a:spLocks noGrp="1"/>
          </p:cNvSpPr>
          <p:nvPr>
            <p:ph idx="1"/>
          </p:nvPr>
        </p:nvSpPr>
        <p:spPr/>
        <p:txBody>
          <a:bodyPr>
            <a:normAutofit fontScale="62500" lnSpcReduction="20000"/>
          </a:bodyPr>
          <a:lstStyle/>
          <a:p>
            <a:pPr marL="0" indent="0">
              <a:buNone/>
            </a:pPr>
            <a:r>
              <a:rPr lang="fr-FR" dirty="0"/>
              <a:t>Organiser la survie</a:t>
            </a:r>
          </a:p>
          <a:p>
            <a:pPr>
              <a:buFont typeface="Wingdings" pitchFamily="2" charset="2"/>
              <a:buChar char="à"/>
            </a:pPr>
            <a:r>
              <a:rPr lang="fr-FR" dirty="0">
                <a:sym typeface="Wingdings" pitchFamily="2" charset="2"/>
              </a:rPr>
              <a:t>La femme corse</a:t>
            </a:r>
          </a:p>
          <a:p>
            <a:pPr>
              <a:buFont typeface="Wingdings" pitchFamily="2" charset="2"/>
              <a:buChar char="à"/>
            </a:pPr>
            <a:r>
              <a:rPr lang="fr-FR" dirty="0">
                <a:sym typeface="Wingdings" pitchFamily="2" charset="2"/>
              </a:rPr>
              <a:t>le maçon : taper juste</a:t>
            </a:r>
          </a:p>
          <a:p>
            <a:pPr>
              <a:buFont typeface="Wingdings" pitchFamily="2" charset="2"/>
              <a:buChar char="à"/>
            </a:pPr>
            <a:r>
              <a:rPr lang="fr-FR" dirty="0">
                <a:sym typeface="Wingdings" pitchFamily="2" charset="2"/>
              </a:rPr>
              <a:t> </a:t>
            </a:r>
            <a:r>
              <a:rPr lang="fr-FR" i="1" dirty="0">
                <a:sym typeface="Wingdings" pitchFamily="2" charset="2"/>
              </a:rPr>
              <a:t>Si besoin est</a:t>
            </a:r>
          </a:p>
          <a:p>
            <a:pPr>
              <a:buFont typeface="Wingdings" pitchFamily="2" charset="2"/>
              <a:buChar char="à"/>
            </a:pPr>
            <a:endParaRPr lang="fr-FR" i="1" dirty="0">
              <a:sym typeface="Wingdings" pitchFamily="2" charset="2"/>
            </a:endParaRPr>
          </a:p>
          <a:p>
            <a:pPr marL="0" indent="0">
              <a:buNone/>
            </a:pPr>
            <a:r>
              <a:rPr lang="fr-FR" sz="2400" dirty="0">
                <a:effectLst/>
                <a:latin typeface="Times New Roman" panose="02020603050405020304" pitchFamily="18" charset="0"/>
                <a:ea typeface="MS Mincho" panose="02020609040205080304" pitchFamily="49" charset="-128"/>
              </a:rPr>
              <a:t>façonnements, emboîtements, attaques, </a:t>
            </a:r>
            <a:r>
              <a:rPr lang="fr-FR" sz="2400" dirty="0" err="1">
                <a:effectLst/>
                <a:latin typeface="Times New Roman" panose="02020603050405020304" pitchFamily="18" charset="0"/>
                <a:ea typeface="MS Mincho" panose="02020609040205080304" pitchFamily="49" charset="-128"/>
              </a:rPr>
              <a:t>clôturages</a:t>
            </a:r>
            <a:r>
              <a:rPr lang="fr-FR" sz="2400" dirty="0">
                <a:effectLst/>
                <a:latin typeface="Times New Roman" panose="02020603050405020304" pitchFamily="18" charset="0"/>
                <a:ea typeface="MS Mincho" panose="02020609040205080304" pitchFamily="49" charset="-128"/>
              </a:rPr>
              <a:t>, retournements et relances procèdent non d’ordres linguistiques arbitraires, mais de gestes anthropologiques les plus primitifs.</a:t>
            </a:r>
          </a:p>
          <a:p>
            <a:pPr>
              <a:buFont typeface="Wingdings" pitchFamily="2" charset="2"/>
              <a:buChar char="à"/>
            </a:pPr>
            <a:r>
              <a:rPr lang="fr-FR" sz="2200" dirty="0">
                <a:effectLst/>
                <a:latin typeface="Times New Roman" panose="02020603050405020304" pitchFamily="18" charset="0"/>
                <a:ea typeface="MS Mincho" panose="02020609040205080304" pitchFamily="49" charset="-128"/>
              </a:rPr>
              <a:t>pétrissage, clayonnage, jeux de marelle,  jeux de dés, pratiques de crochetages de branches, </a:t>
            </a:r>
            <a:r>
              <a:rPr lang="fr-FR" sz="2200" dirty="0" err="1">
                <a:effectLst/>
                <a:latin typeface="Times New Roman" panose="02020603050405020304" pitchFamily="18" charset="0"/>
                <a:ea typeface="MS Mincho" panose="02020609040205080304" pitchFamily="49" charset="-128"/>
              </a:rPr>
              <a:t>etc</a:t>
            </a:r>
            <a:r>
              <a:rPr lang="fr-FR" sz="3000" dirty="0">
                <a:effectLst/>
              </a:rPr>
              <a:t> </a:t>
            </a:r>
          </a:p>
          <a:p>
            <a:pPr>
              <a:buFont typeface="Wingdings" pitchFamily="2" charset="2"/>
              <a:buChar char="à"/>
            </a:pPr>
            <a:r>
              <a:rPr lang="fr-FR" sz="2200" dirty="0">
                <a:effectLst/>
                <a:latin typeface="Times New Roman" panose="02020603050405020304" pitchFamily="18" charset="0"/>
                <a:ea typeface="MS Mincho" panose="02020609040205080304" pitchFamily="49" charset="-128"/>
              </a:rPr>
              <a:t>complexité anthropologique des cultures qui les intègrent</a:t>
            </a:r>
          </a:p>
          <a:p>
            <a:pPr>
              <a:buFont typeface="Wingdings" pitchFamily="2" charset="2"/>
              <a:buChar char="à"/>
            </a:pPr>
            <a:r>
              <a:rPr lang="fr-FR" sz="2600" dirty="0">
                <a:effectLst/>
                <a:latin typeface="Times New Roman" panose="02020603050405020304" pitchFamily="18" charset="0"/>
                <a:ea typeface="MS Mincho" panose="02020609040205080304" pitchFamily="49" charset="-128"/>
              </a:rPr>
              <a:t>geste de clayonnage est un geste mental autant que physique</a:t>
            </a:r>
          </a:p>
          <a:p>
            <a:pPr>
              <a:buFont typeface="Wingdings" pitchFamily="2" charset="2"/>
              <a:buChar char="à"/>
            </a:pPr>
            <a:r>
              <a:rPr lang="fr-FR" sz="2600" dirty="0">
                <a:effectLst/>
                <a:latin typeface="Times New Roman" panose="02020603050405020304" pitchFamily="18" charset="0"/>
                <a:ea typeface="MS Mincho" panose="02020609040205080304" pitchFamily="49" charset="-128"/>
              </a:rPr>
              <a:t>En parlant, on fait pareil, avec ce qu’on a à disposition : des formes langagières. </a:t>
            </a:r>
          </a:p>
          <a:p>
            <a:pPr>
              <a:buFont typeface="Wingdings" pitchFamily="2" charset="2"/>
              <a:buChar char="à"/>
            </a:pPr>
            <a:endParaRPr lang="fr-FR" sz="4000" dirty="0">
              <a:latin typeface="Times New Roman" panose="02020603050405020304" pitchFamily="18" charset="0"/>
              <a:ea typeface="MS Mincho" panose="02020609040205080304" pitchFamily="49" charset="-128"/>
            </a:endParaRPr>
          </a:p>
          <a:p>
            <a:pPr marL="0" indent="0">
              <a:buNone/>
            </a:pPr>
            <a:r>
              <a:rPr lang="fr-FR" sz="2600" dirty="0">
                <a:effectLst/>
                <a:latin typeface="Palatino" pitchFamily="2" charset="77"/>
              </a:rPr>
              <a:t>« C’est </a:t>
            </a:r>
            <a:r>
              <a:rPr lang="fr-FR" sz="2600" dirty="0" err="1">
                <a:effectLst/>
                <a:latin typeface="Palatino" pitchFamily="2" charset="77"/>
              </a:rPr>
              <a:t>ça</a:t>
            </a:r>
            <a:r>
              <a:rPr lang="fr-FR" sz="2600" dirty="0">
                <a:effectLst/>
                <a:latin typeface="Palatino" pitchFamily="2" charset="77"/>
              </a:rPr>
              <a:t> le langage ! </a:t>
            </a:r>
            <a:r>
              <a:rPr lang="fr-FR" sz="2600" dirty="0" err="1">
                <a:effectLst/>
                <a:latin typeface="Palatino" pitchFamily="2" charset="77"/>
              </a:rPr>
              <a:t>ça</a:t>
            </a:r>
            <a:r>
              <a:rPr lang="fr-FR" sz="2600" dirty="0">
                <a:effectLst/>
                <a:latin typeface="Palatino" pitchFamily="2" charset="77"/>
              </a:rPr>
              <a:t> vient de là ! [...] faire effort pour vaincre la </a:t>
            </a:r>
            <a:r>
              <a:rPr lang="fr-FR" sz="2600" dirty="0" err="1">
                <a:effectLst/>
                <a:latin typeface="Palatino" pitchFamily="2" charset="77"/>
              </a:rPr>
              <a:t>résistance</a:t>
            </a:r>
            <a:r>
              <a:rPr lang="fr-FR" sz="2600" dirty="0">
                <a:effectLst/>
                <a:latin typeface="Palatino" pitchFamily="2" charset="77"/>
              </a:rPr>
              <a:t>... » (</a:t>
            </a:r>
            <a:r>
              <a:rPr lang="fr-FR" sz="2600" i="1" dirty="0">
                <a:latin typeface="Palatino" pitchFamily="2" charset="77"/>
              </a:rPr>
              <a:t>Onze rencontre</a:t>
            </a:r>
            <a:r>
              <a:rPr lang="fr-FR" sz="2600" i="1" dirty="0">
                <a:effectLst/>
                <a:latin typeface="Palatino" pitchFamily="2" charset="77"/>
              </a:rPr>
              <a:t>. </a:t>
            </a:r>
            <a:r>
              <a:rPr lang="fr-FR" sz="2600" dirty="0">
                <a:effectLst/>
                <a:latin typeface="Palatino" pitchFamily="2" charset="77"/>
              </a:rPr>
              <a:t>: 285) </a:t>
            </a:r>
            <a:endParaRPr lang="fr-FR" sz="2300" dirty="0"/>
          </a:p>
          <a:p>
            <a:pPr marL="0" indent="0">
              <a:buNone/>
            </a:pPr>
            <a:endParaRPr lang="fr-FR" sz="2600" dirty="0">
              <a:effectLst/>
              <a:latin typeface="Times New Roman" panose="02020603050405020304" pitchFamily="18" charset="0"/>
              <a:ea typeface="MS Mincho" panose="02020609040205080304" pitchFamily="49" charset="-128"/>
            </a:endParaRPr>
          </a:p>
          <a:p>
            <a:pPr marL="0" indent="0">
              <a:buNone/>
            </a:pPr>
            <a:endParaRPr lang="fr-FR" sz="5200" i="1" dirty="0"/>
          </a:p>
        </p:txBody>
      </p:sp>
    </p:spTree>
    <p:extLst>
      <p:ext uri="{BB962C8B-B14F-4D97-AF65-F5344CB8AC3E}">
        <p14:creationId xmlns:p14="http://schemas.microsoft.com/office/powerpoint/2010/main" val="17482968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D24BEB-75CF-AE24-97BE-9E524DFAE4F6}"/>
              </a:ext>
            </a:extLst>
          </p:cNvPr>
          <p:cNvSpPr>
            <a:spLocks noGrp="1"/>
          </p:cNvSpPr>
          <p:nvPr>
            <p:ph type="title"/>
          </p:nvPr>
        </p:nvSpPr>
        <p:spPr/>
        <p:txBody>
          <a:bodyPr/>
          <a:lstStyle/>
          <a:p>
            <a:pPr algn="ctr"/>
            <a:r>
              <a:rPr lang="fr-FR" b="1" dirty="0">
                <a:solidFill>
                  <a:schemeClr val="accent1"/>
                </a:solidFill>
              </a:rPr>
              <a:t>Merci de votre attention !</a:t>
            </a:r>
          </a:p>
        </p:txBody>
      </p:sp>
      <p:sp>
        <p:nvSpPr>
          <p:cNvPr id="3" name="Espace réservé du texte 2">
            <a:extLst>
              <a:ext uri="{FF2B5EF4-FFF2-40B4-BE49-F238E27FC236}">
                <a16:creationId xmlns:a16="http://schemas.microsoft.com/office/drawing/2014/main" id="{BD312475-F42C-9486-B494-F1D0EFF7D5E4}"/>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val="10009705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E867D5-62F3-27E0-4912-121BCE3B3DD0}"/>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E3D59115-EC60-DE00-185E-AE84B521004E}"/>
              </a:ext>
            </a:extLst>
          </p:cNvPr>
          <p:cNvSpPr>
            <a:spLocks noGrp="1"/>
          </p:cNvSpPr>
          <p:nvPr>
            <p:ph idx="1"/>
          </p:nvPr>
        </p:nvSpPr>
        <p:spPr>
          <a:xfrm>
            <a:off x="838200" y="457200"/>
            <a:ext cx="10515600" cy="6128951"/>
          </a:xfrm>
        </p:spPr>
        <p:txBody>
          <a:bodyPr>
            <a:normAutofit fontScale="92500" lnSpcReduction="10000"/>
          </a:bodyPr>
          <a:lstStyle/>
          <a:p>
            <a:r>
              <a:rPr lang="fr-FR" sz="1800" dirty="0">
                <a:effectLst/>
                <a:latin typeface="Calibri" panose="020F0502020204030204" pitchFamily="34" charset="0"/>
                <a:ea typeface="Calibri" panose="020F0502020204030204" pitchFamily="34" charset="0"/>
                <a:cs typeface="Times New Roman" panose="02020603050405020304" pitchFamily="18" charset="0"/>
              </a:rPr>
              <a:t>CULIOLI, A., (1999 [1968]), « la formalisation en linguistique »,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in</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Pour une linguistique de l'énonciation</a:t>
            </a:r>
            <a:r>
              <a:rPr lang="fr-FR" sz="1800" dirty="0">
                <a:effectLst/>
                <a:latin typeface="Calibri" panose="020F0502020204030204" pitchFamily="34" charset="0"/>
                <a:ea typeface="Calibri" panose="020F0502020204030204" pitchFamily="34" charset="0"/>
                <a:cs typeface="Times New Roman" panose="02020603050405020304" pitchFamily="18" charset="0"/>
              </a:rPr>
              <a:t>, tome 2, Paris, Ophrys,17-30.</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CULIOLI, A., (1999 [1974]), « Comment tenter de construire un modèle logique adéquat à la description des langues naturelles »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in</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Pour une linguistique de l'énonciation</a:t>
            </a:r>
            <a:r>
              <a:rPr lang="fr-FR" sz="1800" dirty="0">
                <a:effectLst/>
                <a:latin typeface="Calibri" panose="020F0502020204030204" pitchFamily="34" charset="0"/>
                <a:ea typeface="Calibri" panose="020F0502020204030204" pitchFamily="34" charset="0"/>
                <a:cs typeface="Times New Roman" panose="02020603050405020304" pitchFamily="18" charset="0"/>
              </a:rPr>
              <a:t>, tome 2, Paris, Ophrys,53-66.</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CULIOLI, A., </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notes du séminaire 1974-1975.</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dirty="0">
                <a:effectLst/>
                <a:latin typeface="Calibri" panose="020F0502020204030204" pitchFamily="34" charset="0"/>
                <a:ea typeface="Calibri" panose="020F0502020204030204" pitchFamily="34" charset="0"/>
                <a:cs typeface="Times New Roman" panose="02020603050405020304" pitchFamily="18" charset="0"/>
              </a:rPr>
              <a:t>CULIOLI, A., </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notes de DEA 1983-1984.</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dirty="0">
                <a:effectLst/>
                <a:latin typeface="Calibri" panose="020F0502020204030204" pitchFamily="34" charset="0"/>
                <a:ea typeface="Calibri" panose="020F0502020204030204" pitchFamily="34" charset="0"/>
                <a:cs typeface="Times New Roman" panose="02020603050405020304" pitchFamily="18" charset="0"/>
              </a:rPr>
              <a:t>CULIOLI, A., (1990 [1987]), « La linguistique de l’empirique au formel »,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in</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Pour une linguistique de l'énonciation</a:t>
            </a:r>
            <a:r>
              <a:rPr lang="fr-FR" sz="1800" dirty="0">
                <a:effectLst/>
                <a:latin typeface="Calibri" panose="020F0502020204030204" pitchFamily="34" charset="0"/>
                <a:ea typeface="Calibri" panose="020F0502020204030204" pitchFamily="34" charset="0"/>
                <a:cs typeface="Times New Roman" panose="02020603050405020304" pitchFamily="18" charset="0"/>
              </a:rPr>
              <a:t>, tome 1, Paris, Ophrys, 9-46.</a:t>
            </a:r>
          </a:p>
          <a:p>
            <a:pPr marL="209550" indent="-209550" algn="just"/>
            <a:r>
              <a:rPr lang="fr-FR" sz="1800" dirty="0">
                <a:effectLst/>
                <a:latin typeface="Calibri" panose="020F0502020204030204" pitchFamily="34" charset="0"/>
                <a:ea typeface="Calibri" panose="020F0502020204030204" pitchFamily="34" charset="0"/>
                <a:cs typeface="Times New Roman" panose="02020603050405020304" pitchFamily="18" charset="0"/>
              </a:rPr>
              <a:t>CULIOLI, A., 2000, « La théorie des opérations énonciatives », conférence : </a:t>
            </a:r>
            <a:r>
              <a:rPr lang="fr-FR"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http://www.canal-u.tv/video/universite_toulouse_ii_%20le_mirail/la_theorie_%20des_operations_enonciatives_antoine_culioli.7883</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09550" indent="-209550" algn="just"/>
            <a:r>
              <a:rPr lang="fr-FR" sz="1800" dirty="0">
                <a:effectLst/>
                <a:latin typeface="Calibri" panose="020F0502020204030204" pitchFamily="34" charset="0"/>
                <a:ea typeface="Calibri" panose="020F0502020204030204" pitchFamily="34" charset="0"/>
                <a:cs typeface="Times New Roman" panose="02020603050405020304" pitchFamily="18" charset="0"/>
              </a:rPr>
              <a:t>CULIOLI, A</a:t>
            </a:r>
            <a:r>
              <a:rPr lang="fr-FR" sz="1800" i="1" dirty="0">
                <a:effectLst/>
                <a:latin typeface="Calibri" panose="020F0502020204030204" pitchFamily="34" charset="0"/>
                <a:ea typeface="Calibri" panose="020F0502020204030204" pitchFamily="34" charset="0"/>
                <a:cs typeface="Times New Roman" panose="02020603050405020304" pitchFamily="18" charset="0"/>
              </a:rPr>
              <a:t>. &amp;</a:t>
            </a:r>
            <a:r>
              <a:rPr lang="fr-FR" sz="1800" dirty="0">
                <a:effectLst/>
                <a:latin typeface="Calibri" panose="020F0502020204030204" pitchFamily="34" charset="0"/>
                <a:ea typeface="Calibri" panose="020F0502020204030204" pitchFamily="34" charset="0"/>
                <a:cs typeface="Times New Roman" panose="02020603050405020304" pitchFamily="18" charset="0"/>
              </a:rPr>
              <a:t> NORMAND, C., 2005,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Onze rencontres sur le langage et les langues</a:t>
            </a:r>
            <a:r>
              <a:rPr lang="fr-FR" sz="1800" dirty="0">
                <a:effectLst/>
                <a:latin typeface="Calibri" panose="020F0502020204030204" pitchFamily="34" charset="0"/>
                <a:ea typeface="Calibri" panose="020F0502020204030204" pitchFamily="34" charset="0"/>
                <a:cs typeface="Times New Roman" panose="02020603050405020304" pitchFamily="18" charset="0"/>
              </a:rPr>
              <a:t>, Paris,  Ophrys.</a:t>
            </a:r>
          </a:p>
          <a:p>
            <a:pPr marL="209550" indent="-209550" algn="just"/>
            <a:r>
              <a:rPr lang="fr-FR" sz="1800" dirty="0">
                <a:effectLst/>
                <a:latin typeface="Calibri" panose="020F0502020204030204" pitchFamily="34" charset="0"/>
                <a:ea typeface="Calibri" panose="020F0502020204030204" pitchFamily="34" charset="0"/>
                <a:cs typeface="Times New Roman" panose="02020603050405020304" pitchFamily="18" charset="0"/>
              </a:rPr>
              <a:t>CULIOLI, A., (2018[2008]), « Nouvelles  variations  sur  la  linguistique »,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in</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Pour une linguistique de l'énonciation</a:t>
            </a:r>
            <a:r>
              <a:rPr lang="fr-FR" sz="1800" dirty="0">
                <a:effectLst/>
                <a:latin typeface="Calibri" panose="020F0502020204030204" pitchFamily="34" charset="0"/>
                <a:ea typeface="Calibri" panose="020F0502020204030204" pitchFamily="34" charset="0"/>
                <a:cs typeface="Times New Roman" panose="02020603050405020304" pitchFamily="18" charset="0"/>
              </a:rPr>
              <a:t>, tome 4,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Tours et détours</a:t>
            </a:r>
            <a:r>
              <a:rPr lang="fr-FR" sz="1800" dirty="0">
                <a:effectLst/>
                <a:latin typeface="Calibri" panose="020F0502020204030204" pitchFamily="34" charset="0"/>
                <a:ea typeface="Calibri" panose="020F0502020204030204" pitchFamily="34" charset="0"/>
                <a:cs typeface="Times New Roman" panose="02020603050405020304" pitchFamily="18" charset="0"/>
              </a:rPr>
              <a:t>, Paris, Lambert-Lucas, 39-60.</a:t>
            </a:r>
          </a:p>
          <a:p>
            <a:pPr marL="209550" indent="-209550" algn="just"/>
            <a:r>
              <a:rPr lang="fr-FR" sz="1800" dirty="0">
                <a:effectLst/>
                <a:latin typeface="Calibri" panose="020F0502020204030204" pitchFamily="34" charset="0"/>
                <a:ea typeface="Calibri" panose="020F0502020204030204" pitchFamily="34" charset="0"/>
                <a:cs typeface="Times New Roman" panose="02020603050405020304" pitchFamily="18" charset="0"/>
              </a:rPr>
              <a:t>CULIOLI, A., (2018(2015), « Variations  sur  la  rationalité »,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in</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Pour une linguistique de l'énonciation</a:t>
            </a:r>
            <a:r>
              <a:rPr lang="fr-FR" sz="1800" dirty="0">
                <a:effectLst/>
                <a:latin typeface="Calibri" panose="020F0502020204030204" pitchFamily="34" charset="0"/>
                <a:ea typeface="Calibri" panose="020F0502020204030204" pitchFamily="34" charset="0"/>
                <a:cs typeface="Times New Roman" panose="02020603050405020304" pitchFamily="18" charset="0"/>
              </a:rPr>
              <a:t>, tome 4,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Tours et détours</a:t>
            </a:r>
            <a:r>
              <a:rPr lang="fr-FR" sz="1800" dirty="0">
                <a:effectLst/>
                <a:latin typeface="Calibri" panose="020F0502020204030204" pitchFamily="34" charset="0"/>
                <a:ea typeface="Calibri" panose="020F0502020204030204" pitchFamily="34" charset="0"/>
                <a:cs typeface="Times New Roman" panose="02020603050405020304" pitchFamily="18" charset="0"/>
              </a:rPr>
              <a:t>, Paris, Lambert-Lucas, 27-38.</a:t>
            </a:r>
          </a:p>
          <a:p>
            <a:pPr marL="209550" indent="-209550" algn="just"/>
            <a:r>
              <a:rPr lang="fr-FR" sz="1800" dirty="0">
                <a:effectLst/>
                <a:latin typeface="Calibri" panose="020F0502020204030204" pitchFamily="34" charset="0"/>
                <a:ea typeface="Calibri" panose="020F0502020204030204" pitchFamily="34" charset="0"/>
                <a:cs typeface="Arial" panose="020B0604020202020204" pitchFamily="34" charset="0"/>
              </a:rPr>
              <a:t>DE VOGUÉ, S., (2017), « Quand la syntaxe est embarquée dans la construction discursive: L’énoncé chez Benveniste et chez </a:t>
            </a:r>
            <a:r>
              <a:rPr lang="fr-FR" sz="1800" dirty="0" err="1">
                <a:effectLst/>
                <a:latin typeface="Calibri" panose="020F0502020204030204" pitchFamily="34" charset="0"/>
                <a:ea typeface="Calibri" panose="020F0502020204030204" pitchFamily="34" charset="0"/>
                <a:cs typeface="Arial" panose="020B0604020202020204" pitchFamily="34" charset="0"/>
              </a:rPr>
              <a:t>Culioli</a:t>
            </a:r>
            <a:r>
              <a:rPr lang="fr-FR" sz="1800" dirty="0">
                <a:effectLst/>
                <a:latin typeface="Calibri" panose="020F0502020204030204" pitchFamily="34" charset="0"/>
                <a:ea typeface="Calibri" panose="020F0502020204030204" pitchFamily="34" charset="0"/>
                <a:cs typeface="Arial" panose="020B0604020202020204" pitchFamily="34" charset="0"/>
              </a:rPr>
              <a:t> »,  </a:t>
            </a:r>
            <a:r>
              <a:rPr lang="fr-FR" sz="1800" i="1" dirty="0">
                <a:effectLst/>
                <a:latin typeface="Calibri" panose="020F0502020204030204" pitchFamily="34" charset="0"/>
                <a:ea typeface="Calibri" panose="020F0502020204030204" pitchFamily="34" charset="0"/>
                <a:cs typeface="Arial" panose="020B0604020202020204" pitchFamily="34" charset="0"/>
              </a:rPr>
              <a:t>Langages</a:t>
            </a:r>
            <a:r>
              <a:rPr lang="fr-FR" sz="1800" dirty="0">
                <a:effectLst/>
                <a:latin typeface="Calibri" panose="020F0502020204030204" pitchFamily="34" charset="0"/>
                <a:ea typeface="Calibri" panose="020F0502020204030204" pitchFamily="34" charset="0"/>
                <a:cs typeface="Arial" panose="020B0604020202020204" pitchFamily="34" charset="0"/>
              </a:rPr>
              <a:t>, </a:t>
            </a:r>
            <a:r>
              <a:rPr lang="fr-FR" sz="1800" i="1" dirty="0">
                <a:effectLst/>
                <a:latin typeface="Calibri" panose="020F0502020204030204" pitchFamily="34" charset="0"/>
                <a:ea typeface="Calibri" panose="020F0502020204030204" pitchFamily="34" charset="0"/>
                <a:cs typeface="Arial" panose="020B0604020202020204" pitchFamily="34" charset="0"/>
              </a:rPr>
              <a:t>205</a:t>
            </a:r>
            <a:r>
              <a:rPr lang="fr-FR" sz="1800" dirty="0">
                <a:effectLst/>
                <a:latin typeface="Calibri" panose="020F0502020204030204" pitchFamily="34" charset="0"/>
                <a:ea typeface="Calibri" panose="020F0502020204030204" pitchFamily="34" charset="0"/>
                <a:cs typeface="Arial" panose="020B0604020202020204" pitchFamily="34" charset="0"/>
              </a:rPr>
              <a:t>(1), 117-131.</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dirty="0">
                <a:effectLst/>
                <a:latin typeface="Calibri" panose="020F0502020204030204" pitchFamily="34" charset="0"/>
                <a:ea typeface="Calibri" panose="020F0502020204030204" pitchFamily="34" charset="0"/>
                <a:cs typeface="Arial" panose="020B0604020202020204" pitchFamily="34" charset="0"/>
              </a:rPr>
              <a:t>DE VOGUÉ, S., (2021)</a:t>
            </a: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 L’</a:t>
            </a:r>
            <a:r>
              <a:rPr lang="fr-FR" sz="1800" dirty="0" err="1">
                <a:effectLst/>
                <a:latin typeface="Times New Roman" panose="02020603050405020304" pitchFamily="18" charset="0"/>
                <a:ea typeface="Times New Roman" panose="02020603050405020304" pitchFamily="18" charset="0"/>
                <a:cs typeface="Times New Roman" panose="02020603050405020304" pitchFamily="18" charset="0"/>
              </a:rPr>
              <a:t>épilangue</a:t>
            </a: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 comme creuset diachronique. Quand </a:t>
            </a:r>
            <a:r>
              <a:rPr lang="fr-FR" sz="1800" i="1" dirty="0">
                <a:effectLst/>
                <a:latin typeface="Times New Roman" panose="02020603050405020304" pitchFamily="18" charset="0"/>
                <a:ea typeface="Times New Roman" panose="02020603050405020304" pitchFamily="18" charset="0"/>
                <a:cs typeface="Times New Roman" panose="02020603050405020304" pitchFamily="18" charset="0"/>
              </a:rPr>
              <a:t>pas</a:t>
            </a: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 sert à la négation, </a:t>
            </a:r>
            <a:r>
              <a:rPr lang="fr-FR" sz="1800" i="1" dirty="0">
                <a:effectLst/>
                <a:latin typeface="Times New Roman" panose="02020603050405020304" pitchFamily="18" charset="0"/>
                <a:ea typeface="Times New Roman" panose="02020603050405020304" pitchFamily="18" charset="0"/>
                <a:cs typeface="Times New Roman" panose="02020603050405020304" pitchFamily="18" charset="0"/>
              </a:rPr>
              <a:t>avoir</a:t>
            </a: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 à la rémanence, et </a:t>
            </a:r>
            <a:r>
              <a:rPr lang="fr-FR" sz="1800" i="1" dirty="0">
                <a:effectLst/>
                <a:latin typeface="Times New Roman" panose="02020603050405020304" pitchFamily="18" charset="0"/>
                <a:ea typeface="Times New Roman" panose="02020603050405020304" pitchFamily="18" charset="0"/>
                <a:cs typeface="Times New Roman" panose="02020603050405020304" pitchFamily="18" charset="0"/>
              </a:rPr>
              <a:t>peu</a:t>
            </a: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 à la condition. In : </a:t>
            </a:r>
            <a:r>
              <a:rPr lang="fr-FR" sz="1800" dirty="0" err="1">
                <a:effectLst/>
                <a:latin typeface="Times New Roman" panose="02020603050405020304" pitchFamily="18" charset="0"/>
                <a:ea typeface="Times New Roman" panose="02020603050405020304" pitchFamily="18" charset="0"/>
                <a:cs typeface="Times New Roman" panose="02020603050405020304" pitchFamily="18" charset="0"/>
              </a:rPr>
              <a:t>Dufaye</a:t>
            </a: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 L ., Gournay L.,  </a:t>
            </a:r>
            <a:r>
              <a:rPr lang="fr-FR" sz="1800" i="1" dirty="0" err="1">
                <a:effectLst/>
                <a:latin typeface="Times New Roman" panose="02020603050405020304" pitchFamily="18" charset="0"/>
                <a:ea typeface="Times New Roman" panose="02020603050405020304" pitchFamily="18" charset="0"/>
                <a:cs typeface="Times New Roman" panose="02020603050405020304" pitchFamily="18" charset="0"/>
              </a:rPr>
              <a:t>Epilinguistique</a:t>
            </a:r>
            <a:r>
              <a:rPr lang="fr-FR" sz="1800" i="1" dirty="0">
                <a:effectLst/>
                <a:latin typeface="Times New Roman" panose="02020603050405020304" pitchFamily="18" charset="0"/>
                <a:ea typeface="Times New Roman" panose="02020603050405020304" pitchFamily="18" charset="0"/>
                <a:cs typeface="Times New Roman" panose="02020603050405020304" pitchFamily="18" charset="0"/>
              </a:rPr>
              <a:t>, métalinguistique. Discussions théoriques et applications didactiques, </a:t>
            </a: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Lambert-Lucas, 219-252.</a:t>
            </a:r>
          </a:p>
          <a:p>
            <a:r>
              <a:rPr lang="fr-FR" sz="1700" dirty="0">
                <a:latin typeface="Times New Roman" panose="02020603050405020304" pitchFamily="18" charset="0"/>
                <a:cs typeface="Times New Roman" panose="02020603050405020304" pitchFamily="18" charset="0"/>
              </a:rPr>
              <a:t>SAUNIER, E. (2019). Le marquage intonatif de l’inattendu: Émotions, opérations?. </a:t>
            </a:r>
            <a:r>
              <a:rPr lang="fr-FR" sz="1700" i="1" dirty="0">
                <a:latin typeface="Times New Roman" panose="02020603050405020304" pitchFamily="18" charset="0"/>
                <a:cs typeface="Times New Roman" panose="02020603050405020304" pitchFamily="18" charset="0"/>
              </a:rPr>
              <a:t>L’Information Grammaticale</a:t>
            </a:r>
            <a:r>
              <a:rPr lang="fr-FR" sz="1700" dirty="0">
                <a:latin typeface="Times New Roman" panose="02020603050405020304" pitchFamily="18" charset="0"/>
                <a:cs typeface="Times New Roman" panose="02020603050405020304" pitchFamily="18" charset="0"/>
              </a:rPr>
              <a:t>, </a:t>
            </a:r>
            <a:r>
              <a:rPr lang="fr-FR" sz="1700" i="1" dirty="0">
                <a:latin typeface="Times New Roman" panose="02020603050405020304" pitchFamily="18" charset="0"/>
                <a:cs typeface="Times New Roman" panose="02020603050405020304" pitchFamily="18" charset="0"/>
              </a:rPr>
              <a:t>162</a:t>
            </a:r>
            <a:r>
              <a:rPr lang="fr-FR" sz="1700" dirty="0">
                <a:latin typeface="Times New Roman" panose="02020603050405020304" pitchFamily="18" charset="0"/>
                <a:cs typeface="Times New Roman" panose="02020603050405020304" pitchFamily="18" charset="0"/>
              </a:rPr>
              <a:t>, 41-48.</a:t>
            </a:r>
            <a:endParaRPr lang="fr-FR" sz="2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773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6520C0-BD8A-B173-820C-0581D26FFF6D}"/>
              </a:ext>
            </a:extLst>
          </p:cNvPr>
          <p:cNvSpPr>
            <a:spLocks noGrp="1"/>
          </p:cNvSpPr>
          <p:nvPr>
            <p:ph type="title"/>
          </p:nvPr>
        </p:nvSpPr>
        <p:spPr/>
        <p:txBody>
          <a:bodyPr/>
          <a:lstStyle/>
          <a:p>
            <a:r>
              <a:rPr lang="fr-FR" dirty="0"/>
              <a:t>A.2. Des langues au langage (1)</a:t>
            </a:r>
          </a:p>
        </p:txBody>
      </p:sp>
      <p:sp>
        <p:nvSpPr>
          <p:cNvPr id="3" name="Espace réservé du contenu 2">
            <a:extLst>
              <a:ext uri="{FF2B5EF4-FFF2-40B4-BE49-F238E27FC236}">
                <a16:creationId xmlns:a16="http://schemas.microsoft.com/office/drawing/2014/main" id="{B5D2432E-A885-6173-EE67-BBB7284558B0}"/>
              </a:ext>
            </a:extLst>
          </p:cNvPr>
          <p:cNvSpPr>
            <a:spLocks noGrp="1"/>
          </p:cNvSpPr>
          <p:nvPr>
            <p:ph idx="1"/>
          </p:nvPr>
        </p:nvSpPr>
        <p:spPr>
          <a:xfrm>
            <a:off x="333633" y="1445741"/>
            <a:ext cx="11565924" cy="5047134"/>
          </a:xfrm>
        </p:spPr>
        <p:txBody>
          <a:bodyPr>
            <a:normAutofit/>
          </a:bodyPr>
          <a:lstStyle/>
          <a:p>
            <a:pPr marL="0" indent="0">
              <a:buNone/>
            </a:pPr>
            <a:r>
              <a:rPr lang="fr-FR" sz="2000" dirty="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 </a:t>
            </a:r>
            <a:r>
              <a:rPr lang="fr-FR" sz="2400" b="1" dirty="0">
                <a:effectLst/>
                <a:latin typeface="Calibri" panose="020F0502020204030204" pitchFamily="34" charset="0"/>
                <a:ea typeface="Calibri" panose="020F0502020204030204" pitchFamily="34" charset="0"/>
                <a:cs typeface="Times New Roman" panose="02020603050405020304" pitchFamily="18" charset="0"/>
              </a:rPr>
              <a:t>passer des langues particulières dans leur diversité au langage dans sa généralité</a:t>
            </a:r>
            <a:r>
              <a:rPr lang="fr-FR" sz="2400" b="1" dirty="0">
                <a:effectLst/>
              </a:rPr>
              <a:t> </a:t>
            </a:r>
            <a:endParaRPr lang="fr-FR" sz="24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2000" dirty="0">
                <a:effectLst/>
                <a:latin typeface="Calibri" panose="020F0502020204030204" pitchFamily="34" charset="0"/>
                <a:ea typeface="Calibri" panose="020F0502020204030204" pitchFamily="34" charset="0"/>
                <a:cs typeface="Times New Roman" panose="02020603050405020304" pitchFamily="18" charset="0"/>
              </a:rPr>
              <a:t>« Ainsi, de langue à langue, on va avoir affaire à des phénomènes dont on ne peut pas dire qu'ils sont entièrement disjoints, et il faudra alors construire un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modèle</a:t>
            </a:r>
            <a:r>
              <a:rPr lang="fr-FR" sz="2000" dirty="0">
                <a:effectLst/>
                <a:latin typeface="Calibri" panose="020F0502020204030204" pitchFamily="34" charset="0"/>
                <a:ea typeface="Calibri" panose="020F0502020204030204" pitchFamily="34" charset="0"/>
                <a:cs typeface="Times New Roman" panose="02020603050405020304" pitchFamily="18" charset="0"/>
              </a:rPr>
              <a:t> général de telle manière qu'on ait ensuite des contraintes elles-mêmes générales mais qui vont jouer de façon variable selon les langues […] »</a:t>
            </a:r>
            <a:r>
              <a:rPr lang="fr-FR" sz="1800" dirty="0">
                <a:effectLst/>
                <a:latin typeface="Calibri" panose="020F0502020204030204" pitchFamily="34" charset="0"/>
                <a:ea typeface="Calibri" panose="020F0502020204030204" pitchFamily="34" charset="0"/>
                <a:cs typeface="Times New Roman" panose="02020603050405020304" pitchFamily="18" charset="0"/>
              </a:rPr>
              <a:t> (séminaire 74-75, 5e séance)</a:t>
            </a:r>
            <a:r>
              <a:rPr lang="fr-FR" dirty="0"/>
              <a:t> </a:t>
            </a:r>
          </a:p>
          <a:p>
            <a:pPr marL="0" indent="0">
              <a:buNone/>
            </a:pPr>
            <a:r>
              <a:rPr lang="fr-FR" sz="2000" dirty="0">
                <a:effectLst/>
                <a:latin typeface="Calibri" panose="020F0502020204030204" pitchFamily="34" charset="0"/>
                <a:ea typeface="Calibri" panose="020F0502020204030204" pitchFamily="34" charset="0"/>
                <a:cs typeface="Times New Roman" panose="02020603050405020304" pitchFamily="18" charset="0"/>
              </a:rPr>
              <a:t>« on part d’observation théorisée à partie de la description minutieuse de langues diverses, et l’on construit un modèle métalinguistique » </a:t>
            </a:r>
            <a:r>
              <a:rPr lang="fr-FR" sz="1800" dirty="0">
                <a:effectLst/>
                <a:latin typeface="Calibri" panose="020F0502020204030204" pitchFamily="34" charset="0"/>
                <a:ea typeface="Calibri" panose="020F0502020204030204" pitchFamily="34" charset="0"/>
                <a:cs typeface="Times New Roman" panose="02020603050405020304" pitchFamily="18" charset="0"/>
              </a:rPr>
              <a:t>(</a:t>
            </a:r>
            <a:r>
              <a:rPr lang="fr-FR" sz="1800" i="1" dirty="0">
                <a:effectLst/>
                <a:latin typeface="Calibri" panose="020F0502020204030204" pitchFamily="34" charset="0"/>
                <a:ea typeface="Calibri" panose="020F0502020204030204" pitchFamily="34" charset="0"/>
                <a:cs typeface="Times New Roman" panose="02020603050405020304" pitchFamily="18" charset="0"/>
              </a:rPr>
              <a:t>Modèle logique …, </a:t>
            </a:r>
            <a:r>
              <a:rPr lang="fr-FR" sz="1800" dirty="0">
                <a:effectLst/>
                <a:latin typeface="Calibri" panose="020F0502020204030204" pitchFamily="34" charset="0"/>
                <a:ea typeface="Calibri" panose="020F0502020204030204" pitchFamily="34" charset="0"/>
                <a:cs typeface="Times New Roman" panose="02020603050405020304" pitchFamily="18" charset="0"/>
              </a:rPr>
              <a:t>PLE2, p. 55) </a:t>
            </a:r>
          </a:p>
          <a:p>
            <a:pPr marL="0" indent="0">
              <a:buNone/>
            </a:pPr>
            <a:endParaRPr lang="fr-FR" sz="1800" dirty="0">
              <a:latin typeface="Calibri" panose="020F0502020204030204" pitchFamily="34" charset="0"/>
              <a:ea typeface="Calibri" panose="020F0502020204030204" pitchFamily="34" charset="0"/>
              <a:cs typeface="Times New Roman" panose="02020603050405020304" pitchFamily="18" charset="0"/>
            </a:endParaRPr>
          </a:p>
          <a:p>
            <a:pPr>
              <a:buFont typeface="Wingdings" pitchFamily="2" charset="2"/>
              <a:buChar char="à"/>
            </a:pPr>
            <a:r>
              <a:rPr lang="fr-FR" sz="2400" dirty="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Le modèle m</a:t>
            </a:r>
            <a:r>
              <a:rPr lang="fr-FR" sz="2400" dirty="0">
                <a:effectLst/>
                <a:latin typeface="Calibri" panose="020F0502020204030204" pitchFamily="34" charset="0"/>
                <a:ea typeface="Calibri" panose="020F0502020204030204" pitchFamily="34" charset="0"/>
                <a:cs typeface="Times New Roman" panose="02020603050405020304" pitchFamily="18" charset="0"/>
              </a:rPr>
              <a:t>étalinguistique 	n’est pas conçu comme recouvrant le langage</a:t>
            </a:r>
          </a:p>
          <a:p>
            <a:pPr marL="0" indent="0">
              <a:buNone/>
            </a:pPr>
            <a:r>
              <a:rPr lang="fr-FR" sz="2400" dirty="0">
                <a:effectLst/>
                <a:latin typeface="Calibri" panose="020F0502020204030204" pitchFamily="34" charset="0"/>
                <a:ea typeface="Calibri" panose="020F0502020204030204" pitchFamily="34" charset="0"/>
                <a:cs typeface="Times New Roman" panose="02020603050405020304" pitchFamily="18" charset="0"/>
              </a:rPr>
              <a:t>					n’est pas conçu comme recouvrant telle langue </a:t>
            </a:r>
          </a:p>
          <a:p>
            <a:pPr marL="0" indent="0">
              <a:buNone/>
            </a:pPr>
            <a:r>
              <a:rPr lang="fr-FR" sz="2400" dirty="0">
                <a:latin typeface="Calibri" panose="020F0502020204030204" pitchFamily="34" charset="0"/>
                <a:ea typeface="Calibri" panose="020F0502020204030204" pitchFamily="34" charset="0"/>
                <a:cs typeface="Times New Roman" panose="02020603050405020304" pitchFamily="18" charset="0"/>
              </a:rPr>
              <a:t>					est conçu comme se plaçant au-dessus des langues 											    particulières</a:t>
            </a:r>
          </a:p>
          <a:p>
            <a:pPr marL="0" indent="0">
              <a:buNone/>
            </a:pPr>
            <a:r>
              <a:rPr lang="fr-FR" sz="2400" dirty="0">
                <a:effectLst/>
                <a:latin typeface="Calibri" panose="020F0502020204030204" pitchFamily="34" charset="0"/>
                <a:ea typeface="Calibri" panose="020F0502020204030204" pitchFamily="34" charset="0"/>
                <a:cs typeface="Times New Roman" panose="02020603050405020304" pitchFamily="18" charset="0"/>
              </a:rPr>
              <a:t>						</a:t>
            </a:r>
            <a:r>
              <a:rPr lang="fr-FR" sz="2400" dirty="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 </a:t>
            </a:r>
            <a:r>
              <a:rPr lang="fr-FR" sz="2400" dirty="0">
                <a:effectLst/>
                <a:latin typeface="Calibri" panose="020F0502020204030204" pitchFamily="34" charset="0"/>
                <a:ea typeface="Calibri" panose="020F0502020204030204" pitchFamily="34" charset="0"/>
                <a:cs typeface="Times New Roman" panose="02020603050405020304" pitchFamily="18" charset="0"/>
              </a:rPr>
              <a:t>pour atteindre l’activité de langage</a:t>
            </a:r>
          </a:p>
          <a:p>
            <a:pPr marL="0" indent="0">
              <a:buNone/>
            </a:pPr>
            <a:endParaRPr lang="fr-FR" dirty="0"/>
          </a:p>
        </p:txBody>
      </p:sp>
    </p:spTree>
    <p:extLst>
      <p:ext uri="{BB962C8B-B14F-4D97-AF65-F5344CB8AC3E}">
        <p14:creationId xmlns:p14="http://schemas.microsoft.com/office/powerpoint/2010/main" val="1669916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6520C0-BD8A-B173-820C-0581D26FFF6D}"/>
              </a:ext>
            </a:extLst>
          </p:cNvPr>
          <p:cNvSpPr>
            <a:spLocks noGrp="1"/>
          </p:cNvSpPr>
          <p:nvPr>
            <p:ph type="title"/>
          </p:nvPr>
        </p:nvSpPr>
        <p:spPr/>
        <p:txBody>
          <a:bodyPr/>
          <a:lstStyle/>
          <a:p>
            <a:r>
              <a:rPr lang="fr-FR" dirty="0"/>
              <a:t>A.2. Des langues au langage (2)</a:t>
            </a:r>
          </a:p>
        </p:txBody>
      </p:sp>
      <p:sp>
        <p:nvSpPr>
          <p:cNvPr id="3" name="Espace réservé du contenu 2">
            <a:extLst>
              <a:ext uri="{FF2B5EF4-FFF2-40B4-BE49-F238E27FC236}">
                <a16:creationId xmlns:a16="http://schemas.microsoft.com/office/drawing/2014/main" id="{B5D2432E-A885-6173-EE67-BBB7284558B0}"/>
              </a:ext>
            </a:extLst>
          </p:cNvPr>
          <p:cNvSpPr>
            <a:spLocks noGrp="1"/>
          </p:cNvSpPr>
          <p:nvPr>
            <p:ph idx="1"/>
          </p:nvPr>
        </p:nvSpPr>
        <p:spPr>
          <a:xfrm>
            <a:off x="333633" y="1445741"/>
            <a:ext cx="11565924" cy="5047134"/>
          </a:xfrm>
        </p:spPr>
        <p:txBody>
          <a:bodyPr>
            <a:normAutofit fontScale="77500" lnSpcReduction="20000"/>
          </a:bodyPr>
          <a:lstStyle/>
          <a:p>
            <a:pPr marL="0" indent="0">
              <a:buNone/>
            </a:pPr>
            <a:r>
              <a:rPr lang="fr-FR" dirty="0"/>
              <a:t>« l’aoriste albanais n’est pas l’aoriste grec, mais l’aoriste géorgien en est assez proche. L’aoriste turc c’est encore autre chose, Quant au berbère, …. </a:t>
            </a:r>
          </a:p>
          <a:p>
            <a:pPr marL="0" indent="0">
              <a:buNone/>
            </a:pPr>
            <a:r>
              <a:rPr lang="fr-FR" dirty="0"/>
              <a:t>Avec l’aoriste, on est en présence d’un terme qui tantôt renvoie au révolu, tantôt à l’avenir, est parfois modal, parfois aspectuel.</a:t>
            </a:r>
          </a:p>
          <a:p>
            <a:pPr marL="0" indent="0">
              <a:buNone/>
            </a:pPr>
            <a:r>
              <a:rPr lang="fr-FR" dirty="0"/>
              <a:t>On rassemble ainsi des observations disparates, dont on pressent bien qu’elles comportent quelque principe d’organisation … » (</a:t>
            </a:r>
            <a:r>
              <a:rPr lang="fr-FR" i="1" dirty="0"/>
              <a:t>Aoristique</a:t>
            </a:r>
            <a:r>
              <a:rPr lang="fr-FR" dirty="0"/>
              <a:t>, PLE2, p. 138)</a:t>
            </a:r>
          </a:p>
          <a:p>
            <a:pPr marL="0" indent="0">
              <a:buNone/>
            </a:pPr>
            <a:endParaRPr lang="fr-FR" dirty="0"/>
          </a:p>
          <a:p>
            <a:pPr marL="0" indent="0">
              <a:buNone/>
            </a:pPr>
            <a:r>
              <a:rPr lang="fr-FR" dirty="0"/>
              <a:t>« Dans une langue comme le français, il est, au demeurant, difficile de définir le passif de façon stable (…) dans certaines langues, on n’a tout simplement pas passif ; dans d’autres, on a une seule forme, mais des marqueurs d’orientation vont indiquer l’orientation de la relation prédicative. Dans d’autres langues, intransitif et réflexif sont apparentés et pourront marquer la diathèse passive. Quant à l’agent, il est facultatif dans certaines </a:t>
            </a:r>
            <a:r>
              <a:rPr lang="fr-FR" dirty="0" err="1"/>
              <a:t>lngues</a:t>
            </a:r>
            <a:r>
              <a:rPr lang="fr-FR" dirty="0"/>
              <a:t>, obligatoirement effacé dans d’autres (…) Dans certaines langues encore, la passivation sera soumise à des contraintes notionnelles (…) </a:t>
            </a:r>
          </a:p>
          <a:p>
            <a:pPr marL="0" indent="0">
              <a:buNone/>
            </a:pPr>
            <a:r>
              <a:rPr lang="fr-FR" dirty="0"/>
              <a:t>Graduellement vous voyez que ce qui nous </a:t>
            </a:r>
            <a:r>
              <a:rPr lang="fr-FR" dirty="0" err="1"/>
              <a:t>apparaissit</a:t>
            </a:r>
            <a:r>
              <a:rPr lang="fr-FR" dirty="0"/>
              <a:t>, de façon un peu naïve, à partir d’une langue, comme une opération bien établie et claire devient complexe et éclaté en une multiplicité de phénomènes spécifiques et à première vue irréductibles. »(</a:t>
            </a:r>
            <a:r>
              <a:rPr lang="fr-FR" i="1" dirty="0"/>
              <a:t>De l’empirique au formel</a:t>
            </a:r>
            <a:r>
              <a:rPr lang="fr-FR" dirty="0"/>
              <a:t>, PLE1, p.16)</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2692742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6520C0-BD8A-B173-820C-0581D26FFF6D}"/>
              </a:ext>
            </a:extLst>
          </p:cNvPr>
          <p:cNvSpPr>
            <a:spLocks noGrp="1"/>
          </p:cNvSpPr>
          <p:nvPr>
            <p:ph type="title"/>
          </p:nvPr>
        </p:nvSpPr>
        <p:spPr/>
        <p:txBody>
          <a:bodyPr/>
          <a:lstStyle/>
          <a:p>
            <a:r>
              <a:rPr lang="fr-FR" dirty="0"/>
              <a:t>A.2. Des langues au langage (3)</a:t>
            </a:r>
          </a:p>
        </p:txBody>
      </p:sp>
      <p:sp>
        <p:nvSpPr>
          <p:cNvPr id="3" name="Espace réservé du contenu 2">
            <a:extLst>
              <a:ext uri="{FF2B5EF4-FFF2-40B4-BE49-F238E27FC236}">
                <a16:creationId xmlns:a16="http://schemas.microsoft.com/office/drawing/2014/main" id="{B5D2432E-A885-6173-EE67-BBB7284558B0}"/>
              </a:ext>
            </a:extLst>
          </p:cNvPr>
          <p:cNvSpPr>
            <a:spLocks noGrp="1"/>
          </p:cNvSpPr>
          <p:nvPr>
            <p:ph idx="1"/>
          </p:nvPr>
        </p:nvSpPr>
        <p:spPr>
          <a:xfrm>
            <a:off x="333633" y="1445740"/>
            <a:ext cx="11565924" cy="5189837"/>
          </a:xfrm>
        </p:spPr>
        <p:txBody>
          <a:bodyPr>
            <a:normAutofit lnSpcReduction="10000"/>
          </a:bodyPr>
          <a:lstStyle/>
          <a:p>
            <a:pPr marL="0" indent="0">
              <a:buNone/>
            </a:pPr>
            <a:r>
              <a:rPr lang="fr-FR" sz="2000" dirty="0">
                <a:latin typeface="Calibri" panose="020F0502020204030204" pitchFamily="34" charset="0"/>
                <a:ea typeface="Calibri" panose="020F0502020204030204" pitchFamily="34" charset="0"/>
                <a:cs typeface="Times New Roman" panose="02020603050405020304" pitchFamily="18" charset="0"/>
              </a:rPr>
              <a:t>« </a:t>
            </a:r>
            <a:r>
              <a:rPr lang="fr-FR" sz="2000" dirty="0">
                <a:effectLst/>
                <a:latin typeface="Calibri" panose="020F0502020204030204" pitchFamily="34" charset="0"/>
                <a:ea typeface="Calibri" panose="020F0502020204030204" pitchFamily="34" charset="0"/>
                <a:cs typeface="Times New Roman" panose="02020603050405020304" pitchFamily="18" charset="0"/>
              </a:rPr>
              <a:t>construire à partir d’observations détaillées une métalangue qui permette d’appréhender le langage à travers la diversité des langues » </a:t>
            </a:r>
            <a:r>
              <a:rPr lang="fr-FR" sz="1800" dirty="0">
                <a:effectLst/>
                <a:latin typeface="Calibri" panose="020F0502020204030204" pitchFamily="34" charset="0"/>
                <a:ea typeface="Calibri" panose="020F0502020204030204" pitchFamily="34" charset="0"/>
                <a:cs typeface="Times New Roman" panose="02020603050405020304" pitchFamily="18" charset="0"/>
              </a:rPr>
              <a:t>(</a:t>
            </a:r>
            <a:r>
              <a:rPr lang="fr-FR" sz="1800" i="1" dirty="0">
                <a:effectLst/>
                <a:latin typeface="Calibri" panose="020F0502020204030204" pitchFamily="34" charset="0"/>
                <a:ea typeface="Calibri" panose="020F0502020204030204" pitchFamily="34" charset="0"/>
                <a:cs typeface="Times New Roman" panose="02020603050405020304" pitchFamily="18" charset="0"/>
              </a:rPr>
              <a:t>Modèle</a:t>
            </a:r>
            <a:r>
              <a:rPr lang="fr-FR" sz="1800" dirty="0">
                <a:effectLst/>
                <a:latin typeface="Calibri" panose="020F0502020204030204" pitchFamily="34" charset="0"/>
                <a:ea typeface="Calibri" panose="020F0502020204030204" pitchFamily="34" charset="0"/>
                <a:cs typeface="Times New Roman" panose="02020603050405020304" pitchFamily="18" charset="0"/>
              </a:rPr>
              <a:t>, p. 65) </a:t>
            </a:r>
            <a:r>
              <a:rPr lang="fr-FR" dirty="0">
                <a:effectLst/>
              </a:rPr>
              <a:t> </a:t>
            </a:r>
          </a:p>
          <a:p>
            <a:pPr marL="0" indent="0">
              <a:buNone/>
            </a:pPr>
            <a:endParaRPr lang="fr-FR" dirty="0"/>
          </a:p>
          <a:p>
            <a:pPr marL="0" indent="0">
              <a:buNone/>
            </a:pPr>
            <a:r>
              <a:rPr lang="fr-FR" sz="2000" dirty="0">
                <a:effectLst/>
                <a:latin typeface="Calibri" panose="020F0502020204030204" pitchFamily="34" charset="0"/>
                <a:ea typeface="DengXian" panose="02010600030101010101" pitchFamily="2" charset="-122"/>
                <a:cs typeface="Arial" panose="020B0604020202020204" pitchFamily="34" charset="0"/>
              </a:rPr>
              <a:t>« A partir de là, des glissements s'effectuent et on en arrive à assimiler les langues au langage; il arrive même que, partant de l'étude d'une langue particulière, on finisse par la poser comme </a:t>
            </a:r>
            <a:r>
              <a:rPr lang="fr-FR" sz="2000" b="1" dirty="0">
                <a:effectLst/>
                <a:latin typeface="Calibri" panose="020F0502020204030204" pitchFamily="34" charset="0"/>
                <a:ea typeface="DengXian" panose="02010600030101010101" pitchFamily="2" charset="-122"/>
                <a:cs typeface="Arial" panose="020B0604020202020204" pitchFamily="34" charset="0"/>
              </a:rPr>
              <a:t>modèle</a:t>
            </a:r>
            <a:r>
              <a:rPr lang="fr-FR" sz="2000" dirty="0">
                <a:effectLst/>
                <a:latin typeface="Calibri" panose="020F0502020204030204" pitchFamily="34" charset="0"/>
                <a:ea typeface="DengXian" panose="02010600030101010101" pitchFamily="2" charset="-122"/>
                <a:cs typeface="Arial" panose="020B0604020202020204" pitchFamily="34" charset="0"/>
              </a:rPr>
              <a:t>, c'est-à-dire comme une sorte de représentant des propriétés qu'on trouve dans toutes les langues. »</a:t>
            </a:r>
            <a:r>
              <a:rPr lang="fr-FR" sz="1800" dirty="0">
                <a:effectLst/>
                <a:latin typeface="Calibri" panose="020F0502020204030204" pitchFamily="34" charset="0"/>
                <a:ea typeface="DengXian" panose="02010600030101010101" pitchFamily="2" charset="-122"/>
                <a:cs typeface="Arial" panose="020B0604020202020204" pitchFamily="34" charset="0"/>
              </a:rPr>
              <a:t> (Séminaire 74, 1</a:t>
            </a:r>
            <a:r>
              <a:rPr lang="fr-FR" sz="1800" baseline="30000" dirty="0">
                <a:effectLst/>
                <a:latin typeface="Calibri" panose="020F0502020204030204" pitchFamily="34" charset="0"/>
                <a:ea typeface="DengXian" panose="02010600030101010101" pitchFamily="2" charset="-122"/>
                <a:cs typeface="Arial" panose="020B0604020202020204" pitchFamily="34" charset="0"/>
              </a:rPr>
              <a:t>ère</a:t>
            </a:r>
            <a:r>
              <a:rPr lang="fr-FR" sz="1800" dirty="0">
                <a:effectLst/>
                <a:latin typeface="Calibri" panose="020F0502020204030204" pitchFamily="34" charset="0"/>
                <a:ea typeface="DengXian" panose="02010600030101010101" pitchFamily="2" charset="-122"/>
                <a:cs typeface="Arial" panose="020B0604020202020204" pitchFamily="34" charset="0"/>
              </a:rPr>
              <a:t> séance)</a:t>
            </a:r>
            <a:r>
              <a:rPr lang="fr-FR" dirty="0">
                <a:effectLst/>
              </a:rPr>
              <a:t> </a:t>
            </a:r>
          </a:p>
          <a:p>
            <a:pPr marL="0" indent="0">
              <a:buNone/>
            </a:pPr>
            <a:endParaRPr lang="fr-FR" dirty="0">
              <a:effectLst/>
            </a:endParaRPr>
          </a:p>
          <a:p>
            <a:pPr marL="0" indent="0">
              <a:buNone/>
            </a:pPr>
            <a:r>
              <a:rPr lang="fr-FR" sz="2000" dirty="0">
                <a:effectLst/>
                <a:latin typeface="Calibri" panose="020F0502020204030204" pitchFamily="34" charset="0"/>
                <a:ea typeface="DengXian" panose="02010600030101010101" pitchFamily="2" charset="-122"/>
                <a:cs typeface="Arial" panose="020B0604020202020204" pitchFamily="34" charset="0"/>
              </a:rPr>
              <a:t>« Ainsi, de langue à langue, on va avoir affaire à des phénomènes dont on ne peut pas dire qu'ils sont entièrement disjoints, et il faudra alors construire un </a:t>
            </a:r>
            <a:r>
              <a:rPr lang="fr-FR" sz="2000" b="1" dirty="0">
                <a:effectLst/>
                <a:latin typeface="Calibri" panose="020F0502020204030204" pitchFamily="34" charset="0"/>
                <a:ea typeface="DengXian" panose="02010600030101010101" pitchFamily="2" charset="-122"/>
                <a:cs typeface="Arial" panose="020B0604020202020204" pitchFamily="34" charset="0"/>
              </a:rPr>
              <a:t>modèle</a:t>
            </a:r>
            <a:r>
              <a:rPr lang="fr-FR" sz="2000" dirty="0">
                <a:effectLst/>
                <a:latin typeface="Calibri" panose="020F0502020204030204" pitchFamily="34" charset="0"/>
                <a:ea typeface="DengXian" panose="02010600030101010101" pitchFamily="2" charset="-122"/>
                <a:cs typeface="Arial" panose="020B0604020202020204" pitchFamily="34" charset="0"/>
              </a:rPr>
              <a:t> général de telle manière qu'on ait ensuite des contraintes elles-mêmes générales mais qui vont jouer de façon variable selon les langues […] » </a:t>
            </a:r>
            <a:r>
              <a:rPr lang="fr-FR" sz="1800" dirty="0">
                <a:effectLst/>
                <a:latin typeface="Calibri" panose="020F0502020204030204" pitchFamily="34" charset="0"/>
                <a:ea typeface="DengXian" panose="02010600030101010101" pitchFamily="2" charset="-122"/>
                <a:cs typeface="Arial" panose="020B0604020202020204" pitchFamily="34" charset="0"/>
              </a:rPr>
              <a:t>(Séminaire 74, 5</a:t>
            </a:r>
            <a:r>
              <a:rPr lang="fr-FR" sz="1800" baseline="30000" dirty="0">
                <a:effectLst/>
                <a:latin typeface="Calibri" panose="020F0502020204030204" pitchFamily="34" charset="0"/>
                <a:ea typeface="DengXian" panose="02010600030101010101" pitchFamily="2" charset="-122"/>
                <a:cs typeface="Arial" panose="020B0604020202020204" pitchFamily="34" charset="0"/>
              </a:rPr>
              <a:t>e</a:t>
            </a:r>
            <a:r>
              <a:rPr lang="fr-FR" sz="1800" dirty="0">
                <a:effectLst/>
                <a:latin typeface="Calibri" panose="020F0502020204030204" pitchFamily="34" charset="0"/>
                <a:ea typeface="DengXian" panose="02010600030101010101" pitchFamily="2" charset="-122"/>
                <a:cs typeface="Arial" panose="020B0604020202020204" pitchFamily="34" charset="0"/>
              </a:rPr>
              <a:t> séance)</a:t>
            </a:r>
          </a:p>
          <a:p>
            <a:pPr marL="0" indent="0">
              <a:buNone/>
            </a:pPr>
            <a:r>
              <a:rPr lang="fr-FR" sz="2000" dirty="0">
                <a:latin typeface="Calibri" panose="020F0502020204030204" pitchFamily="34" charset="0"/>
                <a:ea typeface="DengXian" panose="02010600030101010101" pitchFamily="2" charset="-122"/>
                <a:cs typeface="Arial" panose="020B0604020202020204" pitchFamily="34" charset="0"/>
              </a:rPr>
              <a:t>«  </a:t>
            </a:r>
            <a:r>
              <a:rPr lang="fr-FR" sz="2000" dirty="0">
                <a:effectLst/>
                <a:latin typeface="Calibri" panose="020F0502020204030204" pitchFamily="34" charset="0"/>
                <a:ea typeface="DengXian" panose="02010600030101010101" pitchFamily="2" charset="-122"/>
                <a:cs typeface="Arial" panose="020B0604020202020204" pitchFamily="34" charset="0"/>
              </a:rPr>
              <a:t>le cadre théorique donne les formes de problèmes et les solutions possibles qui auront une réalisation dans telle ou telle langue[…] » </a:t>
            </a:r>
            <a:r>
              <a:rPr lang="fr-FR" sz="1800" dirty="0">
                <a:effectLst/>
                <a:latin typeface="Calibri" panose="020F0502020204030204" pitchFamily="34" charset="0"/>
                <a:ea typeface="DengXian" panose="02010600030101010101" pitchFamily="2" charset="-122"/>
                <a:cs typeface="Arial" panose="020B0604020202020204" pitchFamily="34" charset="0"/>
              </a:rPr>
              <a:t>(Séminaire 74, 17</a:t>
            </a:r>
            <a:r>
              <a:rPr lang="fr-FR" sz="1800" baseline="30000" dirty="0">
                <a:effectLst/>
                <a:latin typeface="Calibri" panose="020F0502020204030204" pitchFamily="34" charset="0"/>
                <a:ea typeface="DengXian" panose="02010600030101010101" pitchFamily="2" charset="-122"/>
                <a:cs typeface="Arial" panose="020B0604020202020204" pitchFamily="34" charset="0"/>
              </a:rPr>
              <a:t>e</a:t>
            </a:r>
            <a:r>
              <a:rPr lang="fr-FR" sz="1800" dirty="0">
                <a:effectLst/>
                <a:latin typeface="Calibri" panose="020F0502020204030204" pitchFamily="34" charset="0"/>
                <a:ea typeface="DengXian" panose="02010600030101010101" pitchFamily="2" charset="-122"/>
                <a:cs typeface="Arial" panose="020B0604020202020204" pitchFamily="34" charset="0"/>
              </a:rPr>
              <a:t> séance)</a:t>
            </a:r>
          </a:p>
          <a:p>
            <a:pPr marL="0" indent="0">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2000" dirty="0">
                <a:effectLst/>
                <a:latin typeface="Calibri" panose="020F0502020204030204" pitchFamily="34" charset="0"/>
                <a:ea typeface="Calibri" panose="020F0502020204030204" pitchFamily="34" charset="0"/>
                <a:cs typeface="Times New Roman" panose="02020603050405020304" pitchFamily="18" charset="0"/>
              </a:rPr>
              <a:t>le modèle ne peut donner que les problèmes et chaque langue donne ses solutions</a:t>
            </a:r>
            <a:endParaRPr lang="fr-FR" sz="2000" dirty="0"/>
          </a:p>
        </p:txBody>
      </p:sp>
    </p:spTree>
    <p:extLst>
      <p:ext uri="{BB962C8B-B14F-4D97-AF65-F5344CB8AC3E}">
        <p14:creationId xmlns:p14="http://schemas.microsoft.com/office/powerpoint/2010/main" val="2872914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F04F6B-F0C6-FF74-9940-E147F77B5EDE}"/>
              </a:ext>
            </a:extLst>
          </p:cNvPr>
          <p:cNvSpPr>
            <a:spLocks noGrp="1"/>
          </p:cNvSpPr>
          <p:nvPr>
            <p:ph type="title"/>
          </p:nvPr>
        </p:nvSpPr>
        <p:spPr>
          <a:xfrm>
            <a:off x="838200" y="365126"/>
            <a:ext cx="10515600" cy="660486"/>
          </a:xfrm>
        </p:spPr>
        <p:txBody>
          <a:bodyPr>
            <a:normAutofit fontScale="90000"/>
          </a:bodyPr>
          <a:lstStyle/>
          <a:p>
            <a:r>
              <a:rPr lang="fr-FR" dirty="0"/>
              <a:t>A.3. Des énoncés aux opérations (1)</a:t>
            </a:r>
          </a:p>
        </p:txBody>
      </p:sp>
      <p:sp>
        <p:nvSpPr>
          <p:cNvPr id="3" name="Espace réservé du contenu 2">
            <a:extLst>
              <a:ext uri="{FF2B5EF4-FFF2-40B4-BE49-F238E27FC236}">
                <a16:creationId xmlns:a16="http://schemas.microsoft.com/office/drawing/2014/main" id="{CB9E5185-D5C6-48C6-FBDA-E3C6DA493729}"/>
              </a:ext>
            </a:extLst>
          </p:cNvPr>
          <p:cNvSpPr>
            <a:spLocks noGrp="1"/>
          </p:cNvSpPr>
          <p:nvPr>
            <p:ph idx="1"/>
          </p:nvPr>
        </p:nvSpPr>
        <p:spPr>
          <a:xfrm>
            <a:off x="313038" y="926757"/>
            <a:ext cx="11565924" cy="5806261"/>
          </a:xfrm>
        </p:spPr>
        <p:txBody>
          <a:bodyPr>
            <a:normAutofit fontScale="32500" lnSpcReduction="20000"/>
          </a:bodyPr>
          <a:lstStyle/>
          <a:p>
            <a:pPr>
              <a:buFont typeface="Wingdings" pitchFamily="2" charset="2"/>
              <a:buChar char="à"/>
            </a:pPr>
            <a:r>
              <a:rPr lang="fr-FR" sz="8000" b="1" dirty="0">
                <a:effectLst/>
                <a:ea typeface="Calibri" panose="020F0502020204030204" pitchFamily="34" charset="0"/>
                <a:cs typeface="Times New Roman" panose="02020603050405020304" pitchFamily="18" charset="0"/>
              </a:rPr>
              <a:t>passer des formes que sont les énoncés aux opérations de construction de ces formes</a:t>
            </a:r>
          </a:p>
          <a:p>
            <a:pPr marL="0" indent="0">
              <a:buNone/>
            </a:pPr>
            <a:r>
              <a:rPr lang="fr-FR" sz="8000" dirty="0">
                <a:effectLst/>
                <a:ea typeface="Calibri" panose="020F0502020204030204" pitchFamily="34" charset="0"/>
                <a:cs typeface="Times New Roman" panose="02020603050405020304" pitchFamily="18" charset="0"/>
                <a:sym typeface="Wingdings" pitchFamily="2" charset="2"/>
              </a:rPr>
              <a:t></a:t>
            </a:r>
            <a:r>
              <a:rPr lang="fr-FR" sz="8000" dirty="0">
                <a:effectLst/>
                <a:ea typeface="Calibri" panose="020F0502020204030204" pitchFamily="34" charset="0"/>
                <a:cs typeface="Times New Roman" panose="02020603050405020304" pitchFamily="18" charset="0"/>
              </a:rPr>
              <a:t> </a:t>
            </a:r>
            <a:r>
              <a:rPr lang="fr-FR" sz="8000" b="1" dirty="0">
                <a:effectLst/>
                <a:ea typeface="Calibri" panose="020F0502020204030204" pitchFamily="34" charset="0"/>
                <a:cs typeface="Times New Roman" panose="02020603050405020304" pitchFamily="18" charset="0"/>
              </a:rPr>
              <a:t>conception dynamique de l’énonciation / conception de l’énonciation comme construction</a:t>
            </a:r>
            <a:endParaRPr lang="fr-FR" sz="8000" b="1" dirty="0">
              <a:ea typeface="Calibri" panose="020F0502020204030204" pitchFamily="34" charset="0"/>
              <a:cs typeface="Times New Roman" panose="02020603050405020304" pitchFamily="18" charset="0"/>
            </a:endParaRPr>
          </a:p>
          <a:p>
            <a:pPr>
              <a:buFont typeface="Wingdings" pitchFamily="2" charset="2"/>
              <a:buChar char="à"/>
            </a:pPr>
            <a:r>
              <a:rPr lang="fr-FR" sz="8000" b="1" dirty="0">
                <a:effectLst/>
                <a:ea typeface="Calibri" panose="020F0502020204030204" pitchFamily="34" charset="0"/>
                <a:cs typeface="Times New Roman" panose="02020603050405020304" pitchFamily="18" charset="0"/>
              </a:rPr>
              <a:t>un foisonnement d’opérations derrière l’énoncé le plus simple</a:t>
            </a:r>
            <a:r>
              <a:rPr lang="fr-FR" sz="8000" b="1" dirty="0">
                <a:effectLst/>
              </a:rPr>
              <a:t> </a:t>
            </a:r>
          </a:p>
          <a:p>
            <a:pPr marL="0" indent="0" algn="just">
              <a:lnSpc>
                <a:spcPct val="107000"/>
              </a:lnSpc>
              <a:buNone/>
            </a:pPr>
            <a:r>
              <a:rPr lang="fr-FR" sz="2500" dirty="0"/>
              <a:t>« </a:t>
            </a:r>
            <a:r>
              <a:rPr lang="fr-FR" sz="2500" dirty="0">
                <a:effectLst/>
                <a:latin typeface="Calibri" panose="020F0502020204030204" pitchFamily="34" charset="0"/>
                <a:ea typeface="DengXian" panose="02010600030101010101" pitchFamily="2" charset="-122"/>
                <a:cs typeface="Arial" panose="020B0604020202020204" pitchFamily="34" charset="0"/>
              </a:rPr>
              <a:t> </a:t>
            </a:r>
            <a:r>
              <a:rPr lang="fr-FR" sz="7200" dirty="0">
                <a:effectLst/>
                <a:latin typeface="Calibri" panose="020F0502020204030204" pitchFamily="34" charset="0"/>
                <a:ea typeface="DengXian" panose="02010600030101010101" pitchFamily="2" charset="-122"/>
                <a:cs typeface="Arial" panose="020B0604020202020204" pitchFamily="34" charset="0"/>
              </a:rPr>
              <a:t>c'est-à-dire qu'on a:</a:t>
            </a:r>
          </a:p>
          <a:p>
            <a:pPr marL="0" indent="0" algn="just">
              <a:lnSpc>
                <a:spcPct val="107000"/>
              </a:lnSpc>
              <a:buNone/>
            </a:pPr>
            <a:r>
              <a:rPr lang="fr-FR" sz="7200" dirty="0">
                <a:effectLst/>
                <a:latin typeface="Calibri" panose="020F0502020204030204" pitchFamily="34" charset="0"/>
                <a:ea typeface="DengXian" panose="02010600030101010101" pitchFamily="2" charset="-122"/>
                <a:cs typeface="Arial" panose="020B0604020202020204" pitchFamily="34" charset="0"/>
              </a:rPr>
              <a:t>- soit: </a:t>
            </a:r>
            <a:r>
              <a:rPr lang="fr-FR" sz="7200" b="1" dirty="0">
                <a:effectLst/>
                <a:latin typeface="Calibri" panose="020F0502020204030204" pitchFamily="34" charset="0"/>
                <a:ea typeface="DengXian" panose="02010600030101010101" pitchFamily="2" charset="-122"/>
                <a:cs typeface="Arial" panose="020B0604020202020204" pitchFamily="34" charset="0"/>
              </a:rPr>
              <a:t>"Qui est-ce qui sait lire l'anglais? » </a:t>
            </a:r>
            <a:r>
              <a:rPr lang="fr-FR" sz="7200" dirty="0">
                <a:effectLst/>
                <a:latin typeface="Calibri" panose="020F0502020204030204" pitchFamily="34" charset="0"/>
                <a:ea typeface="DengXian" panose="02010600030101010101" pitchFamily="2" charset="-122"/>
                <a:cs typeface="Arial" panose="020B0604020202020204" pitchFamily="34" charset="0"/>
              </a:rPr>
              <a:t>- "Jean sait lire l'anglais" = </a:t>
            </a:r>
            <a:r>
              <a:rPr lang="fr-FR" sz="7200" b="1" dirty="0">
                <a:effectLst/>
                <a:latin typeface="Calibri" panose="020F0502020204030204" pitchFamily="34" charset="0"/>
                <a:ea typeface="DengXian" panose="02010600030101010101" pitchFamily="2" charset="-122"/>
                <a:cs typeface="Arial" panose="020B0604020202020204" pitchFamily="34" charset="0"/>
              </a:rPr>
              <a:t>« entre autres, il peut y avoir Paul, Pierre... »</a:t>
            </a:r>
          </a:p>
          <a:p>
            <a:pPr marL="0" indent="0" algn="just">
              <a:lnSpc>
                <a:spcPct val="107000"/>
              </a:lnSpc>
              <a:buNone/>
            </a:pPr>
            <a:r>
              <a:rPr lang="fr-FR" sz="7200" dirty="0">
                <a:effectLst/>
                <a:latin typeface="Calibri" panose="020F0502020204030204" pitchFamily="34" charset="0"/>
                <a:ea typeface="DengXian" panose="02010600030101010101" pitchFamily="2" charset="-122"/>
                <a:cs typeface="Arial" panose="020B0604020202020204" pitchFamily="34" charset="0"/>
              </a:rPr>
              <a:t>- soit: "Jean sait lire l'anglais » c'est-à-dire </a:t>
            </a:r>
            <a:r>
              <a:rPr lang="fr-FR" sz="7200" b="1" dirty="0">
                <a:effectLst/>
                <a:latin typeface="Calibri" panose="020F0502020204030204" pitchFamily="34" charset="0"/>
                <a:ea typeface="DengXian" panose="02010600030101010101" pitchFamily="2" charset="-122"/>
                <a:cs typeface="Arial" panose="020B0604020202020204" pitchFamily="34" charset="0"/>
              </a:rPr>
              <a:t>"Il y a Jean et uniquement Jean qui sait lire l'anglais »</a:t>
            </a:r>
            <a:endParaRPr lang="fr-FR" sz="7200" dirty="0">
              <a:effectLst/>
              <a:latin typeface="Calibri" panose="020F0502020204030204" pitchFamily="34" charset="0"/>
              <a:ea typeface="DengXian" panose="02010600030101010101" pitchFamily="2" charset="-122"/>
              <a:cs typeface="Arial" panose="020B0604020202020204" pitchFamily="34" charset="0"/>
            </a:endParaRPr>
          </a:p>
          <a:p>
            <a:pPr marL="0" indent="0">
              <a:buNone/>
            </a:pPr>
            <a:r>
              <a:rPr lang="fr-FR" sz="7200" dirty="0">
                <a:effectLst/>
                <a:latin typeface="Calibri" panose="020F0502020204030204" pitchFamily="34" charset="0"/>
                <a:ea typeface="DengXian" panose="02010600030101010101" pitchFamily="2" charset="-122"/>
                <a:cs typeface="Arial" panose="020B0604020202020204" pitchFamily="34" charset="0"/>
              </a:rPr>
              <a:t>Tous ces énoncés ont une forme métalinguistique et font partie de l'activité métalinguistique ; ce sont des préconstruits; ce ne sont pas des présupposés ou alors on peut dire que le préconstruit est un présupposé qui a une forme. </a:t>
            </a:r>
          </a:p>
          <a:p>
            <a:pPr marL="0" indent="0">
              <a:buNone/>
            </a:pPr>
            <a:r>
              <a:rPr lang="fr-FR" sz="7200" dirty="0">
                <a:latin typeface="Calibri" panose="020F0502020204030204" pitchFamily="34" charset="0"/>
                <a:ea typeface="DengXian" panose="02010600030101010101" pitchFamily="2" charset="-122"/>
                <a:cs typeface="Arial" panose="020B0604020202020204" pitchFamily="34" charset="0"/>
              </a:rPr>
              <a:t>[…] </a:t>
            </a:r>
            <a:r>
              <a:rPr lang="fr-FR" sz="7200" dirty="0">
                <a:effectLst/>
                <a:latin typeface="Calibri" panose="020F0502020204030204" pitchFamily="34" charset="0"/>
                <a:ea typeface="Calibri" panose="020F0502020204030204" pitchFamily="34" charset="0"/>
                <a:cs typeface="Times New Roman" panose="02020603050405020304" pitchFamily="18" charset="0"/>
              </a:rPr>
              <a:t>faire ressortir rigoureusement la façon dont l'énoncé est formé et voir comment on peut le représenter de telle sorte qu'on puisse lui assigner telle ou telle valeur »</a:t>
            </a:r>
            <a:r>
              <a:rPr lang="fr-FR" sz="5500" dirty="0">
                <a:effectLst/>
                <a:latin typeface="Calibri" panose="020F0502020204030204" pitchFamily="34" charset="0"/>
                <a:ea typeface="DengXian" panose="02010600030101010101" pitchFamily="2" charset="-122"/>
                <a:cs typeface="Arial" panose="020B0604020202020204" pitchFamily="34" charset="0"/>
              </a:rPr>
              <a:t> (séminaire 74-75, 8</a:t>
            </a:r>
            <a:r>
              <a:rPr lang="fr-FR" sz="5500" baseline="30000" dirty="0">
                <a:effectLst/>
                <a:latin typeface="Calibri" panose="020F0502020204030204" pitchFamily="34" charset="0"/>
                <a:ea typeface="DengXian" panose="02010600030101010101" pitchFamily="2" charset="-122"/>
                <a:cs typeface="Arial" panose="020B0604020202020204" pitchFamily="34" charset="0"/>
              </a:rPr>
              <a:t>e</a:t>
            </a:r>
            <a:r>
              <a:rPr lang="fr-FR" sz="5500" dirty="0">
                <a:effectLst/>
                <a:latin typeface="Calibri" panose="020F0502020204030204" pitchFamily="34" charset="0"/>
                <a:ea typeface="DengXian" panose="02010600030101010101" pitchFamily="2" charset="-122"/>
                <a:cs typeface="Arial" panose="020B0604020202020204" pitchFamily="34" charset="0"/>
              </a:rPr>
              <a:t> séance)</a:t>
            </a:r>
          </a:p>
        </p:txBody>
      </p:sp>
    </p:spTree>
    <p:extLst>
      <p:ext uri="{BB962C8B-B14F-4D97-AF65-F5344CB8AC3E}">
        <p14:creationId xmlns:p14="http://schemas.microsoft.com/office/powerpoint/2010/main" val="2610691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F04F6B-F0C6-FF74-9940-E147F77B5EDE}"/>
              </a:ext>
            </a:extLst>
          </p:cNvPr>
          <p:cNvSpPr>
            <a:spLocks noGrp="1"/>
          </p:cNvSpPr>
          <p:nvPr>
            <p:ph type="title"/>
          </p:nvPr>
        </p:nvSpPr>
        <p:spPr>
          <a:xfrm>
            <a:off x="838200" y="365126"/>
            <a:ext cx="10515600" cy="660486"/>
          </a:xfrm>
        </p:spPr>
        <p:txBody>
          <a:bodyPr>
            <a:normAutofit fontScale="90000"/>
          </a:bodyPr>
          <a:lstStyle/>
          <a:p>
            <a:r>
              <a:rPr lang="fr-FR" dirty="0"/>
              <a:t>A.3. Des énoncés aux opérations (2)</a:t>
            </a:r>
          </a:p>
        </p:txBody>
      </p:sp>
      <mc:AlternateContent xmlns:mc="http://schemas.openxmlformats.org/markup-compatibility/2006" xmlns:a14="http://schemas.microsoft.com/office/drawing/2010/main">
        <mc:Choice Requires="a14">
          <p:sp>
            <p:nvSpPr>
              <p:cNvPr id="3" name="Espace réservé du contenu 2">
                <a:extLst>
                  <a:ext uri="{FF2B5EF4-FFF2-40B4-BE49-F238E27FC236}">
                    <a16:creationId xmlns:a16="http://schemas.microsoft.com/office/drawing/2014/main" id="{CB9E5185-D5C6-48C6-FBDA-E3C6DA493729}"/>
                  </a:ext>
                </a:extLst>
              </p:cNvPr>
              <p:cNvSpPr>
                <a:spLocks noGrp="1"/>
              </p:cNvSpPr>
              <p:nvPr>
                <p:ph idx="1"/>
              </p:nvPr>
            </p:nvSpPr>
            <p:spPr>
              <a:xfrm>
                <a:off x="313038" y="926757"/>
                <a:ext cx="11565924" cy="5806261"/>
              </a:xfrm>
            </p:spPr>
            <p:txBody>
              <a:bodyPr>
                <a:normAutofit fontScale="77500" lnSpcReduction="20000"/>
              </a:bodyPr>
              <a:lstStyle/>
              <a:p>
                <a:pPr marL="0" indent="0">
                  <a:buNone/>
                </a:pPr>
                <a:r>
                  <a:rPr lang="fr-FR" sz="3400" b="1" dirty="0">
                    <a:effectLst/>
                    <a:latin typeface="Calibri" panose="020F0502020204030204" pitchFamily="34" charset="0"/>
                    <a:ea typeface="DengXian" panose="02010600030101010101" pitchFamily="2" charset="-122"/>
                    <a:cs typeface="Arial" panose="020B0604020202020204" pitchFamily="34" charset="0"/>
                  </a:rPr>
                  <a:t>= </a:t>
                </a:r>
                <a:r>
                  <a:rPr lang="fr-FR" sz="3400" b="1" dirty="0">
                    <a:effectLst/>
                    <a:latin typeface="Calibri" panose="020F0502020204030204" pitchFamily="34" charset="0"/>
                    <a:ea typeface="Calibri" panose="020F0502020204030204" pitchFamily="34" charset="0"/>
                    <a:cs typeface="Times New Roman" panose="02020603050405020304" pitchFamily="18" charset="0"/>
                  </a:rPr>
                  <a:t>passer de l’énoncé à      comment il est formé (et non pas ce qu’il veut dire, ou ce qu’il implique)</a:t>
                </a:r>
              </a:p>
              <a:p>
                <a:pPr marL="0" indent="0">
                  <a:buNone/>
                </a:pPr>
                <a:r>
                  <a:rPr lang="fr-FR" sz="3400" b="1" dirty="0">
                    <a:latin typeface="Calibri" panose="020F0502020204030204" pitchFamily="34" charset="0"/>
                    <a:cs typeface="Times New Roman" panose="02020603050405020304" pitchFamily="18" charset="0"/>
                  </a:rPr>
                  <a:t>			= comment il est construit à partir de préconstruits</a:t>
                </a:r>
                <a:r>
                  <a:rPr lang="fr-FR" sz="3400" b="1" dirty="0">
                    <a:effectLst/>
                  </a:rPr>
                  <a:t> </a:t>
                </a:r>
              </a:p>
              <a:p>
                <a:pPr marL="457200" lvl="1" indent="0">
                  <a:buNone/>
                </a:pPr>
                <a:endParaRPr lang="fr-FR" sz="6300" dirty="0">
                  <a:latin typeface="Calibri" panose="020F0502020204030204" pitchFamily="34" charset="0"/>
                  <a:ea typeface="DengXian" panose="02010600030101010101" pitchFamily="2" charset="-122"/>
                  <a:cs typeface="Arial" panose="020B0604020202020204" pitchFamily="34" charset="0"/>
                </a:endParaRPr>
              </a:p>
              <a:p>
                <a:pPr marL="457200" lvl="1" indent="0">
                  <a:buNone/>
                </a:pPr>
                <a:r>
                  <a:rPr lang="fr-FR" sz="4000" dirty="0">
                    <a:latin typeface="Calibri" panose="020F0502020204030204" pitchFamily="34" charset="0"/>
                    <a:ea typeface="DengXian" panose="02010600030101010101" pitchFamily="2" charset="-122"/>
                    <a:cs typeface="Arial" panose="020B0604020202020204" pitchFamily="34" charset="0"/>
                  </a:rPr>
                  <a:t>Cf  : </a:t>
                </a:r>
                <a:r>
                  <a:rPr lang="fr-FR" sz="4000" dirty="0" err="1">
                    <a:latin typeface="Calibri" panose="020F0502020204030204" pitchFamily="34" charset="0"/>
                    <a:ea typeface="DengXian" panose="02010600030101010101" pitchFamily="2" charset="-122"/>
                    <a:cs typeface="Arial" panose="020B0604020202020204" pitchFamily="34" charset="0"/>
                  </a:rPr>
                  <a:t>Sit</a:t>
                </a:r>
                <a:r>
                  <a:rPr lang="fr-FR" sz="4000" dirty="0">
                    <a:latin typeface="Calibri" panose="020F0502020204030204" pitchFamily="34" charset="0"/>
                    <a:ea typeface="DengXian" panose="02010600030101010101" pitchFamily="2" charset="-122"/>
                    <a:cs typeface="Arial" panose="020B0604020202020204" pitchFamily="34" charset="0"/>
                  </a:rPr>
                  <a:t>  </a:t>
                </a:r>
                <a14:m>
                  <m:oMath xmlns:m="http://schemas.openxmlformats.org/officeDocument/2006/math">
                    <m:r>
                      <a:rPr lang="fr-FR" sz="4000" i="1" u="sng" smtClean="0">
                        <a:latin typeface="Cambria Math" panose="02040503050406030204" pitchFamily="18" charset="0"/>
                        <a:ea typeface="Cambria Math" panose="02040503050406030204" pitchFamily="18" charset="0"/>
                        <a:cs typeface="Arial" panose="020B0604020202020204" pitchFamily="34" charset="0"/>
                      </a:rPr>
                      <m:t>∋</m:t>
                    </m:r>
                  </m:oMath>
                </a14:m>
                <a:r>
                  <a:rPr lang="fr-FR" sz="4000" dirty="0">
                    <a:latin typeface="Calibri" panose="020F0502020204030204" pitchFamily="34" charset="0"/>
                    <a:ea typeface="DengXian" panose="02010600030101010101" pitchFamily="2" charset="-122"/>
                    <a:cs typeface="Arial" panose="020B0604020202020204" pitchFamily="34" charset="0"/>
                  </a:rPr>
                  <a:t>   (  ) </a:t>
                </a:r>
                <a14:m>
                  <m:oMath xmlns:m="http://schemas.openxmlformats.org/officeDocument/2006/math">
                    <m:r>
                      <a:rPr lang="fr-FR" sz="4000" i="1" u="sng" smtClean="0">
                        <a:latin typeface="Cambria Math" panose="02040503050406030204" pitchFamily="18" charset="0"/>
                        <a:ea typeface="Cambria Math" panose="02040503050406030204" pitchFamily="18" charset="0"/>
                        <a:cs typeface="Arial" panose="020B0604020202020204" pitchFamily="34" charset="0"/>
                      </a:rPr>
                      <m:t>∋</m:t>
                    </m:r>
                  </m:oMath>
                </a14:m>
                <a:r>
                  <a:rPr lang="fr-FR" sz="4000" dirty="0">
                    <a:latin typeface="Calibri" panose="020F0502020204030204" pitchFamily="34" charset="0"/>
                    <a:ea typeface="DengXian" panose="02010600030101010101" pitchFamily="2" charset="-122"/>
                    <a:cs typeface="Arial" panose="020B0604020202020204" pitchFamily="34" charset="0"/>
                  </a:rPr>
                  <a:t>  &lt; (  ) k </a:t>
                </a:r>
                <a14:m>
                  <m:oMath xmlns:m="http://schemas.openxmlformats.org/officeDocument/2006/math">
                    <m:r>
                      <a:rPr lang="fr-FR" sz="4000" i="1" smtClean="0">
                        <a:latin typeface="Cambria Math" panose="02040503050406030204" pitchFamily="18" charset="0"/>
                        <a:ea typeface="Cambria Math" panose="02040503050406030204" pitchFamily="18" charset="0"/>
                        <a:cs typeface="Arial" panose="020B0604020202020204" pitchFamily="34" charset="0"/>
                      </a:rPr>
                      <m:t>∈</m:t>
                    </m:r>
                  </m:oMath>
                </a14:m>
                <a:r>
                  <a:rPr lang="fr-FR" sz="4000" dirty="0">
                    <a:latin typeface="Calibri" panose="020F0502020204030204" pitchFamily="34" charset="0"/>
                    <a:ea typeface="DengXian" panose="02010600030101010101" pitchFamily="2" charset="-122"/>
                    <a:cs typeface="Arial" panose="020B0604020202020204" pitchFamily="34" charset="0"/>
                  </a:rPr>
                  <a:t>  (  ) r b&gt; </a:t>
                </a:r>
                <a14:m>
                  <m:oMath xmlns:m="http://schemas.openxmlformats.org/officeDocument/2006/math">
                    <m:r>
                      <a:rPr lang="fr-FR" sz="4000" i="1" u="sng" smtClean="0">
                        <a:latin typeface="Cambria Math" panose="02040503050406030204" pitchFamily="18" charset="0"/>
                        <a:ea typeface="Cambria Math" panose="02040503050406030204" pitchFamily="18" charset="0"/>
                        <a:cs typeface="Arial" panose="020B0604020202020204" pitchFamily="34" charset="0"/>
                      </a:rPr>
                      <m:t>∋</m:t>
                    </m:r>
                  </m:oMath>
                </a14:m>
                <a:r>
                  <a:rPr lang="fr-FR" sz="4000" dirty="0">
                    <a:latin typeface="Calibri" panose="020F0502020204030204" pitchFamily="34" charset="0"/>
                    <a:ea typeface="DengXian" panose="02010600030101010101" pitchFamily="2" charset="-122"/>
                    <a:cs typeface="Arial" panose="020B0604020202020204" pitchFamily="34" charset="0"/>
                  </a:rPr>
                  <a:t>  &lt;&lt;(  ) r (  ) &gt; </a:t>
                </a:r>
                <a14:m>
                  <m:oMath xmlns:m="http://schemas.openxmlformats.org/officeDocument/2006/math">
                    <m:r>
                      <a:rPr lang="fr-FR" sz="4000" i="1" u="sng" smtClean="0">
                        <a:latin typeface="Cambria Math" panose="02040503050406030204" pitchFamily="18" charset="0"/>
                        <a:ea typeface="Cambria Math" panose="02040503050406030204" pitchFamily="18" charset="0"/>
                        <a:cs typeface="Arial" panose="020B0604020202020204" pitchFamily="34" charset="0"/>
                      </a:rPr>
                      <m:t>∋</m:t>
                    </m:r>
                  </m:oMath>
                </a14:m>
                <a:r>
                  <a:rPr lang="fr-FR" sz="4000" dirty="0">
                    <a:latin typeface="Calibri" panose="020F0502020204030204" pitchFamily="34" charset="0"/>
                    <a:ea typeface="DengXian" panose="02010600030101010101" pitchFamily="2" charset="-122"/>
                    <a:cs typeface="Arial" panose="020B0604020202020204" pitchFamily="34" charset="0"/>
                  </a:rPr>
                  <a:t>  b &gt; </a:t>
                </a:r>
              </a:p>
              <a:p>
                <a:pPr marL="457200" lvl="1" indent="0">
                  <a:buNone/>
                </a:pPr>
                <a:r>
                  <a:rPr lang="fr-FR" sz="4000" dirty="0">
                    <a:latin typeface="Calibri" panose="020F0502020204030204" pitchFamily="34" charset="0"/>
                    <a:ea typeface="DengXian" panose="02010600030101010101" pitchFamily="2" charset="-122"/>
                    <a:cs typeface="Arial" panose="020B0604020202020204" pitchFamily="34" charset="0"/>
                  </a:rPr>
                  <a:t>= </a:t>
                </a:r>
                <a:r>
                  <a:rPr lang="fr-FR" sz="4000" i="1" dirty="0">
                    <a:latin typeface="Calibri" panose="020F0502020204030204" pitchFamily="34" charset="0"/>
                    <a:ea typeface="DengXian" panose="02010600030101010101" pitchFamily="2" charset="-122"/>
                    <a:cs typeface="Arial" panose="020B0604020202020204" pitchFamily="34" charset="0"/>
                  </a:rPr>
                  <a:t>il se construit des maisons</a:t>
                </a:r>
                <a:r>
                  <a:rPr lang="fr-FR" sz="4000" b="1" i="1" dirty="0">
                    <a:latin typeface="Calibri" panose="020F0502020204030204" pitchFamily="34" charset="0"/>
                    <a:ea typeface="DengXian" panose="02010600030101010101" pitchFamily="2" charset="-122"/>
                    <a:cs typeface="Arial" panose="020B0604020202020204" pitchFamily="34" charset="0"/>
                  </a:rPr>
                  <a:t> </a:t>
                </a:r>
                <a:endParaRPr lang="fr-FR" sz="2900" b="1" i="1" dirty="0">
                  <a:latin typeface="Calibri" panose="020F0502020204030204" pitchFamily="34" charset="0"/>
                  <a:ea typeface="DengXian" panose="02010600030101010101" pitchFamily="2" charset="-122"/>
                  <a:cs typeface="Arial" panose="020B0604020202020204" pitchFamily="34" charset="0"/>
                </a:endParaRPr>
              </a:p>
              <a:p>
                <a:pPr marL="457200" lvl="1" indent="0">
                  <a:buNone/>
                </a:pPr>
                <a:r>
                  <a:rPr lang="fr-FR" sz="3400" dirty="0">
                    <a:latin typeface="Calibri" panose="020F0502020204030204" pitchFamily="34" charset="0"/>
                    <a:ea typeface="DengXian" panose="02010600030101010101" pitchFamily="2" charset="-122"/>
                    <a:cs typeface="Arial" panose="020B0604020202020204" pitchFamily="34" charset="0"/>
                  </a:rPr>
                  <a:t>(</a:t>
                </a:r>
                <a:r>
                  <a:rPr lang="fr-FR" sz="2900" i="1" dirty="0">
                    <a:latin typeface="Calibri" panose="020F0502020204030204" pitchFamily="34" charset="0"/>
                    <a:ea typeface="DengXian" panose="02010600030101010101" pitchFamily="2" charset="-122"/>
                    <a:cs typeface="Arial" panose="020B0604020202020204" pitchFamily="34" charset="0"/>
                  </a:rPr>
                  <a:t>Rôle des représentations métalinguistiques en syntaxe</a:t>
                </a:r>
                <a:r>
                  <a:rPr lang="fr-FR" sz="3400" dirty="0">
                    <a:latin typeface="Calibri" panose="020F0502020204030204" pitchFamily="34" charset="0"/>
                    <a:ea typeface="DengXian" panose="02010600030101010101" pitchFamily="2" charset="-122"/>
                    <a:cs typeface="Arial" panose="020B0604020202020204" pitchFamily="34" charset="0"/>
                  </a:rPr>
                  <a:t>, PLE2, p. 113)</a:t>
                </a:r>
                <a:endParaRPr lang="fr-FR" sz="3400" dirty="0">
                  <a:effectLst/>
                  <a:latin typeface="Calibri" panose="020F0502020204030204" pitchFamily="34" charset="0"/>
                  <a:ea typeface="DengXian" panose="02010600030101010101" pitchFamily="2" charset="-122"/>
                  <a:cs typeface="Arial" panose="020B0604020202020204" pitchFamily="34" charset="0"/>
                </a:endParaRPr>
              </a:p>
              <a:p>
                <a:pPr marL="0" indent="0">
                  <a:buNone/>
                </a:pPr>
                <a:r>
                  <a:rPr lang="fr-FR" sz="2600" dirty="0">
                    <a:effectLst/>
                    <a:latin typeface="Calibri" panose="020F0502020204030204" pitchFamily="34" charset="0"/>
                    <a:ea typeface="Calibri" panose="020F0502020204030204" pitchFamily="34" charset="0"/>
                    <a:cs typeface="Times New Roman" panose="02020603050405020304" pitchFamily="18" charset="0"/>
                  </a:rPr>
                  <a:t>« construire (jusqu’aux opérations infimes, aux détails), des mises en relation qui forment un problème »</a:t>
                </a:r>
                <a:r>
                  <a:rPr lang="fr-FR" sz="5700" dirty="0">
                    <a:effectLst/>
                  </a:rPr>
                  <a:t> </a:t>
                </a:r>
                <a:endParaRPr lang="fr-FR" sz="7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5500" dirty="0">
                    <a:effectLst/>
                    <a:latin typeface="Calibri" panose="020F0502020204030204" pitchFamily="34" charset="0"/>
                    <a:ea typeface="Calibri" panose="020F0502020204030204" pitchFamily="34" charset="0"/>
                    <a:cs typeface="Times New Roman" panose="02020603050405020304" pitchFamily="18" charset="0"/>
                  </a:rPr>
                  <a:t>«</a:t>
                </a:r>
                <a:r>
                  <a:rPr lang="fr-FR" sz="3600" dirty="0">
                    <a:effectLst/>
                    <a:latin typeface="Calibri" panose="020F0502020204030204" pitchFamily="34" charset="0"/>
                    <a:ea typeface="Calibri" panose="020F0502020204030204" pitchFamily="34" charset="0"/>
                    <a:cs typeface="Times New Roman" panose="02020603050405020304" pitchFamily="18" charset="0"/>
                  </a:rPr>
                  <a:t> C’est pourquoi, nous avons sans arrêt l’illusion que lorsque nous disons « un livre », cela signifie un livre et pas autre chose. En fait, derrière, vous avez toute une histoire extrêmement complexe, dont je ne dirais pas qu’elle a disparu ou a été absorbée, je dirais plutôt, sans vouloir faire un clin d’œil qui serait hors de propos, qu’elle est refoulée. Elle est là, elle attend. Vous avez affaire à des phénomènes qui sont pourvus d’élasticité.  » (</a:t>
                </a:r>
                <a:r>
                  <a:rPr lang="fr-FR" sz="3600" i="1" dirty="0">
                    <a:latin typeface="Calibri" panose="020F0502020204030204" pitchFamily="34" charset="0"/>
                    <a:ea typeface="Calibri" panose="020F0502020204030204" pitchFamily="34" charset="0"/>
                    <a:cs typeface="Times New Roman" panose="02020603050405020304" pitchFamily="18" charset="0"/>
                  </a:rPr>
                  <a:t>Nouvelles v</a:t>
                </a:r>
                <a:r>
                  <a:rPr lang="fr-FR" sz="3600" i="1" dirty="0">
                    <a:effectLst/>
                    <a:latin typeface="Calibri" panose="020F0502020204030204" pitchFamily="34" charset="0"/>
                    <a:ea typeface="Calibri" panose="020F0502020204030204" pitchFamily="34" charset="0"/>
                    <a:cs typeface="Times New Roman" panose="02020603050405020304" pitchFamily="18" charset="0"/>
                  </a:rPr>
                  <a:t>ariations, </a:t>
                </a:r>
                <a:r>
                  <a:rPr lang="fr-FR" sz="3600" dirty="0">
                    <a:effectLst/>
                    <a:latin typeface="Calibri" panose="020F0502020204030204" pitchFamily="34" charset="0"/>
                    <a:ea typeface="Calibri" panose="020F0502020204030204" pitchFamily="34" charset="0"/>
                    <a:cs typeface="Times New Roman" panose="02020603050405020304" pitchFamily="18" charset="0"/>
                  </a:rPr>
                  <a:t>PLE4, p. 59)</a:t>
                </a:r>
                <a:endParaRPr lang="fr-FR" sz="3600" dirty="0"/>
              </a:p>
            </p:txBody>
          </p:sp>
        </mc:Choice>
        <mc:Fallback xmlns="">
          <p:sp>
            <p:nvSpPr>
              <p:cNvPr id="3" name="Espace réservé du contenu 2">
                <a:extLst>
                  <a:ext uri="{FF2B5EF4-FFF2-40B4-BE49-F238E27FC236}">
                    <a16:creationId xmlns:a16="http://schemas.microsoft.com/office/drawing/2014/main" id="{CB9E5185-D5C6-48C6-FBDA-E3C6DA493729}"/>
                  </a:ext>
                </a:extLst>
              </p:cNvPr>
              <p:cNvSpPr>
                <a:spLocks noGrp="1" noRot="1" noChangeAspect="1" noMove="1" noResize="1" noEditPoints="1" noAdjustHandles="1" noChangeArrowheads="1" noChangeShapeType="1" noTextEdit="1"/>
              </p:cNvSpPr>
              <p:nvPr>
                <p:ph idx="1"/>
              </p:nvPr>
            </p:nvSpPr>
            <p:spPr>
              <a:xfrm>
                <a:off x="313038" y="926757"/>
                <a:ext cx="11565924" cy="5806261"/>
              </a:xfrm>
              <a:blipFill>
                <a:blip r:embed="rId3"/>
                <a:stretch>
                  <a:fillRect l="-2083" t="-2620" r="-1316" b="-2183"/>
                </a:stretch>
              </a:blipFill>
            </p:spPr>
            <p:txBody>
              <a:bodyPr/>
              <a:lstStyle/>
              <a:p>
                <a:r>
                  <a:rPr lang="fr-FR">
                    <a:noFill/>
                  </a:rPr>
                  <a:t> </a:t>
                </a:r>
              </a:p>
            </p:txBody>
          </p:sp>
        </mc:Fallback>
      </mc:AlternateContent>
    </p:spTree>
    <p:extLst>
      <p:ext uri="{BB962C8B-B14F-4D97-AF65-F5344CB8AC3E}">
        <p14:creationId xmlns:p14="http://schemas.microsoft.com/office/powerpoint/2010/main" val="204153674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577</TotalTime>
  <Words>8602</Words>
  <Application>Microsoft Macintosh PowerPoint</Application>
  <PresentationFormat>Grand écran</PresentationFormat>
  <Paragraphs>492</Paragraphs>
  <Slides>44</Slides>
  <Notes>15</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44</vt:i4>
      </vt:variant>
    </vt:vector>
  </HeadingPairs>
  <TitlesOfParts>
    <vt:vector size="56" baseType="lpstr">
      <vt:lpstr>Arial</vt:lpstr>
      <vt:lpstr>Calibri</vt:lpstr>
      <vt:lpstr>Calibri Light</vt:lpstr>
      <vt:lpstr>Cambria</vt:lpstr>
      <vt:lpstr>Cambria Math</vt:lpstr>
      <vt:lpstr>Palatino</vt:lpstr>
      <vt:lpstr>Symbol</vt:lpstr>
      <vt:lpstr>Times</vt:lpstr>
      <vt:lpstr>Times New Roman</vt:lpstr>
      <vt:lpstr>TimesNewRoman</vt:lpstr>
      <vt:lpstr>Wingdings</vt:lpstr>
      <vt:lpstr>Thème Office</vt:lpstr>
      <vt:lpstr>Quelles formes pour les modèles dans les théories d’Antoine Culioli ?</vt:lpstr>
      <vt:lpstr>Présentation PowerPoint</vt:lpstr>
      <vt:lpstr>A1. Quels modèles ? (1)</vt:lpstr>
      <vt:lpstr>A1. Quels modèles ? (2)</vt:lpstr>
      <vt:lpstr>A.2. Des langues au langage (1)</vt:lpstr>
      <vt:lpstr>A.2. Des langues au langage (2)</vt:lpstr>
      <vt:lpstr>A.2. Des langues au langage (3)</vt:lpstr>
      <vt:lpstr>A.3. Des énoncés aux opérations (1)</vt:lpstr>
      <vt:lpstr>A.3. Des énoncés aux opérations (2)</vt:lpstr>
      <vt:lpstr>A.3. Des énoncés aux opérations (3)</vt:lpstr>
      <vt:lpstr>A4. Le représentable (1)</vt:lpstr>
      <vt:lpstr>A4. Le représentable (2)</vt:lpstr>
      <vt:lpstr>A.5. Des modèles qui se modèlent (1)</vt:lpstr>
      <vt:lpstr>A.5. Des modèles qui se modèlent (2)</vt:lpstr>
      <vt:lpstr>A.5. Des modèles qui se modèlent (3)</vt:lpstr>
      <vt:lpstr>Présentation PowerPoint</vt:lpstr>
      <vt:lpstr>A.6. Des langues molles (1) </vt:lpstr>
      <vt:lpstr>A.6. Des langues molles (2) </vt:lpstr>
      <vt:lpstr>A.6. Des langues molles (3) </vt:lpstr>
      <vt:lpstr>B.1. Invariance et chréode (1)</vt:lpstr>
      <vt:lpstr>B.1. Invariance et chréode (2)</vt:lpstr>
      <vt:lpstr>B.2. Valeurs référentielles</vt:lpstr>
      <vt:lpstr>B.3. Notions, prédications, énonciations</vt:lpstr>
      <vt:lpstr>B.4. Lexis (1)</vt:lpstr>
      <vt:lpstr>B.4. Lexis (2)</vt:lpstr>
      <vt:lpstr>B.5. Niveau 1/ Niveau 2/ Niveau 3</vt:lpstr>
      <vt:lpstr>B.6. Opération de repérage</vt:lpstr>
      <vt:lpstr>B.7. Le modèle de la came (1)</vt:lpstr>
      <vt:lpstr>B.7. Le modèle de la came (2)</vt:lpstr>
      <vt:lpstr>B.8. Domaines notionnels</vt:lpstr>
      <vt:lpstr>B.9. Bifurcations</vt:lpstr>
      <vt:lpstr>B.9. Bifurcations (2)</vt:lpstr>
      <vt:lpstr>B.10 Formes schématiques (1)</vt:lpstr>
      <vt:lpstr>B.10 Formes schématiques (2)</vt:lpstr>
      <vt:lpstr>B.10 Formes schématiques (3)</vt:lpstr>
      <vt:lpstr>C.1 Un modèle de la « langue » (1)</vt:lpstr>
      <vt:lpstr>C.1 Un modèle de la « langue » (2)</vt:lpstr>
      <vt:lpstr>C.1 Un modèle de la « langue » (3)</vt:lpstr>
      <vt:lpstr>C.1. Un modèle de la langue(3)</vt:lpstr>
      <vt:lpstr>C.2. Une méthode : un modèle épistémologique </vt:lpstr>
      <vt:lpstr>C.3 Un modèle du langage (1)</vt:lpstr>
      <vt:lpstr>C.3 Un modèle du langage (2)</vt:lpstr>
      <vt:lpstr>Merci de votre attention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Quelles formes pour les modèles dans les théories d’Antoine Culioli ?</dc:title>
  <dc:creator>De vogue lupinko Anne-sarah</dc:creator>
  <cp:lastModifiedBy>De vogue lupinko Anne-sarah</cp:lastModifiedBy>
  <cp:revision>13</cp:revision>
  <dcterms:created xsi:type="dcterms:W3CDTF">2023-01-29T20:07:52Z</dcterms:created>
  <dcterms:modified xsi:type="dcterms:W3CDTF">2023-01-30T12:34:56Z</dcterms:modified>
</cp:coreProperties>
</file>