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6" r:id="rId12"/>
    <p:sldId id="288" r:id="rId13"/>
    <p:sldId id="289" r:id="rId14"/>
    <p:sldId id="294" r:id="rId15"/>
    <p:sldId id="257" r:id="rId16"/>
    <p:sldId id="290" r:id="rId17"/>
    <p:sldId id="291" r:id="rId18"/>
    <p:sldId id="260" r:id="rId19"/>
    <p:sldId id="262" r:id="rId20"/>
    <p:sldId id="264" r:id="rId21"/>
    <p:sldId id="271" r:id="rId22"/>
    <p:sldId id="273" r:id="rId23"/>
    <p:sldId id="266" r:id="rId24"/>
    <p:sldId id="267" r:id="rId25"/>
    <p:sldId id="293" r:id="rId26"/>
    <p:sldId id="29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lliot Christophe" initials="VC" lastIdx="3" clrIdx="0">
    <p:extLst>
      <p:ext uri="{19B8F6BF-5375-455C-9EA6-DF929625EA0E}">
        <p15:presenceInfo xmlns:p15="http://schemas.microsoft.com/office/powerpoint/2012/main" userId="Voilliot Christop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6T06:08:46.344" idx="2">
    <p:pos x="3682" y="-13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445E-FDC9-494B-8E8F-687BDA4C360B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6727-AAD8-42DC-9680-61A8C8B2944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2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56727-AAD8-42DC-9680-61A8C8B2944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75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BB25-789C-45D9-8E2F-1B9A9AB3FE53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B508-7811-4AA5-8041-0ECAACE84E83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5B0-0138-4125-BFEC-836AFE7DD0F4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5B1E-5D21-4D28-935B-D18A155264F8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463-C343-49CB-929D-EC1887C4BB2B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0A13-3764-4DC5-915F-C46554656736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BDBD-3D84-4915-BD30-D72BE051EB6D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736F-A10C-4094-A78E-77E8CDCA2222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F60E-1135-424B-9E8A-4C8FF88E9D17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C31A-3C9F-4EFC-9C3D-82AE025801C4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5F6-1F2D-4408-823D-966687392126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76E0-A632-4AEA-AB2A-88527F12A959}" type="datetime1">
              <a:rPr lang="fr-FR" smtClean="0"/>
              <a:t>17/05/2023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Christophe VOILLIOT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7642" y="1645694"/>
            <a:ext cx="351693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4257" y="643383"/>
            <a:ext cx="2195241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877" y="385730"/>
            <a:ext cx="846288" cy="847206"/>
            <a:chOff x="5307830" y="325570"/>
            <a:chExt cx="1128382" cy="8472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1E9AE86-E5FF-46E4-BE50-58DD19A22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071858"/>
            <a:ext cx="608228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62E913-BD56-45F5-A75A-4325E263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822" y="3495470"/>
            <a:ext cx="4039996" cy="2650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3600" dirty="0">
                <a:solidFill>
                  <a:schemeClr val="bg1"/>
                </a:solidFill>
              </a:rPr>
              <a:t>Comment meurt une institution ? L'exemple des conseils d'arrondissement.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670022-1DEF-45B6-A6A9-80CD189B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9790" y="1309942"/>
            <a:ext cx="1604175" cy="126131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solidFill>
                  <a:schemeClr val="bg1"/>
                </a:solidFill>
              </a:rPr>
              <a:t>Christophe VOILLIOT</a:t>
            </a:r>
          </a:p>
          <a:p>
            <a:pPr>
              <a:lnSpc>
                <a:spcPct val="90000"/>
              </a:lnSpc>
            </a:pPr>
            <a:r>
              <a:rPr lang="fr-FR" sz="1300" dirty="0">
                <a:solidFill>
                  <a:schemeClr val="bg1"/>
                </a:solidFill>
              </a:rPr>
              <a:t>Maître de conférences HDR en science politique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C26907-EEB4-4CF9-A2E0-A535D585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81" y="397008"/>
            <a:ext cx="1870435" cy="13532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32757E-5D0F-49D7-8A4D-449D35D3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03" y="3297153"/>
            <a:ext cx="29527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0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Périmètre de l’enquête 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latin typeface="Abadi" panose="020B0604020104020204" pitchFamily="34" charset="0"/>
              </a:rPr>
              <a:t>Chronologique</a:t>
            </a:r>
          </a:p>
          <a:p>
            <a:pPr marL="0" indent="0" algn="just">
              <a:buNone/>
            </a:pPr>
            <a:r>
              <a:rPr lang="fr-FR" sz="2000" dirty="0">
                <a:latin typeface="Abadi" panose="020B0604020104020204" pitchFamily="34" charset="0"/>
              </a:rPr>
              <a:t>Se limiter à l’entre deux-guerres (1919-39), car cela correspond à la période de « délégitimation » de l’institution.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fr-FR" sz="2000" b="1" dirty="0">
                <a:latin typeface="Abadi" panose="020B0604020104020204" pitchFamily="34" charset="0"/>
              </a:rPr>
              <a:t>Géographique</a:t>
            </a:r>
          </a:p>
          <a:p>
            <a:pPr marL="0" indent="0">
              <a:buNone/>
            </a:pPr>
            <a:r>
              <a:rPr lang="fr-FR" sz="2000" dirty="0">
                <a:latin typeface="Abadi" panose="020B0604020104020204" pitchFamily="34" charset="0"/>
              </a:rPr>
              <a:t>Se limiter au département de l’Yonne pour plusieurs raisons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dirty="0">
                <a:latin typeface="Abadi" panose="020B0604020104020204" pitchFamily="34" charset="0"/>
              </a:rPr>
              <a:t>connaissance préalable du contexte (travaux antérieurs, rédaction en cours d’une biographie de Jean Moreau) 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dirty="0">
                <a:latin typeface="Abadi" panose="020B0604020104020204" pitchFamily="34" charset="0"/>
              </a:rPr>
              <a:t>facilité d’accès aux archives 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dirty="0">
                <a:latin typeface="Abadi" panose="020B0604020104020204" pitchFamily="34" charset="0"/>
              </a:rPr>
              <a:t>création d’un réseau de chercheurs dans le cadre de la </a:t>
            </a:r>
            <a:r>
              <a:rPr lang="fr-FR" sz="1600" dirty="0" err="1">
                <a:latin typeface="Abadi" panose="020B0604020104020204" pitchFamily="34" charset="0"/>
              </a:rPr>
              <a:t>SFHPo</a:t>
            </a:r>
            <a:r>
              <a:rPr lang="fr-FR" sz="1600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2000" dirty="0">
                <a:latin typeface="Abadi" panose="020B0604020104020204" pitchFamily="34" charset="0"/>
              </a:rPr>
              <a:t>Mais sans adopter pour autant une perspective monographique !</a:t>
            </a:r>
          </a:p>
          <a:p>
            <a:pPr marL="457200" indent="-457200">
              <a:buFont typeface="+mj-lt"/>
              <a:buAutoNum type="arabicPeriod" startAt="2"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03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algn="l"/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         Les conseillers d’arrondissement de l’Yonne (1919-1939)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E1F4CF2-8EF6-4CEA-B34B-5A86767EE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38" y="1341438"/>
            <a:ext cx="6169574" cy="4525962"/>
          </a:xfrm>
          <a:scene3d>
            <a:camera prst="obliqueTopLeft"/>
            <a:lightRig rig="threePt" dir="t"/>
          </a:scene3d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51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Choix méthodologiques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latin typeface="Abadi" panose="020B0604020104020204" pitchFamily="34" charset="0"/>
              </a:rPr>
              <a:t>Hypothèse préalable </a:t>
            </a:r>
            <a:r>
              <a:rPr lang="fr-FR" sz="2000" dirty="0">
                <a:latin typeface="Abadi" panose="020B0604020104020204" pitchFamily="34" charset="0"/>
              </a:rPr>
              <a:t>: c’est la connaissance fine des acteurs de l’institution qui permet de comprendre les transformations de l’institution et non l’étude de l’institution elle-même !</a:t>
            </a:r>
          </a:p>
          <a:p>
            <a:pPr marL="0" indent="0">
              <a:buNone/>
            </a:pPr>
            <a:r>
              <a:rPr lang="fr-FR" sz="2000" i="1" dirty="0">
                <a:solidFill>
                  <a:srgbClr val="FF0000"/>
                </a:solidFill>
                <a:latin typeface="Abadi" panose="020B0604020104020204" pitchFamily="34" charset="0"/>
              </a:rPr>
              <a:t>Il s’agit d’une perspective sociologique qui est clairement en rupture avec la perspective institutionnaliste ou néo-institutionnaliste</a:t>
            </a:r>
          </a:p>
          <a:p>
            <a:pPr marL="0" indent="0">
              <a:buNone/>
            </a:pPr>
            <a:endParaRPr lang="fr-FR" sz="2000" i="1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badi" panose="020B0604020104020204" pitchFamily="34" charset="0"/>
              </a:rPr>
              <a:t>A partir du moment où le cadre est institutionnel, il est possible de recourir à la </a:t>
            </a:r>
            <a:r>
              <a:rPr lang="fr-FR" sz="2000" b="1" dirty="0">
                <a:latin typeface="Abadi" panose="020B0604020104020204" pitchFamily="34" charset="0"/>
              </a:rPr>
              <a:t>méthode prosopographique </a:t>
            </a:r>
            <a:r>
              <a:rPr lang="fr-FR" sz="2000" dirty="0">
                <a:latin typeface="Abadi" panose="020B0604020104020204" pitchFamily="34" charset="0"/>
              </a:rPr>
              <a:t>qui consiste à réaliser des fiches individuelles plus ou moins standardisées sur l’ensemble des agents identifiés dans ce cadre.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838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89206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Choix méthodologiques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b="1" i="1" dirty="0">
                <a:latin typeface="Abadi" panose="020B0604020104020204" pitchFamily="34" charset="0"/>
              </a:rPr>
              <a:t>Quels sont les avantages de cette méthode 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Cadrage des investigations dans les archives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Comparaison possible avec des travaux réalisés sur d’autres institutions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Permet un traitement à la fois quantitatif et qualitatif des données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Compatibilité avec l’analyse configurationnelle des élections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Possibilité de compléter l’enquête centrale par des enquêtes périphériques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badi" panose="020B0604020104020204" pitchFamily="34" charset="0"/>
              </a:rPr>
              <a:t>Les pratiques électorales et le contentieux des élections (ANR VERELECT)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badi" panose="020B0604020104020204" pitchFamily="34" charset="0"/>
              </a:rPr>
              <a:t>Les lieux de vie et les sépultures des conseillers d’arrondissement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badi" panose="020B0604020104020204" pitchFamily="34" charset="0"/>
              </a:rPr>
              <a:t>Les vies politiques ultérieures des conseillers entre 1940 et 1945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badi" panose="020B0604020104020204" pitchFamily="34" charset="0"/>
              </a:rPr>
              <a:t>Les réseaux de clientèle</a:t>
            </a:r>
          </a:p>
          <a:p>
            <a:pPr marL="457200" lvl="1" indent="0">
              <a:buNone/>
            </a:pPr>
            <a:endParaRPr lang="fr-FR" sz="16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59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4328766" cy="2448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6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 dirty="0"/>
          </a:p>
        </p:txBody>
      </p:sp>
      <p:pic>
        <p:nvPicPr>
          <p:cNvPr id="9" name="Image 8" descr="Une image contenant texte, écriture manuscrite, papier, encre&#10;&#10;Description générée automatiquement">
            <a:extLst>
              <a:ext uri="{FF2B5EF4-FFF2-40B4-BE49-F238E27FC236}">
                <a16:creationId xmlns:a16="http://schemas.microsoft.com/office/drawing/2014/main" id="{DE573EEE-4215-4AE5-92F2-F0A8FD1A4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8989"/>
            <a:ext cx="3585071" cy="538550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84FF44A-A976-4052-A13B-D5B04E336538}"/>
              </a:ext>
            </a:extLst>
          </p:cNvPr>
          <p:cNvSpPr txBox="1"/>
          <p:nvPr/>
        </p:nvSpPr>
        <p:spPr>
          <a:xfrm>
            <a:off x="4114800" y="2974156"/>
            <a:ext cx="34815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Archives départementales de l’Yonne 4 M 54 1 </a:t>
            </a:r>
          </a:p>
        </p:txBody>
      </p:sp>
    </p:spTree>
    <p:extLst>
      <p:ext uri="{BB962C8B-B14F-4D97-AF65-F5344CB8AC3E}">
        <p14:creationId xmlns:p14="http://schemas.microsoft.com/office/powerpoint/2010/main" val="284221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Titre 1" hidden="1">
            <a:extLst>
              <a:ext uri="{FF2B5EF4-FFF2-40B4-BE49-F238E27FC236}">
                <a16:creationId xmlns:a16="http://schemas.microsoft.com/office/drawing/2014/main" id="{B13761BC-F87D-41D0-8823-1A056DC3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3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DC3195-2F15-4050-BD4D-C0E3B5C3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3218F1-81C6-49F6-B0F7-80BA18A1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F4668DC-857F-487D-BFFA-8C0CA5037977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Espace réservé du contenu 7" descr="Une image contenant texte, vieux&#10;&#10;Description générée automatiquement">
            <a:extLst>
              <a:ext uri="{FF2B5EF4-FFF2-40B4-BE49-F238E27FC236}">
                <a16:creationId xmlns:a16="http://schemas.microsoft.com/office/drawing/2014/main" id="{707C0262-61E0-485E-A3CF-3E67629B76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334"/>
          <a:stretch/>
        </p:blipFill>
        <p:spPr>
          <a:xfrm>
            <a:off x="11824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Choix méthodologiques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b="1" i="1" dirty="0">
                <a:latin typeface="Abadi" panose="020B0604020104020204" pitchFamily="34" charset="0"/>
              </a:rPr>
              <a:t>Quels sont les inconvénients de cette méthode 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Nécessité d’investigations approfondies et longues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badi" panose="020B0604020104020204" pitchFamily="34" charset="0"/>
              </a:rPr>
              <a:t>Nécessité d’élargir le périmètre à l’ensemble des candidats et non aux seuls élus si l’on souhaite comprendre la fabrique sociale de l’éligibilité</a:t>
            </a:r>
            <a:endParaRPr lang="fr-FR" sz="16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113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Premiers résultats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latin typeface="Abadi" panose="020B0604020104020204" pitchFamily="34" charset="0"/>
              </a:rPr>
              <a:t>L’enquête a commencé en janvier 2022, un aperçu des premiers résultats sera proposé dans le cadre d’un chapitre d’un livre collectif qui sera publié en fin d’année aux PUR </a:t>
            </a:r>
            <a:r>
              <a:rPr lang="fr-FR" sz="1200" dirty="0">
                <a:latin typeface="Abadi" panose="020B0604020104020204" pitchFamily="34" charset="0"/>
              </a:rPr>
              <a:t>[actes d’un colloque qui s’est déroulé à l’Université de Nantes].</a:t>
            </a:r>
          </a:p>
          <a:p>
            <a:pPr marL="0" indent="0" algn="just">
              <a:buNone/>
            </a:pPr>
            <a:endParaRPr lang="fr-FR" sz="1200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latin typeface="Abadi" panose="020B0604020104020204" pitchFamily="34" charset="0"/>
              </a:rPr>
              <a:t>Les données disponibles permettent à ce stade d’apporter un éclairage global sur la population étudiée et de formuler un paradoxe sur la fin de l’institution.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fr-FR" sz="2000" dirty="0">
                <a:solidFill>
                  <a:schemeClr val="accent1"/>
                </a:solidFill>
                <a:latin typeface="Abadi" panose="020B0604020104020204" pitchFamily="34" charset="0"/>
              </a:rPr>
              <a:t>éclairage global sur la population étudiée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fr-FR" sz="2000" dirty="0">
                <a:solidFill>
                  <a:schemeClr val="accent1"/>
                </a:solidFill>
                <a:latin typeface="Abadi" panose="020B0604020104020204" pitchFamily="34" charset="0"/>
              </a:rPr>
              <a:t>une fin paradoxale</a:t>
            </a:r>
          </a:p>
          <a:p>
            <a:pPr marL="0" indent="0" algn="just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751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Les conseillers élus en 1919 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A8B990D-B03C-47D5-9CF5-D4004970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30170"/>
              </p:ext>
            </p:extLst>
          </p:nvPr>
        </p:nvGraphicFramePr>
        <p:xfrm>
          <a:off x="1524000" y="2048381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192">
                  <a:extLst>
                    <a:ext uri="{9D8B030D-6E8A-4147-A177-3AD203B41FA5}">
                      <a16:colId xmlns:a16="http://schemas.microsoft.com/office/drawing/2014/main" val="2711733677"/>
                    </a:ext>
                  </a:extLst>
                </a:gridCol>
                <a:gridCol w="1319808">
                  <a:extLst>
                    <a:ext uri="{9D8B030D-6E8A-4147-A177-3AD203B41FA5}">
                      <a16:colId xmlns:a16="http://schemas.microsoft.com/office/drawing/2014/main" val="90160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badi" panose="020B0604020104020204" pitchFamily="34" charset="0"/>
                        </a:rPr>
                        <a:t>Professions exercées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En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5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Agriculteurs - viticulteurs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42,56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Négociants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4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Industriels - artisans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7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Fonctionnaires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9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Professions libérales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10,64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7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Employés - ouvriers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Propriétaires-rentiers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9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7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2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Les conseillers élus en 1919 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A8B990D-B03C-47D5-9CF5-D4004970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88698"/>
              </p:ext>
            </p:extLst>
          </p:nvPr>
        </p:nvGraphicFramePr>
        <p:xfrm>
          <a:off x="1538501" y="1916832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192">
                  <a:extLst>
                    <a:ext uri="{9D8B030D-6E8A-4147-A177-3AD203B41FA5}">
                      <a16:colId xmlns:a16="http://schemas.microsoft.com/office/drawing/2014/main" val="2711733677"/>
                    </a:ext>
                  </a:extLst>
                </a:gridCol>
                <a:gridCol w="1319808">
                  <a:extLst>
                    <a:ext uri="{9D8B030D-6E8A-4147-A177-3AD203B41FA5}">
                      <a16:colId xmlns:a16="http://schemas.microsoft.com/office/drawing/2014/main" val="90160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badi" panose="020B0604020104020204" pitchFamily="34" charset="0"/>
                        </a:rPr>
                        <a:t>Etiquette politique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En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5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Radicaux et radicaux-socialistes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65,31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Républicains de gauche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4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7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Conservateurs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9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7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76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Introduction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 algn="just">
              <a:buNone/>
            </a:pPr>
            <a:r>
              <a:rPr lang="fr-FR" sz="2000" dirty="0"/>
              <a:t>Contrairement aux êtres biologiques, les institutions ne disparaissent pas de manière « naturelle ». La mort des conseils d’arrondissement doit par conséquent être rapportée à un contexte et à des évènements spécifiques.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Qu’en est-il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586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Les conseillers élus en 1919 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r>
              <a:rPr lang="fr-FR" sz="2000" dirty="0"/>
              <a:t>L’analyse des </a:t>
            </a:r>
            <a:r>
              <a:rPr lang="fr-FR" sz="2000" u="sng" dirty="0"/>
              <a:t>sorties de mandat</a:t>
            </a:r>
            <a:r>
              <a:rPr lang="fr-FR" sz="2000" dirty="0"/>
              <a:t> montre une forte stabilité de ces trajectoires, ce qui n’exclut pas un renouvellement assez rapide compte-tenu de l’âge élevé des conseillers. </a:t>
            </a:r>
          </a:p>
          <a:p>
            <a:pPr marL="0" indent="0">
              <a:buNone/>
            </a:pPr>
            <a:r>
              <a:rPr lang="fr-FR" sz="2000" dirty="0"/>
              <a:t>56,25 % de ces conseillers furent réélus, 27,08 % ne se sont pas représentés à l’issue de leur mandat, 6,25 % sont décédés en cours de mandat, 6,25 % ont accédé au Conseil général (les deux mandats étant incompatibles) et seulement 2 ont échoués en 1922 dans leur quête d’un nouveau mandat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1" i="1" dirty="0"/>
              <a:t>Gaston Gros </a:t>
            </a:r>
            <a:r>
              <a:rPr lang="fr-FR" sz="1600" dirty="0"/>
              <a:t>dans le canton de Vermenton du fait de la candidature d’un radical dissident qui s’était présenté sous l’étiquette « Bloc des gauches », ce qui a favorisé l’élection du candidat de la SFIO Louis Garnier.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1" i="1" dirty="0"/>
              <a:t>Henri </a:t>
            </a:r>
            <a:r>
              <a:rPr lang="fr-FR" sz="1600" b="1" i="1" dirty="0" err="1"/>
              <a:t>Cavenet</a:t>
            </a:r>
            <a:r>
              <a:rPr lang="fr-FR" sz="1600" b="1" i="1" dirty="0"/>
              <a:t> </a:t>
            </a:r>
            <a:r>
              <a:rPr lang="fr-FR" sz="1600" dirty="0"/>
              <a:t>dans le canton de Flogny car il avait perdu le soutien du parti radical qui lui reprochait son rapprochement vis-à-vis du « Bloc national ».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018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>
                <a:latin typeface="Abadi" panose="020B0604020104020204" pitchFamily="34" charset="0"/>
              </a:rPr>
              <a:t>Comparaison entre les conseillers élus en 1919 et les conseillers présents en 1939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A8B990D-B03C-47D5-9CF5-D4004970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85469"/>
              </p:ext>
            </p:extLst>
          </p:nvPr>
        </p:nvGraphicFramePr>
        <p:xfrm>
          <a:off x="1524000" y="2048381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162">
                  <a:extLst>
                    <a:ext uri="{9D8B030D-6E8A-4147-A177-3AD203B41FA5}">
                      <a16:colId xmlns:a16="http://schemas.microsoft.com/office/drawing/2014/main" val="2711733677"/>
                    </a:ext>
                  </a:extLst>
                </a:gridCol>
                <a:gridCol w="1084919">
                  <a:extLst>
                    <a:ext uri="{9D8B030D-6E8A-4147-A177-3AD203B41FA5}">
                      <a16:colId xmlns:a16="http://schemas.microsoft.com/office/drawing/2014/main" val="901606068"/>
                    </a:ext>
                  </a:extLst>
                </a:gridCol>
                <a:gridCol w="1084919">
                  <a:extLst>
                    <a:ext uri="{9D8B030D-6E8A-4147-A177-3AD203B41FA5}">
                      <a16:colId xmlns:a16="http://schemas.microsoft.com/office/drawing/2014/main" val="3360491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badi" panose="020B0604020104020204" pitchFamily="34" charset="0"/>
                        </a:rPr>
                        <a:t>Professions exercées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évolution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5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Agriculteurs - viticulteurs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+ 6,29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Négociants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- 0,94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4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Industriels - artisans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- 7,91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7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Fonctionnaires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- 0,79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9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Professions libérales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+ 3,31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7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Employés - ouvriers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Propriétaires-rentiers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- 1,73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9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La somme des écarts n’est pas égale à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7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6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>
                <a:latin typeface="Abadi" panose="020B0604020104020204" pitchFamily="34" charset="0"/>
              </a:rPr>
              <a:t>Comparaison entre les conseillers élus en 1919 et les conseillers présents en 1939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A8B990D-B03C-47D5-9CF5-D4004970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96153"/>
              </p:ext>
            </p:extLst>
          </p:nvPr>
        </p:nvGraphicFramePr>
        <p:xfrm>
          <a:off x="1331640" y="1916832"/>
          <a:ext cx="598582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162">
                  <a:extLst>
                    <a:ext uri="{9D8B030D-6E8A-4147-A177-3AD203B41FA5}">
                      <a16:colId xmlns:a16="http://schemas.microsoft.com/office/drawing/2014/main" val="2711733677"/>
                    </a:ext>
                  </a:extLst>
                </a:gridCol>
                <a:gridCol w="898374">
                  <a:extLst>
                    <a:ext uri="{9D8B030D-6E8A-4147-A177-3AD203B41FA5}">
                      <a16:colId xmlns:a16="http://schemas.microsoft.com/office/drawing/2014/main" val="901606068"/>
                    </a:ext>
                  </a:extLst>
                </a:gridCol>
                <a:gridCol w="1161291">
                  <a:extLst>
                    <a:ext uri="{9D8B030D-6E8A-4147-A177-3AD203B41FA5}">
                      <a16:colId xmlns:a16="http://schemas.microsoft.com/office/drawing/2014/main" val="2869393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badi" panose="020B0604020104020204" pitchFamily="34" charset="0"/>
                        </a:rPr>
                        <a:t>Etiquette politique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Évolution en sièges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5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SFIO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Socialistes indépendants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4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Radicaux et radicaux-socialistes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28,26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- 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7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Républicains de gauche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43,48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0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5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9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/>
                        <a:t>La somme des écarts n’est pas égale à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7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5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Éléments d’analyse transversaux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r>
              <a:rPr lang="fr-FR" sz="2000" dirty="0"/>
              <a:t>Si on utilise les outils de l’</a:t>
            </a:r>
            <a:r>
              <a:rPr lang="fr-FR" sz="2000" b="1" dirty="0"/>
              <a:t>analyse configurationnelle </a:t>
            </a:r>
            <a:r>
              <a:rPr lang="fr-FR" sz="2000" dirty="0"/>
              <a:t>des élections (Voilliot 2001), il est possible de mettre en évidence deux phénomènes intéressants, et qui justifient à eux seuls que l’on étudie de manière approfondie ces élections « oubliées » :</a:t>
            </a:r>
          </a:p>
          <a:p>
            <a:pPr>
              <a:buFont typeface="+mj-lt"/>
              <a:buAutoNum type="alphaLcPeriod"/>
            </a:pPr>
            <a:r>
              <a:rPr lang="fr-FR" sz="2000" dirty="0"/>
              <a:t>La coexistence durable de configurations de type1 et de type 2, ce qui invalide les théories dominantes en sociologie électorale qui, à l’inverse, mettent en évidence la constitution irréversible d’un marché électoral central (Gaxie 1985) ;</a:t>
            </a:r>
          </a:p>
          <a:p>
            <a:pPr>
              <a:buFont typeface="+mj-lt"/>
              <a:buAutoNum type="alphaLcPeriod"/>
            </a:pPr>
            <a:r>
              <a:rPr lang="fr-FR" sz="2000" dirty="0"/>
              <a:t>Un changement en fin de période, où l’on observe une politisation plus importante de ces élections en lien avec les luttes politiques postérieures au 6 février 1934.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15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Éléments d’analyse transversaux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A8B990D-B03C-47D5-9CF5-D4004970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67133"/>
              </p:ext>
            </p:extLst>
          </p:nvPr>
        </p:nvGraphicFramePr>
        <p:xfrm>
          <a:off x="1538501" y="1916832"/>
          <a:ext cx="60960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131">
                  <a:extLst>
                    <a:ext uri="{9D8B030D-6E8A-4147-A177-3AD203B41FA5}">
                      <a16:colId xmlns:a16="http://schemas.microsoft.com/office/drawing/2014/main" val="2711733677"/>
                    </a:ext>
                  </a:extLst>
                </a:gridCol>
                <a:gridCol w="2038435">
                  <a:extLst>
                    <a:ext uri="{9D8B030D-6E8A-4147-A177-3AD203B41FA5}">
                      <a16:colId xmlns:a16="http://schemas.microsoft.com/office/drawing/2014/main" val="901606068"/>
                    </a:ext>
                  </a:extLst>
                </a:gridCol>
                <a:gridCol w="203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badi" panose="020B0604020104020204" pitchFamily="34" charset="0"/>
                        </a:rPr>
                        <a:t>Configurations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5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4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</a:t>
                      </a:r>
                      <a:r>
                        <a:rPr lang="fr-FR" baseline="0" dirty="0"/>
                        <a:t>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78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67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77" y="12319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0E7007-F246-44DF-B948-9AA109EF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" y="1052736"/>
            <a:ext cx="8782050" cy="4238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1BE2CB-0FB3-4E4B-9817-D33D30C46946}"/>
              </a:ext>
            </a:extLst>
          </p:cNvPr>
          <p:cNvSpPr txBox="1"/>
          <p:nvPr/>
        </p:nvSpPr>
        <p:spPr>
          <a:xfrm flipH="1">
            <a:off x="6156176" y="1566639"/>
            <a:ext cx="2581301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LE PETIT JOURNAL</a:t>
            </a:r>
          </a:p>
          <a:p>
            <a:r>
              <a:rPr lang="fr-FR" dirty="0"/>
              <a:t>Mardi 26 octobre 1937</a:t>
            </a:r>
          </a:p>
        </p:txBody>
      </p:sp>
    </p:spTree>
    <p:extLst>
      <p:ext uri="{BB962C8B-B14F-4D97-AF65-F5344CB8AC3E}">
        <p14:creationId xmlns:p14="http://schemas.microsoft.com/office/powerpoint/2010/main" val="238232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Conclusion provisoire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 algn="just">
              <a:buNone/>
            </a:pPr>
            <a:r>
              <a:rPr lang="fr-FR" sz="2000" dirty="0"/>
              <a:t>C’est par conséquent au moment où ces élections (mais pas le fonctionnement de l’institution elle-même) vont susciter le plus d’intérêt que l’institution va disparaître ! 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Mettre à jour un </a:t>
            </a:r>
            <a:r>
              <a:rPr lang="fr-FR" sz="2000" b="1" dirty="0"/>
              <a:t>paradoxe</a:t>
            </a:r>
            <a:r>
              <a:rPr lang="fr-FR" sz="2000" dirty="0"/>
              <a:t>, comme je viens de tenter de le faire, est à la fois une incitation à poursuivre l’enquête et la possibilité offerte d’élaborer d’autres hypothèses de recherche que celles initialement formulées.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73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Introduction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 algn="just">
              <a:buNone/>
            </a:pPr>
            <a:r>
              <a:rPr lang="fr-FR" sz="2000" dirty="0"/>
              <a:t>La loi du 28 pluviôse an VIII (17 février 1800) a créé les arrondissements en tant que subdivisions territoriales des départements ; ces arrondissements étaient administrés par des sous-préfets eux-mêmes assistés d’un conseil dont les membres furent désignés selon des modalités qui ont évolué au fil des changements de régime au XIX</a:t>
            </a:r>
            <a:r>
              <a:rPr lang="fr-FR" sz="2000" baseline="30000" dirty="0"/>
              <a:t>e</a:t>
            </a:r>
            <a:r>
              <a:rPr lang="fr-FR" sz="2000" dirty="0"/>
              <a:t> siècle. Sous la Troisième République, les conseillers d’arrondissement étaient élus au suffrage universel masculin en même temps que les conseillers généraux, la circonscription électorale étant le canton.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529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Introduction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 algn="just">
              <a:buNone/>
            </a:pPr>
            <a:r>
              <a:rPr lang="fr-FR" sz="2000" dirty="0"/>
              <a:t>Les conseils d’arrondissement ont été suspendus, comme les conseils généraux par la loi du 12 octobre 1940 mais, à la différence des conseils généraux, n’ont pas été reconstitués à la Libération. 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	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64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	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8DA926-7282-4C17-A178-9C8D3DB4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144000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Introduction</a:t>
            </a:r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 algn="just">
              <a:buNone/>
            </a:pPr>
            <a:r>
              <a:rPr lang="fr-FR" sz="2000" dirty="0"/>
              <a:t>Quelles ont été les justifications de cet enterrement qui n’a, jusqu’à preuve du contraire, pas suscité beaucoup de protestations ? Pour l’opinion publique « éclairée », les conseils d’arrondissement ne servaient plus à rien, en particulier depuis que la réforme fiscale de 1917, les avaient privé de l’essentiel de leurs compétences en matière de répartition des impôts locaux.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Voici ce qu’en disait en 1919 Joseph Barthélémy </a:t>
            </a:r>
            <a:r>
              <a:rPr lang="fr-FR" sz="2100" dirty="0"/>
              <a:t>:</a:t>
            </a:r>
          </a:p>
          <a:p>
            <a:pPr marL="0" indent="0" algn="just">
              <a:buNone/>
            </a:pPr>
            <a:r>
              <a:rPr lang="fr-FR" sz="2100" dirty="0"/>
              <a:t>« </a:t>
            </a:r>
            <a:r>
              <a:rPr lang="fr-FR" sz="2100" i="1" dirty="0"/>
              <a:t>Les conseillers d’arrondissement ont des attributions personnelles : ils peuvent suppléer le sous-préfet (signature des permis de chasse), siègent dans les conseils de révision, mais surtout sont électeurs sénatoriaux de droit. C’est tout. […] On supprimerait ces assemblées qu’aucun vide ne se ferait sentir dans la vie nationale. […] Ce n’est pas une réforme urgente. Le titre de conseiller d’arrondissement coûte peu à la collectivité et fait plaisir à une quantité de citoyens</a:t>
            </a:r>
            <a:r>
              <a:rPr lang="fr-FR" sz="2100" dirty="0"/>
              <a:t> ».</a:t>
            </a:r>
          </a:p>
          <a:p>
            <a:pPr marL="0" indent="0" algn="just">
              <a:buNone/>
            </a:pPr>
            <a:r>
              <a:rPr lang="fr-FR" sz="1300" dirty="0"/>
              <a:t>Joseph Barthélémy, </a:t>
            </a:r>
            <a:r>
              <a:rPr lang="fr-FR" sz="1300" i="1" dirty="0"/>
              <a:t>Le gouvernement de la France. Tableau des institutions politiques, administratives et judiciaires de la France contemporaine</a:t>
            </a:r>
            <a:r>
              <a:rPr lang="fr-FR" sz="1300" dirty="0"/>
              <a:t>, Paris, Payot, 1919, p. 160.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10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Résumé pour celles et ceux qui n’ont pas suivi le début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latin typeface="Abadi" panose="020B0604020104020204" pitchFamily="34" charset="0"/>
              </a:rPr>
              <a:t>Le meurtrier est connu et sa culpabilité ne fait aucun doute</a:t>
            </a:r>
          </a:p>
          <a:p>
            <a:pPr marL="0" indent="0">
              <a:buNone/>
            </a:pPr>
            <a:r>
              <a:rPr lang="fr-FR" sz="2000" dirty="0"/>
              <a:t>	      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Le mobile et les circonstances du crime ont clairement été établis.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Alors pourquoi s’en faire 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8297F91-E46A-4215-9B6F-F93E0B5F455F}"/>
              </a:ext>
            </a:extLst>
          </p:cNvPr>
          <p:cNvSpPr/>
          <p:nvPr/>
        </p:nvSpPr>
        <p:spPr>
          <a:xfrm>
            <a:off x="1979712" y="2898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51BE9C-5453-495B-866B-1C9053DB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492896"/>
            <a:ext cx="952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Genèse d’une enquête 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fr-FR" sz="2000" b="1" dirty="0">
                <a:latin typeface="Abadi" panose="020B0604020104020204" pitchFamily="34" charset="0"/>
              </a:rPr>
              <a:t>Doxa politiste : </a:t>
            </a:r>
          </a:p>
          <a:p>
            <a:pPr marL="0" indent="0" algn="just">
              <a:buNone/>
            </a:pPr>
            <a:r>
              <a:rPr lang="fr-FR" sz="2000" dirty="0">
                <a:latin typeface="Abadi" panose="020B0604020104020204" pitchFamily="34" charset="0"/>
              </a:rPr>
              <a:t>« Ce n’est pas comme cela que vous réussirez dans la vie Mr. Voilliot ! »</a:t>
            </a:r>
            <a:endParaRPr lang="fr-FR" sz="2000" b="1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07E235-93F3-4429-BF47-73E2E6F0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21297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9385-0036-47AE-85C5-44C119A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52" y="342008"/>
            <a:ext cx="8680696" cy="3651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     Comment meurt une institution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46B6-6E18-46F1-A616-F07E9E9E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8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Abadi" panose="020B0604020104020204" pitchFamily="34" charset="0"/>
              </a:rPr>
              <a:t>Genèse d’une enquête </a:t>
            </a:r>
          </a:p>
          <a:p>
            <a:pPr marL="0" indent="0" algn="ctr">
              <a:buNone/>
            </a:pPr>
            <a:endParaRPr lang="fr-FR" sz="2000" b="1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fr-FR" sz="2000" b="1" dirty="0">
                <a:latin typeface="Abadi" panose="020B0604020104020204" pitchFamily="34" charset="0"/>
              </a:rPr>
              <a:t>Enquêter sur les conseils d’arrondissement </a:t>
            </a:r>
            <a:r>
              <a:rPr lang="fr-FR" sz="2000" dirty="0">
                <a:latin typeface="Abadi" panose="020B0604020104020204" pitchFamily="34" charset="0"/>
              </a:rPr>
              <a:t>n’est cependant pas sans intérêt pour la sociologie politique.</a:t>
            </a:r>
          </a:p>
          <a:p>
            <a:pPr marL="0" indent="0" algn="just">
              <a:buNone/>
            </a:pPr>
            <a:r>
              <a:rPr lang="fr-FR" sz="2000" dirty="0">
                <a:latin typeface="Abadi" panose="020B0604020104020204" pitchFamily="34" charset="0"/>
              </a:rPr>
              <a:t>Cette enquête se situe en effet au croisement de deux axes de recherche qui font écho à mes travaux précédents et qui s’articulent ainsi :</a:t>
            </a:r>
          </a:p>
          <a:p>
            <a:pPr marL="457200" indent="-457200" algn="just">
              <a:buAutoNum type="alphaLcParenR"/>
            </a:pPr>
            <a:r>
              <a:rPr lang="fr-FR" sz="2000" dirty="0">
                <a:latin typeface="Abadi" panose="020B0604020104020204" pitchFamily="34" charset="0"/>
              </a:rPr>
              <a:t>l’analyse configurationnelle des élections ;</a:t>
            </a:r>
          </a:p>
          <a:p>
            <a:pPr marL="457200" indent="-457200" algn="just">
              <a:buAutoNum type="alphaLcParenR"/>
            </a:pPr>
            <a:r>
              <a:rPr lang="fr-FR" sz="2000" dirty="0">
                <a:latin typeface="Abadi" panose="020B0604020104020204" pitchFamily="34" charset="0"/>
              </a:rPr>
              <a:t>la genèse du champ politique en France.</a:t>
            </a:r>
          </a:p>
          <a:p>
            <a:pPr marL="0" indent="0" algn="just">
              <a:buNone/>
            </a:pPr>
            <a:r>
              <a:rPr lang="fr-FR" sz="2000" b="1" dirty="0">
                <a:latin typeface="Abadi" panose="020B0604020104020204" pitchFamily="34" charset="0"/>
              </a:rPr>
              <a:t>Enquêter sur les conseils d’arrondissement </a:t>
            </a:r>
            <a:r>
              <a:rPr lang="fr-FR" sz="2000" dirty="0">
                <a:latin typeface="Abadi" panose="020B0604020104020204" pitchFamily="34" charset="0"/>
              </a:rPr>
              <a:t>présente l’avantage, occasion assez rare pour un chercheur, de pouvoir construire un objet quasiment vierge de toute investigation historienne, sans pour autant être un objet « gratuitement apporté » par le brouhaha médiatique et ensuite adoubé par les financements institutionnels.</a:t>
            </a:r>
            <a:endParaRPr lang="fr-FR" sz="20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CF1CB-46D2-487F-9C54-E566790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Christophe VOILLIOT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46647-8193-4F92-969C-AA14AA89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3249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1689</Words>
  <Application>Microsoft Office PowerPoint</Application>
  <PresentationFormat>Affichage à l'écran (4:3)</PresentationFormat>
  <Paragraphs>299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Abadi</vt:lpstr>
      <vt:lpstr>Arial</vt:lpstr>
      <vt:lpstr>Bradley Hand ITC</vt:lpstr>
      <vt:lpstr>Calibri</vt:lpstr>
      <vt:lpstr>Wingdings</vt:lpstr>
      <vt:lpstr>Thème Office</vt:lpstr>
      <vt:lpstr>Comment meurt une institution ? L'exemple des conseils d'arrondissement.</vt:lpstr>
      <vt:lpstr>     Comment meurt une institution ?</vt:lpstr>
      <vt:lpstr>     Comment meurt une institution ?</vt:lpstr>
      <vt:lpstr>     Comment meurt une institution ?</vt:lpstr>
      <vt:lpstr>     Comment meurt une institution ?</vt:lpstr>
      <vt:lpstr>     Comment meurt une institution ?</vt:lpstr>
      <vt:lpstr>     Comment meurt une institution ?</vt:lpstr>
      <vt:lpstr>     Comment meurt une institution ?</vt:lpstr>
      <vt:lpstr>     Comment meurt une institution ?</vt:lpstr>
      <vt:lpstr>     Comment meurt une institution ?</vt:lpstr>
      <vt:lpstr>              Les conseillers d’arrondissement de l’Yonne (1919-1939)</vt:lpstr>
      <vt:lpstr>     Comment meurt une institution ?</vt:lpstr>
      <vt:lpstr>     Comment meurt une institution ?</vt:lpstr>
      <vt:lpstr>     Comment meurt une institution ?</vt:lpstr>
      <vt:lpstr>Présentation PowerPoint</vt:lpstr>
      <vt:lpstr>     Comment meurt une institution ?</vt:lpstr>
      <vt:lpstr>     Comment meurt une institution ?</vt:lpstr>
      <vt:lpstr> Comment meurt une institution ?</vt:lpstr>
      <vt:lpstr> Comment meurt une institution ?</vt:lpstr>
      <vt:lpstr> Comment meurt une institution ?</vt:lpstr>
      <vt:lpstr> Comment meurt une institution ?</vt:lpstr>
      <vt:lpstr>Comment meurt une institution ?</vt:lpstr>
      <vt:lpstr>   Comment meurt une institution ?</vt:lpstr>
      <vt:lpstr>     Comment meurt une institution ?</vt:lpstr>
      <vt:lpstr>     Comment meurt une institution ?</vt:lpstr>
      <vt:lpstr>   Comment meurt une institution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Prosopographie des conseillers d’arrondissement du département de l’Yonne (1919-1939)</dc:title>
  <dc:creator>Voilliot Christophe</dc:creator>
  <cp:lastModifiedBy>Voilliot Christophe</cp:lastModifiedBy>
  <cp:revision>82</cp:revision>
  <dcterms:created xsi:type="dcterms:W3CDTF">2023-01-26T04:53:20Z</dcterms:created>
  <dcterms:modified xsi:type="dcterms:W3CDTF">2023-05-17T07:32:29Z</dcterms:modified>
</cp:coreProperties>
</file>