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8" r:id="rId3"/>
    <p:sldId id="257" r:id="rId4"/>
    <p:sldId id="276" r:id="rId5"/>
    <p:sldId id="280" r:id="rId6"/>
    <p:sldId id="277" r:id="rId7"/>
    <p:sldId id="282" r:id="rId8"/>
    <p:sldId id="281" r:id="rId9"/>
    <p:sldId id="283" r:id="rId10"/>
    <p:sldId id="284" r:id="rId11"/>
    <p:sldId id="285" r:id="rId12"/>
    <p:sldId id="286" r:id="rId13"/>
    <p:sldId id="266" r:id="rId14"/>
    <p:sldId id="267" r:id="rId15"/>
    <p:sldId id="268" r:id="rId16"/>
    <p:sldId id="274" r:id="rId17"/>
    <p:sldId id="287" r:id="rId18"/>
    <p:sldId id="288" r:id="rId19"/>
    <p:sldId id="289" r:id="rId20"/>
    <p:sldId id="290" r:id="rId21"/>
    <p:sldId id="291" r:id="rId22"/>
    <p:sldId id="292" r:id="rId23"/>
    <p:sldId id="294" r:id="rId24"/>
    <p:sldId id="293" r:id="rId25"/>
    <p:sldId id="295"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illiot Christophe" initials="VC" lastIdx="2" clrIdx="0">
    <p:extLst>
      <p:ext uri="{19B8F6BF-5375-455C-9EA6-DF929625EA0E}">
        <p15:presenceInfo xmlns:p15="http://schemas.microsoft.com/office/powerpoint/2012/main" userId="Voilliot Christop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p:cViewPr varScale="1">
        <p:scale>
          <a:sx n="81" d="100"/>
          <a:sy n="81"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6T06:08:46.344" idx="2">
    <p:pos x="3682" y="-131"/>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1445E-FDC9-494B-8E8F-687BDA4C360B}" type="datetimeFigureOut">
              <a:rPr lang="fr-FR" smtClean="0"/>
              <a:t>18/05/2023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56727-AAD8-42DC-9680-61A8C8B29443}" type="slidenum">
              <a:rPr lang="fr-FR" smtClean="0"/>
              <a:t>‹N°›</a:t>
            </a:fld>
            <a:endParaRPr lang="fr-FR" dirty="0"/>
          </a:p>
        </p:txBody>
      </p:sp>
    </p:spTree>
    <p:extLst>
      <p:ext uri="{BB962C8B-B14F-4D97-AF65-F5344CB8AC3E}">
        <p14:creationId xmlns:p14="http://schemas.microsoft.com/office/powerpoint/2010/main" val="29482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D56727-AAD8-42DC-9680-61A8C8B29443}" type="slidenum">
              <a:rPr lang="fr-FR" smtClean="0"/>
              <a:t>1</a:t>
            </a:fld>
            <a:endParaRPr lang="fr-FR" dirty="0"/>
          </a:p>
        </p:txBody>
      </p:sp>
    </p:spTree>
    <p:extLst>
      <p:ext uri="{BB962C8B-B14F-4D97-AF65-F5344CB8AC3E}">
        <p14:creationId xmlns:p14="http://schemas.microsoft.com/office/powerpoint/2010/main" val="84475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BCFCBB25-789C-45D9-8E2F-1B9A9AB3FE53}" type="datetime1">
              <a:rPr lang="fr-FR" smtClean="0"/>
              <a:t>18/05/2023</a:t>
            </a:fld>
            <a:endParaRPr lang="fr-BE" dirty="0"/>
          </a:p>
        </p:txBody>
      </p:sp>
      <p:sp>
        <p:nvSpPr>
          <p:cNvPr id="5" name="Espace réservé du pied de page 4"/>
          <p:cNvSpPr>
            <a:spLocks noGrp="1"/>
          </p:cNvSpPr>
          <p:nvPr>
            <p:ph type="ftr" sz="quarter" idx="11"/>
          </p:nvPr>
        </p:nvSpPr>
        <p:spPr/>
        <p:txBody>
          <a:bodyPr/>
          <a:lstStyle/>
          <a:p>
            <a:r>
              <a:rPr lang="fr-BE" dirty="0"/>
              <a:t>Christophe VOILLIOT</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6080B508-7811-4AA5-8041-0ECAACE84E83}" type="datetime1">
              <a:rPr lang="fr-FR" smtClean="0"/>
              <a:t>18/05/2023</a:t>
            </a:fld>
            <a:endParaRPr lang="fr-BE" dirty="0"/>
          </a:p>
        </p:txBody>
      </p:sp>
      <p:sp>
        <p:nvSpPr>
          <p:cNvPr id="5" name="Espace réservé du pied de page 4"/>
          <p:cNvSpPr>
            <a:spLocks noGrp="1"/>
          </p:cNvSpPr>
          <p:nvPr>
            <p:ph type="ftr" sz="quarter" idx="11"/>
          </p:nvPr>
        </p:nvSpPr>
        <p:spPr/>
        <p:txBody>
          <a:bodyPr/>
          <a:lstStyle/>
          <a:p>
            <a:r>
              <a:rPr lang="fr-BE" dirty="0"/>
              <a:t>Christophe VOILLIOT</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24C65B0-0138-4125-BFEC-836AFE7DD0F4}" type="datetime1">
              <a:rPr lang="fr-FR" smtClean="0"/>
              <a:t>18/05/2023</a:t>
            </a:fld>
            <a:endParaRPr lang="fr-BE" dirty="0"/>
          </a:p>
        </p:txBody>
      </p:sp>
      <p:sp>
        <p:nvSpPr>
          <p:cNvPr id="5" name="Espace réservé du pied de page 4"/>
          <p:cNvSpPr>
            <a:spLocks noGrp="1"/>
          </p:cNvSpPr>
          <p:nvPr>
            <p:ph type="ftr" sz="quarter" idx="11"/>
          </p:nvPr>
        </p:nvSpPr>
        <p:spPr/>
        <p:txBody>
          <a:bodyPr/>
          <a:lstStyle/>
          <a:p>
            <a:r>
              <a:rPr lang="fr-BE" dirty="0"/>
              <a:t>Christophe VOILLIOT</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0095B1E-5D21-4D28-935B-D18A155264F8}" type="datetime1">
              <a:rPr lang="fr-FR" smtClean="0"/>
              <a:t>18/05/2023</a:t>
            </a:fld>
            <a:endParaRPr lang="fr-BE" dirty="0"/>
          </a:p>
        </p:txBody>
      </p:sp>
      <p:sp>
        <p:nvSpPr>
          <p:cNvPr id="5" name="Espace réservé du pied de page 4"/>
          <p:cNvSpPr>
            <a:spLocks noGrp="1"/>
          </p:cNvSpPr>
          <p:nvPr>
            <p:ph type="ftr" sz="quarter" idx="11"/>
          </p:nvPr>
        </p:nvSpPr>
        <p:spPr/>
        <p:txBody>
          <a:bodyPr/>
          <a:lstStyle/>
          <a:p>
            <a:r>
              <a:rPr lang="fr-BE" dirty="0"/>
              <a:t>Christophe VOILLIOT</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BF0E463-C343-49CB-929D-EC1887C4BB2B}" type="datetime1">
              <a:rPr lang="fr-FR" smtClean="0"/>
              <a:t>18/05/2023</a:t>
            </a:fld>
            <a:endParaRPr lang="fr-BE" dirty="0"/>
          </a:p>
        </p:txBody>
      </p:sp>
      <p:sp>
        <p:nvSpPr>
          <p:cNvPr id="5" name="Espace réservé du pied de page 4"/>
          <p:cNvSpPr>
            <a:spLocks noGrp="1"/>
          </p:cNvSpPr>
          <p:nvPr>
            <p:ph type="ftr" sz="quarter" idx="11"/>
          </p:nvPr>
        </p:nvSpPr>
        <p:spPr/>
        <p:txBody>
          <a:bodyPr/>
          <a:lstStyle/>
          <a:p>
            <a:r>
              <a:rPr lang="fr-BE" dirty="0"/>
              <a:t>Christophe VOILLIOT</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03B20A13-3764-4DC5-915F-C46554656736}" type="datetime1">
              <a:rPr lang="fr-FR" smtClean="0"/>
              <a:t>18/05/2023</a:t>
            </a:fld>
            <a:endParaRPr lang="fr-BE" dirty="0"/>
          </a:p>
        </p:txBody>
      </p:sp>
      <p:sp>
        <p:nvSpPr>
          <p:cNvPr id="6" name="Espace réservé du pied de page 5"/>
          <p:cNvSpPr>
            <a:spLocks noGrp="1"/>
          </p:cNvSpPr>
          <p:nvPr>
            <p:ph type="ftr" sz="quarter" idx="11"/>
          </p:nvPr>
        </p:nvSpPr>
        <p:spPr/>
        <p:txBody>
          <a:bodyPr/>
          <a:lstStyle/>
          <a:p>
            <a:r>
              <a:rPr lang="fr-BE" dirty="0"/>
              <a:t>Christophe VOILLIOT</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D292BDBD-3D84-4915-BD30-D72BE051EB6D}" type="datetime1">
              <a:rPr lang="fr-FR" smtClean="0"/>
              <a:t>18/05/2023</a:t>
            </a:fld>
            <a:endParaRPr lang="fr-BE" dirty="0"/>
          </a:p>
        </p:txBody>
      </p:sp>
      <p:sp>
        <p:nvSpPr>
          <p:cNvPr id="8" name="Espace réservé du pied de page 7"/>
          <p:cNvSpPr>
            <a:spLocks noGrp="1"/>
          </p:cNvSpPr>
          <p:nvPr>
            <p:ph type="ftr" sz="quarter" idx="11"/>
          </p:nvPr>
        </p:nvSpPr>
        <p:spPr/>
        <p:txBody>
          <a:bodyPr/>
          <a:lstStyle/>
          <a:p>
            <a:r>
              <a:rPr lang="fr-BE" dirty="0"/>
              <a:t>Christophe VOILLIOT</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1104736F-A10C-4094-A78E-77E8CDCA2222}" type="datetime1">
              <a:rPr lang="fr-FR" smtClean="0"/>
              <a:t>18/05/2023</a:t>
            </a:fld>
            <a:endParaRPr lang="fr-BE" dirty="0"/>
          </a:p>
        </p:txBody>
      </p:sp>
      <p:sp>
        <p:nvSpPr>
          <p:cNvPr id="4" name="Espace réservé du pied de page 3"/>
          <p:cNvSpPr>
            <a:spLocks noGrp="1"/>
          </p:cNvSpPr>
          <p:nvPr>
            <p:ph type="ftr" sz="quarter" idx="11"/>
          </p:nvPr>
        </p:nvSpPr>
        <p:spPr/>
        <p:txBody>
          <a:bodyPr/>
          <a:lstStyle/>
          <a:p>
            <a:r>
              <a:rPr lang="fr-BE" dirty="0"/>
              <a:t>Christophe VOILLIOT</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4BF60E-1135-424B-9E8A-4C8FF88E9D17}" type="datetime1">
              <a:rPr lang="fr-FR" smtClean="0"/>
              <a:t>18/05/2023</a:t>
            </a:fld>
            <a:endParaRPr lang="fr-BE" dirty="0"/>
          </a:p>
        </p:txBody>
      </p:sp>
      <p:sp>
        <p:nvSpPr>
          <p:cNvPr id="3" name="Espace réservé du pied de page 2"/>
          <p:cNvSpPr>
            <a:spLocks noGrp="1"/>
          </p:cNvSpPr>
          <p:nvPr>
            <p:ph type="ftr" sz="quarter" idx="11"/>
          </p:nvPr>
        </p:nvSpPr>
        <p:spPr/>
        <p:txBody>
          <a:bodyPr/>
          <a:lstStyle/>
          <a:p>
            <a:r>
              <a:rPr lang="fr-BE" dirty="0"/>
              <a:t>Christophe VOILLIOT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97FC31A-3C9F-4EFC-9C3D-82AE025801C4}" type="datetime1">
              <a:rPr lang="fr-FR" smtClean="0"/>
              <a:t>18/05/2023</a:t>
            </a:fld>
            <a:endParaRPr lang="fr-BE" dirty="0"/>
          </a:p>
        </p:txBody>
      </p:sp>
      <p:sp>
        <p:nvSpPr>
          <p:cNvPr id="6" name="Espace réservé du pied de page 5"/>
          <p:cNvSpPr>
            <a:spLocks noGrp="1"/>
          </p:cNvSpPr>
          <p:nvPr>
            <p:ph type="ftr" sz="quarter" idx="11"/>
          </p:nvPr>
        </p:nvSpPr>
        <p:spPr/>
        <p:txBody>
          <a:bodyPr/>
          <a:lstStyle/>
          <a:p>
            <a:r>
              <a:rPr lang="fr-BE" dirty="0"/>
              <a:t>Christophe VOILLIOT</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85905F6-1F2D-4408-823D-966687392126}" type="datetime1">
              <a:rPr lang="fr-FR" smtClean="0"/>
              <a:t>18/05/2023</a:t>
            </a:fld>
            <a:endParaRPr lang="fr-BE" dirty="0"/>
          </a:p>
        </p:txBody>
      </p:sp>
      <p:sp>
        <p:nvSpPr>
          <p:cNvPr id="6" name="Espace réservé du pied de page 5"/>
          <p:cNvSpPr>
            <a:spLocks noGrp="1"/>
          </p:cNvSpPr>
          <p:nvPr>
            <p:ph type="ftr" sz="quarter" idx="11"/>
          </p:nvPr>
        </p:nvSpPr>
        <p:spPr/>
        <p:txBody>
          <a:bodyPr/>
          <a:lstStyle/>
          <a:p>
            <a:r>
              <a:rPr lang="fr-BE" dirty="0"/>
              <a:t>Christophe VOILLIOT</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176E0-A632-4AEA-AB2A-88527F12A959}" type="datetime1">
              <a:rPr lang="fr-FR" smtClean="0"/>
              <a:t>18/05/2023</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Christophe VOILLIOT</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7642" y="1645694"/>
            <a:ext cx="351693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Shape 21">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257" y="643383"/>
            <a:ext cx="2195241"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80877" y="385730"/>
            <a:ext cx="846288" cy="847206"/>
            <a:chOff x="5307830" y="325570"/>
            <a:chExt cx="1128382" cy="847206"/>
          </a:xfrm>
        </p:grpSpPr>
        <p:sp>
          <p:nvSpPr>
            <p:cNvPr id="25"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28" name="Freeform: Shape 27">
            <a:extLst>
              <a:ext uri="{FF2B5EF4-FFF2-40B4-BE49-F238E27FC236}">
                <a16:creationId xmlns:a16="http://schemas.microsoft.com/office/drawing/2014/main" id="{91E9AE86-E5FF-46E4-BE50-58DD19A22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071858"/>
            <a:ext cx="608228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D062E913-BD56-45F5-A75A-4325E263CEB6}"/>
              </a:ext>
            </a:extLst>
          </p:cNvPr>
          <p:cNvSpPr>
            <a:spLocks noGrp="1"/>
          </p:cNvSpPr>
          <p:nvPr>
            <p:ph type="ctrTitle"/>
          </p:nvPr>
        </p:nvSpPr>
        <p:spPr>
          <a:xfrm>
            <a:off x="724822" y="3495470"/>
            <a:ext cx="4039996" cy="2650888"/>
          </a:xfrm>
        </p:spPr>
        <p:txBody>
          <a:bodyPr anchor="ctr">
            <a:normAutofit fontScale="90000"/>
          </a:bodyPr>
          <a:lstStyle/>
          <a:p>
            <a:pPr algn="l">
              <a:lnSpc>
                <a:spcPct val="90000"/>
              </a:lnSpc>
            </a:pPr>
            <a:r>
              <a:rPr lang="fr-FR" sz="3600" dirty="0">
                <a:solidFill>
                  <a:schemeClr val="bg1"/>
                </a:solidFill>
              </a:rPr>
              <a:t>Comprendre la vertu des électeurs icaunais. Le contentieux des élections locales dans le département de l’Yonne (1919-1939)</a:t>
            </a:r>
          </a:p>
        </p:txBody>
      </p:sp>
      <p:sp>
        <p:nvSpPr>
          <p:cNvPr id="3" name="Sous-titre 2">
            <a:extLst>
              <a:ext uri="{FF2B5EF4-FFF2-40B4-BE49-F238E27FC236}">
                <a16:creationId xmlns:a16="http://schemas.microsoft.com/office/drawing/2014/main" id="{6F670022-1DEF-45B6-A6A9-80CD189B64F2}"/>
              </a:ext>
            </a:extLst>
          </p:cNvPr>
          <p:cNvSpPr>
            <a:spLocks noGrp="1"/>
          </p:cNvSpPr>
          <p:nvPr>
            <p:ph type="subTitle" idx="1"/>
          </p:nvPr>
        </p:nvSpPr>
        <p:spPr>
          <a:xfrm>
            <a:off x="4759790" y="1309942"/>
            <a:ext cx="1604175" cy="1261316"/>
          </a:xfrm>
        </p:spPr>
        <p:txBody>
          <a:bodyPr anchor="ctr">
            <a:normAutofit lnSpcReduction="10000"/>
          </a:bodyPr>
          <a:lstStyle/>
          <a:p>
            <a:pPr>
              <a:lnSpc>
                <a:spcPct val="90000"/>
              </a:lnSpc>
            </a:pPr>
            <a:r>
              <a:rPr lang="fr-FR" sz="2400" b="1" dirty="0">
                <a:solidFill>
                  <a:schemeClr val="bg1"/>
                </a:solidFill>
              </a:rPr>
              <a:t>Christophe VOILLIOT</a:t>
            </a:r>
          </a:p>
          <a:p>
            <a:pPr>
              <a:lnSpc>
                <a:spcPct val="90000"/>
              </a:lnSpc>
            </a:pPr>
            <a:r>
              <a:rPr lang="fr-FR" sz="1300" dirty="0">
                <a:solidFill>
                  <a:schemeClr val="bg1"/>
                </a:solidFill>
              </a:rPr>
              <a:t>Maître de conférences HDR en science politique</a:t>
            </a:r>
          </a:p>
        </p:txBody>
      </p:sp>
      <p:pic>
        <p:nvPicPr>
          <p:cNvPr id="4" name="Image 3">
            <a:extLst>
              <a:ext uri="{FF2B5EF4-FFF2-40B4-BE49-F238E27FC236}">
                <a16:creationId xmlns:a16="http://schemas.microsoft.com/office/drawing/2014/main" id="{ACC26907-EEB4-4CF9-A2E0-A535D585D4D4}"/>
              </a:ext>
            </a:extLst>
          </p:cNvPr>
          <p:cNvPicPr>
            <a:picLocks noChangeAspect="1"/>
          </p:cNvPicPr>
          <p:nvPr/>
        </p:nvPicPr>
        <p:blipFill>
          <a:blip r:embed="rId3"/>
          <a:stretch>
            <a:fillRect/>
          </a:stretch>
        </p:blipFill>
        <p:spPr>
          <a:xfrm>
            <a:off x="1339781" y="397008"/>
            <a:ext cx="1870435" cy="1353231"/>
          </a:xfrm>
          <a:prstGeom prst="rect">
            <a:avLst/>
          </a:prstGeom>
        </p:spPr>
      </p:pic>
      <p:pic>
        <p:nvPicPr>
          <p:cNvPr id="6" name="Image 5">
            <a:extLst>
              <a:ext uri="{FF2B5EF4-FFF2-40B4-BE49-F238E27FC236}">
                <a16:creationId xmlns:a16="http://schemas.microsoft.com/office/drawing/2014/main" id="{E58A71B2-DC2B-4384-9B8A-DEDAD9C85460}"/>
              </a:ext>
            </a:extLst>
          </p:cNvPr>
          <p:cNvPicPr>
            <a:picLocks noChangeAspect="1"/>
          </p:cNvPicPr>
          <p:nvPr/>
        </p:nvPicPr>
        <p:blipFill>
          <a:blip r:embed="rId4"/>
          <a:stretch>
            <a:fillRect/>
          </a:stretch>
        </p:blipFill>
        <p:spPr>
          <a:xfrm>
            <a:off x="6376009" y="2704758"/>
            <a:ext cx="1952625" cy="2343150"/>
          </a:xfrm>
          <a:prstGeom prst="rect">
            <a:avLst/>
          </a:prstGeom>
        </p:spPr>
      </p:pic>
    </p:spTree>
    <p:extLst>
      <p:ext uri="{BB962C8B-B14F-4D97-AF65-F5344CB8AC3E}">
        <p14:creationId xmlns:p14="http://schemas.microsoft.com/office/powerpoint/2010/main" val="294350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a:effectLst/>
        </p:spPr>
        <p:txBody>
          <a:bodyPr>
            <a:normAutofit lnSpcReduction="10000"/>
          </a:bodyPr>
          <a:lstStyle/>
          <a:p>
            <a:pPr marL="0" indent="0" algn="ctr">
              <a:buNone/>
            </a:pPr>
            <a:r>
              <a:rPr lang="fr-FR" sz="2000" b="1" dirty="0">
                <a:latin typeface="Abadi" panose="020B0604020104020204" pitchFamily="34" charset="0"/>
              </a:rPr>
              <a:t>Analyse élargie du contentieux</a:t>
            </a:r>
          </a:p>
          <a:p>
            <a:pPr marL="0" indent="0">
              <a:buNone/>
            </a:pPr>
            <a:r>
              <a:rPr lang="fr-FR" sz="2000" dirty="0"/>
              <a:t>	</a:t>
            </a:r>
          </a:p>
          <a:p>
            <a:pPr marL="0" indent="0">
              <a:buNone/>
            </a:pPr>
            <a:r>
              <a:rPr lang="fr-FR" sz="2000" dirty="0"/>
              <a:t>Ces élections sont en apparence très peu contestées. Il est toutefois indispensable de prendre en compte deux éléments connexes pour compléter cette analyse :</a:t>
            </a:r>
          </a:p>
          <a:p>
            <a:pPr marL="457200" indent="-457200">
              <a:buFont typeface="+mj-lt"/>
              <a:buAutoNum type="arabicPeriod"/>
            </a:pPr>
            <a:r>
              <a:rPr lang="fr-FR" sz="2000" dirty="0"/>
              <a:t>Il existe un </a:t>
            </a:r>
            <a:r>
              <a:rPr lang="fr-FR" sz="2000" b="1" dirty="0"/>
              <a:t>contentieux « encastré » </a:t>
            </a:r>
            <a:r>
              <a:rPr lang="fr-FR" sz="2000" dirty="0"/>
              <a:t>qui s’apparente à celui que j’ai étudié dans une recherche antérieure (Voilliot 2021).</a:t>
            </a:r>
          </a:p>
          <a:p>
            <a:pPr marL="0" indent="0">
              <a:buNone/>
            </a:pPr>
            <a:r>
              <a:rPr lang="fr-FR" sz="2000" dirty="0"/>
              <a:t>En 1927, l’élection de Clément </a:t>
            </a:r>
            <a:r>
              <a:rPr lang="fr-FR" sz="2000" dirty="0" err="1"/>
              <a:t>Quéau</a:t>
            </a:r>
            <a:r>
              <a:rPr lang="fr-FR" sz="2000" dirty="0"/>
              <a:t> – conseiller d’arrondissement du canton d’Ancy-le-Franc – à la Chambre d’agriculture de l’Yonne a fait l’objet d’un recours en annulation qui sera rejeté par le Conseil interdépartemental de préfecture avant d’être confirmé par le Conseil d’Etat en 1928. Cette annulation ne fera cependant pas obstacle à sa réélection au Conseil d’arrondissement en 1931 et en 1937.</a:t>
            </a:r>
          </a:p>
          <a:p>
            <a:pPr marL="0" indent="0" algn="just">
              <a:buNone/>
            </a:pPr>
            <a:r>
              <a:rPr lang="fr-FR" sz="2000" dirty="0"/>
              <a:t>					</a:t>
            </a:r>
            <a:r>
              <a:rPr lang="fr-FR" sz="1800" dirty="0"/>
              <a: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10</a:t>
            </a:fld>
            <a:endParaRPr lang="fr-BE" dirty="0"/>
          </a:p>
        </p:txBody>
      </p:sp>
    </p:spTree>
    <p:extLst>
      <p:ext uri="{BB962C8B-B14F-4D97-AF65-F5344CB8AC3E}">
        <p14:creationId xmlns:p14="http://schemas.microsoft.com/office/powerpoint/2010/main" val="402214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a:effectLst/>
        </p:spPr>
        <p:txBody>
          <a:bodyPr>
            <a:normAutofit lnSpcReduction="10000"/>
          </a:bodyPr>
          <a:lstStyle/>
          <a:p>
            <a:pPr marL="0" indent="0" algn="ctr">
              <a:buNone/>
            </a:pPr>
            <a:r>
              <a:rPr lang="fr-FR" sz="2000" b="1" dirty="0">
                <a:latin typeface="Abadi" panose="020B0604020104020204" pitchFamily="34" charset="0"/>
              </a:rPr>
              <a:t>Analyse élargie du contentieux</a:t>
            </a:r>
          </a:p>
          <a:p>
            <a:pPr marL="0" indent="0">
              <a:buNone/>
            </a:pPr>
            <a:r>
              <a:rPr lang="fr-FR" sz="2000" dirty="0"/>
              <a:t>	</a:t>
            </a:r>
          </a:p>
          <a:p>
            <a:pPr marL="457200" indent="-457200">
              <a:buFont typeface="+mj-lt"/>
              <a:buAutoNum type="arabicPeriod" startAt="2"/>
            </a:pPr>
            <a:r>
              <a:rPr lang="fr-FR" sz="2000" dirty="0"/>
              <a:t>Il existe des </a:t>
            </a:r>
            <a:r>
              <a:rPr lang="fr-FR" sz="2000" b="1" dirty="0"/>
              <a:t>élections non contestées </a:t>
            </a:r>
            <a:r>
              <a:rPr lang="fr-FR" sz="2000" dirty="0"/>
              <a:t>où il est possible d’identifier des manœuvres ayant affecté partiellement le résultat.</a:t>
            </a:r>
          </a:p>
          <a:p>
            <a:pPr marL="0" indent="0">
              <a:buNone/>
            </a:pPr>
            <a:r>
              <a:rPr lang="fr-FR" sz="2000" dirty="0"/>
              <a:t>En 1928, dans le canton de Villeneuve-sur-Yonne, le conseiller sortant Anselme </a:t>
            </a:r>
            <a:r>
              <a:rPr lang="fr-FR" sz="2000" dirty="0" err="1"/>
              <a:t>Milachon</a:t>
            </a:r>
            <a:r>
              <a:rPr lang="fr-FR" sz="2000" dirty="0"/>
              <a:t> a été mis en ballotage car il fut « dissuadé » de tenir une réunion publique et parce que, dans le bureau de vote du chef-lieu présidé par son concurrent Marcel Petiot, docteur en médecine et maire de Villeneuve-sur-Yonne, ses bulletins de vote avaient curieusement disparu… Sa réélection fut néanmoins acquise au second tour grâce à une mobilisation plus importante des électeurs (1543 suffrages exprimés contre 1093 au premier tour).</a:t>
            </a:r>
          </a:p>
          <a:p>
            <a:pPr marL="0" indent="0">
              <a:buNone/>
            </a:pPr>
            <a:endParaRPr lang="fr-FR" sz="2000" dirty="0"/>
          </a:p>
          <a:p>
            <a:pPr marL="0" indent="0">
              <a:buNone/>
            </a:pPr>
            <a:r>
              <a:rPr lang="fr-FR" sz="2000" dirty="0"/>
              <a:t>							</a:t>
            </a:r>
            <a:r>
              <a:rPr lang="fr-FR" sz="1800" dirty="0"/>
              <a: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11</a:t>
            </a:fld>
            <a:endParaRPr lang="fr-BE" dirty="0"/>
          </a:p>
        </p:txBody>
      </p:sp>
    </p:spTree>
    <p:extLst>
      <p:ext uri="{BB962C8B-B14F-4D97-AF65-F5344CB8AC3E}">
        <p14:creationId xmlns:p14="http://schemas.microsoft.com/office/powerpoint/2010/main" val="216752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CF6218A1-14EF-4181-A592-B111FAB0FFBE}"/>
              </a:ext>
            </a:extLst>
          </p:cNvPr>
          <p:cNvPicPr>
            <a:picLocks noChangeAspect="1"/>
          </p:cNvPicPr>
          <p:nvPr/>
        </p:nvPicPr>
        <p:blipFill rotWithShape="1">
          <a:blip r:embed="rId2"/>
          <a:srcRect l="2190" r="29338" b="1"/>
          <a:stretch/>
        </p:blipFill>
        <p:spPr>
          <a:xfrm>
            <a:off x="1891767" y="10"/>
            <a:ext cx="7252231" cy="6857990"/>
          </a:xfrm>
          <a:prstGeom prst="rect">
            <a:avLst/>
          </a:prstGeom>
        </p:spPr>
      </p:pic>
      <p:sp>
        <p:nvSpPr>
          <p:cNvPr id="23"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628650" y="365125"/>
            <a:ext cx="2866641" cy="1899912"/>
          </a:xfrm>
        </p:spPr>
        <p:style>
          <a:lnRef idx="1">
            <a:schemeClr val="accent3"/>
          </a:lnRef>
          <a:fillRef idx="2">
            <a:schemeClr val="accent3"/>
          </a:fillRef>
          <a:effectRef idx="1">
            <a:schemeClr val="accent3"/>
          </a:effectRef>
          <a:fontRef idx="minor">
            <a:schemeClr val="dk1"/>
          </a:fontRef>
        </p:style>
        <p:txBody>
          <a:bodyPr anchorCtr="0">
            <a:normAutofit/>
          </a:bodyPr>
          <a:lstStyle/>
          <a:p>
            <a:pPr>
              <a:lnSpc>
                <a:spcPct val="90000"/>
              </a:lnSpc>
            </a:pPr>
            <a:r>
              <a:rPr lang="fr-FR" sz="2700">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628650" y="2434201"/>
            <a:ext cx="2866641" cy="3742762"/>
          </a:xfrm>
        </p:spPr>
        <p:txBody>
          <a:bodyPr>
            <a:normAutofit/>
          </a:bodyPr>
          <a:lstStyle/>
          <a:p>
            <a:pPr marL="0" indent="0">
              <a:buNone/>
            </a:pPr>
            <a:r>
              <a:rPr lang="fr-FR" sz="1700"/>
              <a: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a:xfrm>
            <a:off x="3028950" y="6356350"/>
            <a:ext cx="3086100" cy="365125"/>
          </a:xfrm>
        </p:spPr>
        <p:txBody>
          <a:bodyPr>
            <a:normAutofit/>
          </a:bodyPr>
          <a:lstStyle/>
          <a:p>
            <a:pPr>
              <a:spcAft>
                <a:spcPts val="600"/>
              </a:spcAft>
            </a:pPr>
            <a:r>
              <a:rPr lang="fr-BE">
                <a:solidFill>
                  <a:srgbClr val="FFFFFF"/>
                </a:solidFill>
              </a:rPr>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a:xfrm>
            <a:off x="6457950" y="6356350"/>
            <a:ext cx="2057400" cy="365125"/>
          </a:xfrm>
        </p:spPr>
        <p:txBody>
          <a:bodyPr>
            <a:normAutofit/>
          </a:bodyPr>
          <a:lstStyle/>
          <a:p>
            <a:pPr>
              <a:spcAft>
                <a:spcPts val="600"/>
              </a:spcAft>
            </a:pPr>
            <a:fld id="{CF4668DC-857F-487D-BFFA-8C0CA5037977}" type="slidenum">
              <a:rPr lang="fr-BE" smtClean="0">
                <a:solidFill>
                  <a:srgbClr val="FFFFFF"/>
                </a:solidFill>
              </a:rPr>
              <a:pPr>
                <a:spcAft>
                  <a:spcPts val="600"/>
                </a:spcAft>
              </a:pPr>
              <a:t>12</a:t>
            </a:fld>
            <a:endParaRPr lang="fr-BE">
              <a:solidFill>
                <a:srgbClr val="FFFFFF"/>
              </a:solidFill>
            </a:endParaRPr>
          </a:p>
        </p:txBody>
      </p:sp>
    </p:spTree>
    <p:extLst>
      <p:ext uri="{BB962C8B-B14F-4D97-AF65-F5344CB8AC3E}">
        <p14:creationId xmlns:p14="http://schemas.microsoft.com/office/powerpoint/2010/main" val="265999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Éléments d’analyse transversaux</a:t>
            </a:r>
          </a:p>
          <a:p>
            <a:pPr marL="0" indent="0">
              <a:buNone/>
            </a:pPr>
            <a:r>
              <a:rPr lang="fr-FR" sz="2000" dirty="0"/>
              <a:t>	</a:t>
            </a:r>
          </a:p>
          <a:p>
            <a:pPr marL="0" indent="0">
              <a:buNone/>
            </a:pPr>
            <a:r>
              <a:rPr lang="fr-FR" sz="2000" dirty="0"/>
              <a:t>Si on utilise les outils de l’</a:t>
            </a:r>
            <a:r>
              <a:rPr lang="fr-FR" sz="2000" b="1" dirty="0"/>
              <a:t>analyse configurationnelle </a:t>
            </a:r>
            <a:r>
              <a:rPr lang="fr-FR" sz="2000" dirty="0"/>
              <a:t>des élections (Voilliot 2001), il est possible de mettre en évidence deux phénomènes intéressants qui expliquent pour une part la modestie du contentieux : </a:t>
            </a:r>
          </a:p>
          <a:p>
            <a:pPr>
              <a:buFont typeface="+mj-lt"/>
              <a:buAutoNum type="alphaLcPeriod"/>
            </a:pPr>
            <a:r>
              <a:rPr lang="fr-FR" sz="2000" dirty="0"/>
              <a:t>La prédominance de configurations de type 1 ;</a:t>
            </a:r>
          </a:p>
          <a:p>
            <a:pPr>
              <a:buFont typeface="+mj-lt"/>
              <a:buAutoNum type="alphaLcPeriod"/>
            </a:pPr>
            <a:r>
              <a:rPr lang="fr-FR" sz="2000" dirty="0"/>
              <a:t>Un changement en fin de période, où l’on observe une politisation plus importante de ces élections et, de manière marginale, une intervention plus importante de l’administration préfectorale qui aurait pu donner naissance à des configurations de type 3. C’est donc paradoxalement au moment où ces élections tendent à se « nationaliser » et à se différencier des configurations propres aux élections municipales que l’institution va disparaître.</a:t>
            </a:r>
            <a:endParaRPr lang="fr-FR" sz="16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13</a:t>
            </a:fld>
            <a:endParaRPr lang="fr-BE" dirty="0"/>
          </a:p>
        </p:txBody>
      </p:sp>
    </p:spTree>
    <p:extLst>
      <p:ext uri="{BB962C8B-B14F-4D97-AF65-F5344CB8AC3E}">
        <p14:creationId xmlns:p14="http://schemas.microsoft.com/office/powerpoint/2010/main" val="7615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Analyse configurationnelle simplifiée</a:t>
            </a:r>
          </a:p>
          <a:p>
            <a:pPr marL="0" indent="0" algn="ctr">
              <a:buNone/>
            </a:pPr>
            <a:endParaRPr lang="fr-FR" sz="2000" b="1" dirty="0">
              <a:latin typeface="Abadi" panose="020B0604020104020204" pitchFamily="34" charset="0"/>
            </a:endParaRPr>
          </a:p>
          <a:p>
            <a:pPr marL="0" indent="0" algn="ctr">
              <a:buNone/>
            </a:pPr>
            <a:endParaRPr lang="fr-FR" sz="2000" b="1" dirty="0">
              <a:latin typeface="Abadi" panose="020B0604020104020204" pitchFamily="34" charset="0"/>
            </a:endParaRPr>
          </a:p>
          <a:p>
            <a:pPr marL="0" indent="0">
              <a:buNone/>
            </a:pPr>
            <a:r>
              <a:rPr lang="fr-FR" sz="2000" dirty="0"/>
              <a:t>	</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14</a:t>
            </a:fld>
            <a:endParaRPr lang="fr-BE" dirty="0"/>
          </a:p>
        </p:txBody>
      </p:sp>
      <p:graphicFrame>
        <p:nvGraphicFramePr>
          <p:cNvPr id="6" name="Tableau 6">
            <a:extLst>
              <a:ext uri="{FF2B5EF4-FFF2-40B4-BE49-F238E27FC236}">
                <a16:creationId xmlns:a16="http://schemas.microsoft.com/office/drawing/2014/main" id="{3A8B990D-B03C-47D5-9CF5-D40049700D0C}"/>
              </a:ext>
            </a:extLst>
          </p:cNvPr>
          <p:cNvGraphicFramePr>
            <a:graphicFrameLocks noGrp="1"/>
          </p:cNvGraphicFramePr>
          <p:nvPr>
            <p:extLst>
              <p:ext uri="{D42A27DB-BD31-4B8C-83A1-F6EECF244321}">
                <p14:modId xmlns:p14="http://schemas.microsoft.com/office/powerpoint/2010/main" val="3202967133"/>
              </p:ext>
            </p:extLst>
          </p:nvPr>
        </p:nvGraphicFramePr>
        <p:xfrm>
          <a:off x="1538501" y="1916832"/>
          <a:ext cx="6096001" cy="1752600"/>
        </p:xfrm>
        <a:graphic>
          <a:graphicData uri="http://schemas.openxmlformats.org/drawingml/2006/table">
            <a:tbl>
              <a:tblPr firstRow="1" bandRow="1">
                <a:tableStyleId>{5C22544A-7EE6-4342-B048-85BDC9FD1C3A}</a:tableStyleId>
              </a:tblPr>
              <a:tblGrid>
                <a:gridCol w="2019131">
                  <a:extLst>
                    <a:ext uri="{9D8B030D-6E8A-4147-A177-3AD203B41FA5}">
                      <a16:colId xmlns:a16="http://schemas.microsoft.com/office/drawing/2014/main" val="2711733677"/>
                    </a:ext>
                  </a:extLst>
                </a:gridCol>
                <a:gridCol w="2038435">
                  <a:extLst>
                    <a:ext uri="{9D8B030D-6E8A-4147-A177-3AD203B41FA5}">
                      <a16:colId xmlns:a16="http://schemas.microsoft.com/office/drawing/2014/main" val="901606068"/>
                    </a:ext>
                  </a:extLst>
                </a:gridCol>
                <a:gridCol w="2038435">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Abadi" panose="020B0604020104020204" pitchFamily="34" charset="0"/>
                        </a:rPr>
                        <a:t>Configurations</a:t>
                      </a:r>
                    </a:p>
                    <a:p>
                      <a:endParaRPr lang="fr-FR" dirty="0"/>
                    </a:p>
                  </a:txBody>
                  <a:tcPr/>
                </a:tc>
                <a:tc>
                  <a:txBody>
                    <a:bodyPr/>
                    <a:lstStyle/>
                    <a:p>
                      <a:pPr algn="r"/>
                      <a:r>
                        <a:rPr lang="fr-FR" dirty="0"/>
                        <a:t>1919</a:t>
                      </a:r>
                    </a:p>
                  </a:txBody>
                  <a:tcPr/>
                </a:tc>
                <a:tc>
                  <a:txBody>
                    <a:bodyPr/>
                    <a:lstStyle/>
                    <a:p>
                      <a:pPr algn="r"/>
                      <a:r>
                        <a:rPr lang="fr-FR" dirty="0"/>
                        <a:t>1939</a:t>
                      </a:r>
                    </a:p>
                  </a:txBody>
                  <a:tcPr/>
                </a:tc>
                <a:extLst>
                  <a:ext uri="{0D108BD9-81ED-4DB2-BD59-A6C34878D82A}">
                    <a16:rowId xmlns:a16="http://schemas.microsoft.com/office/drawing/2014/main" val="2341955241"/>
                  </a:ext>
                </a:extLst>
              </a:tr>
              <a:tr h="370840">
                <a:tc>
                  <a:txBody>
                    <a:bodyPr/>
                    <a:lstStyle/>
                    <a:p>
                      <a:r>
                        <a:rPr lang="fr-FR" dirty="0"/>
                        <a:t>Type 1</a:t>
                      </a:r>
                    </a:p>
                  </a:txBody>
                  <a:tcPr/>
                </a:tc>
                <a:tc>
                  <a:txBody>
                    <a:bodyPr/>
                    <a:lstStyle/>
                    <a:p>
                      <a:pPr algn="r"/>
                      <a:r>
                        <a:rPr lang="fr-FR" dirty="0"/>
                        <a:t>30</a:t>
                      </a:r>
                    </a:p>
                  </a:txBody>
                  <a:tcPr/>
                </a:tc>
                <a:tc>
                  <a:txBody>
                    <a:bodyPr/>
                    <a:lstStyle/>
                    <a:p>
                      <a:pPr algn="r"/>
                      <a:r>
                        <a:rPr lang="fr-FR" dirty="0"/>
                        <a:t>6</a:t>
                      </a:r>
                    </a:p>
                  </a:txBody>
                  <a:tcPr/>
                </a:tc>
                <a:extLst>
                  <a:ext uri="{0D108BD9-81ED-4DB2-BD59-A6C34878D82A}">
                    <a16:rowId xmlns:a16="http://schemas.microsoft.com/office/drawing/2014/main" val="4232688374"/>
                  </a:ext>
                </a:extLst>
              </a:tr>
              <a:tr h="370840">
                <a:tc>
                  <a:txBody>
                    <a:bodyPr/>
                    <a:lstStyle/>
                    <a:p>
                      <a:r>
                        <a:rPr lang="fr-FR" dirty="0"/>
                        <a:t>Type 2</a:t>
                      </a:r>
                    </a:p>
                  </a:txBody>
                  <a:tcPr/>
                </a:tc>
                <a:tc>
                  <a:txBody>
                    <a:bodyPr/>
                    <a:lstStyle/>
                    <a:p>
                      <a:pPr algn="r"/>
                      <a:r>
                        <a:rPr lang="fr-FR" dirty="0"/>
                        <a:t>18</a:t>
                      </a:r>
                    </a:p>
                  </a:txBody>
                  <a:tcPr/>
                </a:tc>
                <a:tc>
                  <a:txBody>
                    <a:bodyPr/>
                    <a:lstStyle/>
                    <a:p>
                      <a:pPr algn="r"/>
                      <a:r>
                        <a:rPr lang="fr-FR" dirty="0"/>
                        <a:t>42</a:t>
                      </a:r>
                    </a:p>
                  </a:txBody>
                  <a:tcPr/>
                </a:tc>
                <a:extLst>
                  <a:ext uri="{0D108BD9-81ED-4DB2-BD59-A6C34878D82A}">
                    <a16:rowId xmlns:a16="http://schemas.microsoft.com/office/drawing/2014/main" val="2711541750"/>
                  </a:ext>
                </a:extLst>
              </a:tr>
              <a:tr h="370840">
                <a:tc>
                  <a:txBody>
                    <a:bodyPr/>
                    <a:lstStyle/>
                    <a:p>
                      <a:r>
                        <a:rPr lang="fr-FR" dirty="0"/>
                        <a:t>Type</a:t>
                      </a:r>
                      <a:r>
                        <a:rPr lang="fr-FR" baseline="0" dirty="0"/>
                        <a:t> 3</a:t>
                      </a:r>
                      <a:endParaRPr lang="fr-FR" dirty="0"/>
                    </a:p>
                  </a:txBody>
                  <a:tcPr/>
                </a:tc>
                <a:tc>
                  <a:txBody>
                    <a:bodyPr/>
                    <a:lstStyle/>
                    <a:p>
                      <a:pPr algn="r"/>
                      <a:r>
                        <a:rPr lang="fr-FR" dirty="0"/>
                        <a:t>0</a:t>
                      </a:r>
                    </a:p>
                  </a:txBody>
                  <a:tcPr/>
                </a:tc>
                <a:tc>
                  <a:txBody>
                    <a:bodyPr/>
                    <a:lstStyle/>
                    <a:p>
                      <a:pPr algn="r"/>
                      <a:r>
                        <a:rPr lang="fr-FR" dirty="0"/>
                        <a:t>0</a:t>
                      </a:r>
                    </a:p>
                  </a:txBody>
                  <a:tcPr/>
                </a:tc>
                <a:extLst>
                  <a:ext uri="{0D108BD9-81ED-4DB2-BD59-A6C34878D82A}">
                    <a16:rowId xmlns:a16="http://schemas.microsoft.com/office/drawing/2014/main" val="2286578575"/>
                  </a:ext>
                </a:extLst>
              </a:tr>
            </a:tbl>
          </a:graphicData>
        </a:graphic>
      </p:graphicFrame>
    </p:spTree>
    <p:extLst>
      <p:ext uri="{BB962C8B-B14F-4D97-AF65-F5344CB8AC3E}">
        <p14:creationId xmlns:p14="http://schemas.microsoft.com/office/powerpoint/2010/main" val="132467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lnSpcReduction="10000"/>
          </a:bodyPr>
          <a:lstStyle/>
          <a:p>
            <a:pPr marL="0" indent="0" algn="ctr">
              <a:buNone/>
            </a:pPr>
            <a:r>
              <a:rPr lang="fr-FR" sz="2000" b="1" dirty="0">
                <a:latin typeface="Abadi" panose="020B0604020104020204" pitchFamily="34" charset="0"/>
              </a:rPr>
              <a:t>Une participation limitée mais néanmoins significative</a:t>
            </a:r>
          </a:p>
          <a:p>
            <a:pPr marL="0" indent="0">
              <a:buNone/>
            </a:pPr>
            <a:r>
              <a:rPr lang="fr-FR" sz="2000" dirty="0"/>
              <a:t>	</a:t>
            </a:r>
          </a:p>
          <a:p>
            <a:pPr marL="0" indent="0">
              <a:buNone/>
            </a:pPr>
            <a:r>
              <a:rPr lang="fr-FR" sz="2000" dirty="0"/>
              <a:t>De manière générale, les élections où les sortants ne se représentent pas sont les plus disputées. Inversement, les conseillers qui se représentent sont nombreux à bénéficier d’un capital de notabilité qui transforme l’épreuve électorale en exercice pratique de ratification, ce qui se traduit le plus souvent par une baisse significative de la participation électorale.</a:t>
            </a:r>
          </a:p>
          <a:p>
            <a:pPr marL="0" indent="0">
              <a:buNone/>
            </a:pPr>
            <a:endParaRPr lang="fr-FR" sz="2000" dirty="0"/>
          </a:p>
          <a:p>
            <a:pPr marL="0" indent="0">
              <a:buNone/>
            </a:pPr>
            <a:r>
              <a:rPr lang="fr-FR" sz="2000" dirty="0"/>
              <a:t>Ainsi, dans l’arrondissement de Joigny (qui présente l’avantage pour l’interprétation des calculs de ne pas avoir de circonscription binomiale) en 1919, le </a:t>
            </a:r>
            <a:r>
              <a:rPr lang="fr-FR" sz="2000" u="sng" dirty="0"/>
              <a:t>taux de participation</a:t>
            </a:r>
            <a:r>
              <a:rPr lang="fr-FR" sz="2000" dirty="0"/>
              <a:t> était en moyenne de 50,67 % [à titre de comparaison la moyenne départementale pour l’ensemble des scrutins de 1919 à 1939 était de 56,62 %] dont 48,44 % pour les configurations de type 1 et 53,60 % pour les configurations de type 2.</a:t>
            </a:r>
          </a:p>
          <a:p>
            <a:pPr marL="0" indent="0">
              <a:buNone/>
            </a:pPr>
            <a:endParaRPr lang="fr-FR" sz="16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15</a:t>
            </a:fld>
            <a:endParaRPr lang="fr-BE" dirty="0"/>
          </a:p>
        </p:txBody>
      </p:sp>
    </p:spTree>
    <p:extLst>
      <p:ext uri="{BB962C8B-B14F-4D97-AF65-F5344CB8AC3E}">
        <p14:creationId xmlns:p14="http://schemas.microsoft.com/office/powerpoint/2010/main" val="274828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fontScale="77500" lnSpcReduction="20000"/>
          </a:bodyPr>
          <a:lstStyle/>
          <a:p>
            <a:pPr marL="0" indent="0" algn="ctr">
              <a:buNone/>
            </a:pPr>
            <a:r>
              <a:rPr lang="fr-FR" sz="2400" b="1" dirty="0">
                <a:latin typeface="Abadi" panose="020B0604020104020204" pitchFamily="34" charset="0"/>
              </a:rPr>
              <a:t>Une relation moins forte que prévu</a:t>
            </a:r>
          </a:p>
          <a:p>
            <a:pPr marL="0" indent="0">
              <a:buNone/>
            </a:pPr>
            <a:r>
              <a:rPr lang="fr-FR" sz="2000" dirty="0"/>
              <a:t>	</a:t>
            </a:r>
          </a:p>
          <a:p>
            <a:pPr marL="0" indent="0" algn="just">
              <a:buNone/>
            </a:pPr>
            <a:r>
              <a:rPr lang="fr-FR" sz="2400" dirty="0"/>
              <a:t>Il faut toutefois nuancer ce constat global, car la différence apparaît moins significative si l’on change d’échelle, sur la base d’</a:t>
            </a:r>
            <a:r>
              <a:rPr lang="fr-FR" sz="2400" u="sng" dirty="0"/>
              <a:t>études longitudinales par canton</a:t>
            </a:r>
            <a:r>
              <a:rPr lang="fr-FR" sz="2400" dirty="0"/>
              <a:t>. </a:t>
            </a:r>
          </a:p>
          <a:p>
            <a:pPr marL="0" indent="0">
              <a:buNone/>
            </a:pPr>
            <a:endParaRPr lang="fr-FR" sz="16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lgn="ctr">
              <a:buNone/>
            </a:pPr>
            <a:r>
              <a:rPr lang="fr-FR" sz="2000" b="1" i="1" dirty="0">
                <a:solidFill>
                  <a:schemeClr val="accent2">
                    <a:lumMod val="50000"/>
                  </a:schemeClr>
                </a:solidFill>
              </a:rPr>
              <a:t>canton de Saint-Julien du Sault</a:t>
            </a:r>
          </a:p>
          <a:p>
            <a:pPr marL="0" indent="0">
              <a:buNone/>
            </a:pPr>
            <a:endParaRPr lang="fr-FR" sz="2400" dirty="0"/>
          </a:p>
          <a:p>
            <a:pPr marL="0" indent="0" algn="just">
              <a:buNone/>
            </a:pPr>
            <a:r>
              <a:rPr lang="fr-FR" sz="2400" dirty="0"/>
              <a:t>Cette relation devra par conséquent être </a:t>
            </a:r>
            <a:r>
              <a:rPr lang="fr-FR" sz="2400" b="1" dirty="0"/>
              <a:t>testée à nouveau </a:t>
            </a:r>
            <a:r>
              <a:rPr lang="fr-FR" sz="2400" dirty="0"/>
              <a:t>sur la base d’une analyse configurationnelle élargie (Voilliot 2018).</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16</a:t>
            </a:fld>
            <a:endParaRPr lang="fr-BE" dirty="0"/>
          </a:p>
        </p:txBody>
      </p:sp>
      <p:graphicFrame>
        <p:nvGraphicFramePr>
          <p:cNvPr id="6" name="Tableau 6">
            <a:extLst>
              <a:ext uri="{FF2B5EF4-FFF2-40B4-BE49-F238E27FC236}">
                <a16:creationId xmlns:a16="http://schemas.microsoft.com/office/drawing/2014/main" id="{822F63B6-354E-420B-8D87-9C3DBAD5D4AB}"/>
              </a:ext>
            </a:extLst>
          </p:cNvPr>
          <p:cNvGraphicFramePr>
            <a:graphicFrameLocks noGrp="1"/>
          </p:cNvGraphicFramePr>
          <p:nvPr>
            <p:extLst>
              <p:ext uri="{D42A27DB-BD31-4B8C-83A1-F6EECF244321}">
                <p14:modId xmlns:p14="http://schemas.microsoft.com/office/powerpoint/2010/main" val="959095724"/>
              </p:ext>
            </p:extLst>
          </p:nvPr>
        </p:nvGraphicFramePr>
        <p:xfrm>
          <a:off x="845894" y="2658224"/>
          <a:ext cx="7452212" cy="1706880"/>
        </p:xfrm>
        <a:graphic>
          <a:graphicData uri="http://schemas.openxmlformats.org/drawingml/2006/table">
            <a:tbl>
              <a:tblPr firstRow="1" bandRow="1">
                <a:tableStyleId>{93296810-A885-4BE3-A3E7-6D5BEEA58F35}</a:tableStyleId>
              </a:tblPr>
              <a:tblGrid>
                <a:gridCol w="1056336">
                  <a:extLst>
                    <a:ext uri="{9D8B030D-6E8A-4147-A177-3AD203B41FA5}">
                      <a16:colId xmlns:a16="http://schemas.microsoft.com/office/drawing/2014/main" val="809018614"/>
                    </a:ext>
                  </a:extLst>
                </a:gridCol>
                <a:gridCol w="1072866">
                  <a:extLst>
                    <a:ext uri="{9D8B030D-6E8A-4147-A177-3AD203B41FA5}">
                      <a16:colId xmlns:a16="http://schemas.microsoft.com/office/drawing/2014/main" val="1849491261"/>
                    </a:ext>
                  </a:extLst>
                </a:gridCol>
                <a:gridCol w="1064602">
                  <a:extLst>
                    <a:ext uri="{9D8B030D-6E8A-4147-A177-3AD203B41FA5}">
                      <a16:colId xmlns:a16="http://schemas.microsoft.com/office/drawing/2014/main" val="3970334589"/>
                    </a:ext>
                  </a:extLst>
                </a:gridCol>
                <a:gridCol w="1064602">
                  <a:extLst>
                    <a:ext uri="{9D8B030D-6E8A-4147-A177-3AD203B41FA5}">
                      <a16:colId xmlns:a16="http://schemas.microsoft.com/office/drawing/2014/main" val="361851849"/>
                    </a:ext>
                  </a:extLst>
                </a:gridCol>
                <a:gridCol w="1064602">
                  <a:extLst>
                    <a:ext uri="{9D8B030D-6E8A-4147-A177-3AD203B41FA5}">
                      <a16:colId xmlns:a16="http://schemas.microsoft.com/office/drawing/2014/main" val="819572199"/>
                    </a:ext>
                  </a:extLst>
                </a:gridCol>
                <a:gridCol w="1064602">
                  <a:extLst>
                    <a:ext uri="{9D8B030D-6E8A-4147-A177-3AD203B41FA5}">
                      <a16:colId xmlns:a16="http://schemas.microsoft.com/office/drawing/2014/main" val="1416590441"/>
                    </a:ext>
                  </a:extLst>
                </a:gridCol>
                <a:gridCol w="1064602">
                  <a:extLst>
                    <a:ext uri="{9D8B030D-6E8A-4147-A177-3AD203B41FA5}">
                      <a16:colId xmlns:a16="http://schemas.microsoft.com/office/drawing/2014/main" val="1731432255"/>
                    </a:ext>
                  </a:extLst>
                </a:gridCol>
              </a:tblGrid>
              <a:tr h="293175">
                <a:tc>
                  <a:txBody>
                    <a:bodyPr/>
                    <a:lstStyle/>
                    <a:p>
                      <a:r>
                        <a:rPr lang="fr-FR" dirty="0"/>
                        <a:t>Scrutin</a:t>
                      </a:r>
                    </a:p>
                  </a:txBody>
                  <a:tcPr/>
                </a:tc>
                <a:tc>
                  <a:txBody>
                    <a:bodyPr/>
                    <a:lstStyle/>
                    <a:p>
                      <a:pPr algn="ctr"/>
                      <a:r>
                        <a:rPr lang="fr-FR" dirty="0"/>
                        <a:t>1919</a:t>
                      </a:r>
                    </a:p>
                  </a:txBody>
                  <a:tcPr/>
                </a:tc>
                <a:tc>
                  <a:txBody>
                    <a:bodyPr/>
                    <a:lstStyle/>
                    <a:p>
                      <a:pPr algn="ctr"/>
                      <a:r>
                        <a:rPr lang="fr-FR" dirty="0"/>
                        <a:t>1922</a:t>
                      </a:r>
                    </a:p>
                  </a:txBody>
                  <a:tcPr/>
                </a:tc>
                <a:tc>
                  <a:txBody>
                    <a:bodyPr/>
                    <a:lstStyle/>
                    <a:p>
                      <a:pPr algn="ctr"/>
                      <a:r>
                        <a:rPr lang="fr-FR" dirty="0"/>
                        <a:t>1925</a:t>
                      </a:r>
                    </a:p>
                  </a:txBody>
                  <a:tcPr/>
                </a:tc>
                <a:tc>
                  <a:txBody>
                    <a:bodyPr/>
                    <a:lstStyle/>
                    <a:p>
                      <a:pPr algn="ctr"/>
                      <a:r>
                        <a:rPr lang="fr-FR" dirty="0"/>
                        <a:t>1926</a:t>
                      </a:r>
                    </a:p>
                  </a:txBody>
                  <a:tcPr/>
                </a:tc>
                <a:tc>
                  <a:txBody>
                    <a:bodyPr/>
                    <a:lstStyle/>
                    <a:p>
                      <a:pPr algn="ctr"/>
                      <a:r>
                        <a:rPr lang="fr-FR" dirty="0"/>
                        <a:t>1931</a:t>
                      </a:r>
                    </a:p>
                  </a:txBody>
                  <a:tcPr/>
                </a:tc>
                <a:tc>
                  <a:txBody>
                    <a:bodyPr/>
                    <a:lstStyle/>
                    <a:p>
                      <a:pPr algn="ctr"/>
                      <a:r>
                        <a:rPr lang="fr-FR" dirty="0"/>
                        <a:t>1937</a:t>
                      </a:r>
                    </a:p>
                  </a:txBody>
                  <a:tcPr/>
                </a:tc>
                <a:extLst>
                  <a:ext uri="{0D108BD9-81ED-4DB2-BD59-A6C34878D82A}">
                    <a16:rowId xmlns:a16="http://schemas.microsoft.com/office/drawing/2014/main" val="3975335942"/>
                  </a:ext>
                </a:extLst>
              </a:tr>
              <a:tr h="561920">
                <a:tc>
                  <a:txBody>
                    <a:bodyPr/>
                    <a:lstStyle/>
                    <a:p>
                      <a:r>
                        <a:rPr lang="fr-FR" sz="1200" dirty="0"/>
                        <a:t>Configuration</a:t>
                      </a:r>
                    </a:p>
                  </a:txBody>
                  <a:tcPr/>
                </a:tc>
                <a:tc>
                  <a:txBody>
                    <a:bodyPr/>
                    <a:lstStyle/>
                    <a:p>
                      <a:pPr algn="ctr"/>
                      <a:r>
                        <a:rPr lang="fr-FR" sz="4000" dirty="0">
                          <a:solidFill>
                            <a:schemeClr val="accent5"/>
                          </a:solidFill>
                        </a:rPr>
                        <a:t>1</a:t>
                      </a:r>
                    </a:p>
                  </a:txBody>
                  <a:tcPr/>
                </a:tc>
                <a:tc>
                  <a:txBody>
                    <a:bodyPr/>
                    <a:lstStyle/>
                    <a:p>
                      <a:pPr algn="ctr"/>
                      <a:r>
                        <a:rPr lang="fr-FR" sz="4000" dirty="0">
                          <a:solidFill>
                            <a:schemeClr val="accent5"/>
                          </a:solidFill>
                        </a:rPr>
                        <a:t>1</a:t>
                      </a:r>
                    </a:p>
                  </a:txBody>
                  <a:tcPr/>
                </a:tc>
                <a:tc>
                  <a:txBody>
                    <a:bodyPr/>
                    <a:lstStyle/>
                    <a:p>
                      <a:pPr algn="ctr"/>
                      <a:r>
                        <a:rPr lang="fr-FR" sz="4000" dirty="0">
                          <a:solidFill>
                            <a:srgbClr val="FF0000"/>
                          </a:solidFill>
                        </a:rPr>
                        <a:t>2</a:t>
                      </a:r>
                    </a:p>
                  </a:txBody>
                  <a:tcPr/>
                </a:tc>
                <a:tc>
                  <a:txBody>
                    <a:bodyPr/>
                    <a:lstStyle/>
                    <a:p>
                      <a:pPr algn="ctr"/>
                      <a:r>
                        <a:rPr lang="fr-FR" sz="4000" dirty="0">
                          <a:solidFill>
                            <a:srgbClr val="FF0000"/>
                          </a:solidFill>
                        </a:rPr>
                        <a:t>2</a:t>
                      </a:r>
                    </a:p>
                  </a:txBody>
                  <a:tcPr/>
                </a:tc>
                <a:tc>
                  <a:txBody>
                    <a:bodyPr/>
                    <a:lstStyle/>
                    <a:p>
                      <a:pPr algn="ctr"/>
                      <a:r>
                        <a:rPr lang="fr-FR" sz="4000" dirty="0">
                          <a:solidFill>
                            <a:schemeClr val="accent5"/>
                          </a:solidFill>
                        </a:rPr>
                        <a:t>1</a:t>
                      </a:r>
                    </a:p>
                  </a:txBody>
                  <a:tcPr/>
                </a:tc>
                <a:tc>
                  <a:txBody>
                    <a:bodyPr/>
                    <a:lstStyle/>
                    <a:p>
                      <a:pPr algn="ctr"/>
                      <a:r>
                        <a:rPr lang="fr-FR" sz="4000" dirty="0">
                          <a:solidFill>
                            <a:srgbClr val="FF0000"/>
                          </a:solidFill>
                        </a:rPr>
                        <a:t>2</a:t>
                      </a:r>
                    </a:p>
                  </a:txBody>
                  <a:tcPr/>
                </a:tc>
                <a:extLst>
                  <a:ext uri="{0D108BD9-81ED-4DB2-BD59-A6C34878D82A}">
                    <a16:rowId xmlns:a16="http://schemas.microsoft.com/office/drawing/2014/main" val="4269979778"/>
                  </a:ext>
                </a:extLst>
              </a:tr>
              <a:tr h="513057">
                <a:tc>
                  <a:txBody>
                    <a:bodyPr/>
                    <a:lstStyle/>
                    <a:p>
                      <a:r>
                        <a:rPr lang="fr-FR" sz="1200" dirty="0"/>
                        <a:t>Taux de participation (en %)</a:t>
                      </a:r>
                    </a:p>
                  </a:txBody>
                  <a:tcPr/>
                </a:tc>
                <a:tc>
                  <a:txBody>
                    <a:bodyPr/>
                    <a:lstStyle/>
                    <a:p>
                      <a:pPr algn="ctr"/>
                      <a:r>
                        <a:rPr lang="fr-FR" sz="2800" dirty="0"/>
                        <a:t>55,81</a:t>
                      </a:r>
                    </a:p>
                  </a:txBody>
                  <a:tcPr/>
                </a:tc>
                <a:tc>
                  <a:txBody>
                    <a:bodyPr/>
                    <a:lstStyle/>
                    <a:p>
                      <a:pPr algn="ctr"/>
                      <a:r>
                        <a:rPr lang="fr-FR" sz="2800" dirty="0"/>
                        <a:t>56,02</a:t>
                      </a:r>
                    </a:p>
                  </a:txBody>
                  <a:tcPr/>
                </a:tc>
                <a:tc>
                  <a:txBody>
                    <a:bodyPr/>
                    <a:lstStyle/>
                    <a:p>
                      <a:pPr algn="ctr"/>
                      <a:r>
                        <a:rPr lang="fr-FR" sz="2800" dirty="0"/>
                        <a:t>52,92</a:t>
                      </a:r>
                    </a:p>
                  </a:txBody>
                  <a:tcPr/>
                </a:tc>
                <a:tc>
                  <a:txBody>
                    <a:bodyPr/>
                    <a:lstStyle/>
                    <a:p>
                      <a:pPr algn="ctr"/>
                      <a:r>
                        <a:rPr lang="fr-FR" sz="2800" dirty="0"/>
                        <a:t>56,10</a:t>
                      </a:r>
                    </a:p>
                  </a:txBody>
                  <a:tcPr/>
                </a:tc>
                <a:tc>
                  <a:txBody>
                    <a:bodyPr/>
                    <a:lstStyle/>
                    <a:p>
                      <a:pPr algn="ctr"/>
                      <a:r>
                        <a:rPr lang="fr-FR" sz="2800" dirty="0"/>
                        <a:t>44,64</a:t>
                      </a:r>
                    </a:p>
                  </a:txBody>
                  <a:tcPr/>
                </a:tc>
                <a:tc>
                  <a:txBody>
                    <a:bodyPr/>
                    <a:lstStyle/>
                    <a:p>
                      <a:pPr algn="ctr"/>
                      <a:r>
                        <a:rPr lang="fr-FR" sz="2800" dirty="0"/>
                        <a:t>41,23</a:t>
                      </a:r>
                    </a:p>
                  </a:txBody>
                  <a:tcPr/>
                </a:tc>
                <a:extLst>
                  <a:ext uri="{0D108BD9-81ED-4DB2-BD59-A6C34878D82A}">
                    <a16:rowId xmlns:a16="http://schemas.microsoft.com/office/drawing/2014/main" val="1364310766"/>
                  </a:ext>
                </a:extLst>
              </a:tr>
            </a:tbl>
          </a:graphicData>
        </a:graphic>
      </p:graphicFrame>
    </p:spTree>
    <p:extLst>
      <p:ext uri="{BB962C8B-B14F-4D97-AF65-F5344CB8AC3E}">
        <p14:creationId xmlns:p14="http://schemas.microsoft.com/office/powerpoint/2010/main" val="27141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fontScale="92500" lnSpcReduction="10000"/>
          </a:bodyPr>
          <a:lstStyle/>
          <a:p>
            <a:pPr marL="0" indent="0" algn="ctr">
              <a:buNone/>
            </a:pPr>
            <a:r>
              <a:rPr lang="fr-FR" sz="2000" b="1" dirty="0">
                <a:latin typeface="Abadi" panose="020B0604020104020204" pitchFamily="34" charset="0"/>
              </a:rPr>
              <a:t>Les ruses de la vertu</a:t>
            </a:r>
          </a:p>
          <a:p>
            <a:pPr marL="0" indent="0" algn="just">
              <a:buNone/>
            </a:pPr>
            <a:endParaRPr lang="fr-FR" sz="2000" dirty="0">
              <a:latin typeface="Abadi" panose="020B0604020104020204" pitchFamily="34" charset="0"/>
            </a:endParaRPr>
          </a:p>
          <a:p>
            <a:pPr marL="0" indent="0" algn="just">
              <a:buNone/>
            </a:pPr>
            <a:r>
              <a:rPr lang="fr-FR" sz="2200" dirty="0">
                <a:latin typeface="+mj-lt"/>
              </a:rPr>
              <a:t>La loi de 1913 a généralisé l’usage de l’isoloir. Aucun document d’archive ne peut être mis en relation avec ce bien d’équipement durant l’entre deux-guerres dans l’Yonne. Deux conclusions, opposées, peuvent être tirées de ce constat :</a:t>
            </a:r>
          </a:p>
          <a:p>
            <a:pPr marL="457200" indent="-457200" algn="just">
              <a:buAutoNum type="alphaLcParenR"/>
            </a:pPr>
            <a:r>
              <a:rPr lang="fr-FR" sz="2200" dirty="0">
                <a:latin typeface="+mj-lt"/>
              </a:rPr>
              <a:t>Dans une perspective complotiste, aucun isoloir n’a jamais été utilisé dans ce département !</a:t>
            </a:r>
          </a:p>
          <a:p>
            <a:pPr marL="457200" indent="-457200" algn="just">
              <a:buAutoNum type="alphaLcParenR"/>
            </a:pPr>
            <a:r>
              <a:rPr lang="fr-FR" sz="2200" dirty="0">
                <a:latin typeface="+mj-lt"/>
              </a:rPr>
              <a:t>Dans une perspective plus réaliste, leur usage a été généralisé lors des élections législatives de 1914 et aucun problème n’a été constaté par la suite.</a:t>
            </a:r>
          </a:p>
          <a:p>
            <a:pPr marL="0" indent="0" algn="just">
              <a:buNone/>
            </a:pPr>
            <a:r>
              <a:rPr lang="fr-FR" sz="2200" dirty="0">
                <a:latin typeface="+mj-lt"/>
              </a:rPr>
              <a:t>Il n’en va pas de même des deux biens d’équipement qui, logiquement, sont utilisés conjointement à l’isoloir, à savoir les enveloppes et les bulletins de vote.</a:t>
            </a:r>
          </a:p>
          <a:p>
            <a:pPr marL="0" indent="0">
              <a:buNone/>
            </a:pPr>
            <a:r>
              <a:rPr lang="fr-FR" sz="2000" dirty="0"/>
              <a:t>	</a:t>
            </a:r>
          </a:p>
          <a:p>
            <a:pPr marL="0" indent="0">
              <a:buNone/>
            </a:pPr>
            <a:endParaRPr lang="fr-FR" sz="16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17</a:t>
            </a:fld>
            <a:endParaRPr lang="fr-BE" dirty="0"/>
          </a:p>
        </p:txBody>
      </p:sp>
    </p:spTree>
    <p:extLst>
      <p:ext uri="{BB962C8B-B14F-4D97-AF65-F5344CB8AC3E}">
        <p14:creationId xmlns:p14="http://schemas.microsoft.com/office/powerpoint/2010/main" val="210594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Les enveloppes</a:t>
            </a:r>
          </a:p>
          <a:p>
            <a:pPr marL="0" indent="0" algn="just">
              <a:buNone/>
            </a:pPr>
            <a:endParaRPr lang="fr-FR" sz="2000" dirty="0">
              <a:latin typeface="Abadi" panose="020B0604020104020204" pitchFamily="34" charset="0"/>
            </a:endParaRPr>
          </a:p>
          <a:p>
            <a:pPr marL="0" indent="0" algn="just">
              <a:buNone/>
            </a:pPr>
            <a:r>
              <a:rPr lang="fr-FR" sz="2000" dirty="0"/>
              <a:t>Avant 1914, les mairies avaient recours à des fournisseurs privés pour se procurer des enveloppes. A partir de cette date, l’Imprimerie nationale a été chargée de fournir aux préfectures des enveloppes non gommées portant la mention « République française », de couleur bleue pour les élections législatives et de couleur grise pour les élections locales, à charge pour elles de gérer ce stock (</a:t>
            </a:r>
            <a:r>
              <a:rPr lang="fr-FR" sz="2000" dirty="0" err="1"/>
              <a:t>Tanchoux</a:t>
            </a:r>
            <a:r>
              <a:rPr lang="fr-FR" sz="2000" dirty="0"/>
              <a:t> 2004 </a:t>
            </a:r>
            <a:r>
              <a:rPr lang="fr-FR" sz="1600" dirty="0"/>
              <a:t>note 64 p. 409</a:t>
            </a:r>
            <a:r>
              <a:rPr lang="fr-FR" sz="2000" dirty="0"/>
              <a:t>). L’économie de guerre, et la priorité donnée aux armées, vont remettre en cause cette situation. C’est pourquoi, l’administration icaunaise va massivement recourir après-guerre aux enveloppes de la YMCA initialement prévues pour acheminer gratuitement la correspondance des soldats américains arrivés en France à partir de 1917. Ces enveloppes devenaient réglementaires par simple adjonction du tampon de la préfecture.</a:t>
            </a:r>
          </a:p>
          <a:p>
            <a:pPr marL="0" indent="0">
              <a:buNone/>
            </a:pPr>
            <a:endParaRPr lang="fr-FR" sz="16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18</a:t>
            </a:fld>
            <a:endParaRPr lang="fr-BE" dirty="0"/>
          </a:p>
        </p:txBody>
      </p:sp>
    </p:spTree>
    <p:extLst>
      <p:ext uri="{BB962C8B-B14F-4D97-AF65-F5344CB8AC3E}">
        <p14:creationId xmlns:p14="http://schemas.microsoft.com/office/powerpoint/2010/main" val="60923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buNone/>
            </a:pPr>
            <a:endParaRPr lang="fr-FR" sz="1600" dirty="0"/>
          </a:p>
          <a:p>
            <a:pPr marL="0" indent="0">
              <a:buNone/>
            </a:pPr>
            <a:endParaRPr lang="fr-FR" sz="20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a:xfrm>
            <a:off x="3124200" y="6237312"/>
            <a:ext cx="2895600" cy="484163"/>
          </a:xfrm>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19</a:t>
            </a:fld>
            <a:endParaRPr lang="fr-BE" dirty="0"/>
          </a:p>
        </p:txBody>
      </p:sp>
      <p:pic>
        <p:nvPicPr>
          <p:cNvPr id="7" name="Image 6" descr="Une image contenant texte, enveloppe, fournitures de bureau, sac&#10;&#10;Description générée automatiquement">
            <a:extLst>
              <a:ext uri="{FF2B5EF4-FFF2-40B4-BE49-F238E27FC236}">
                <a16:creationId xmlns:a16="http://schemas.microsoft.com/office/drawing/2014/main" id="{B1FF7213-9CC7-4CF8-AA2B-F4541FE83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447"/>
            <a:ext cx="9144000" cy="6840759"/>
          </a:xfrm>
          <a:prstGeom prst="rect">
            <a:avLst/>
          </a:prstGeom>
        </p:spPr>
      </p:pic>
    </p:spTree>
    <p:extLst>
      <p:ext uri="{BB962C8B-B14F-4D97-AF65-F5344CB8AC3E}">
        <p14:creationId xmlns:p14="http://schemas.microsoft.com/office/powerpoint/2010/main" val="65371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Introduction</a:t>
            </a:r>
          </a:p>
          <a:p>
            <a:pPr marL="0" indent="0">
              <a:buNone/>
            </a:pPr>
            <a:r>
              <a:rPr lang="fr-FR" sz="2000" dirty="0"/>
              <a:t>	</a:t>
            </a:r>
          </a:p>
          <a:p>
            <a:pPr marL="0" indent="0">
              <a:buNone/>
            </a:pPr>
            <a:r>
              <a:rPr lang="fr-FR" sz="2000" dirty="0"/>
              <a:t>Cette communication se situe au confluent d’un projet de recherche personnel sur les conseillers d’arrondissement du département de l’Yonne et du projet ANR VERELECT. Mon objectif aujourd’hui est d’étudier les conséquences, pour ces élections cantonales, de la mise en œuvre de la loi de 1913 qui a imposé de nouveaux biens d’équipement pratiques (Garrigou 1993). Le contentieux de ces élections ne sera donc pas étudié pour lui-même, comme pourrait le faire </a:t>
            </a:r>
            <a:r>
              <a:rPr lang="fr-FR" sz="2000" dirty="0" err="1"/>
              <a:t>un.e</a:t>
            </a:r>
            <a:r>
              <a:rPr lang="fr-FR" sz="2000" dirty="0"/>
              <a:t> spécialiste du droit électoral, mais comme un vecteur d’informations sur les transformations des pratiques électorales.</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a:t>
            </a:fld>
            <a:endParaRPr lang="fr-BE" dirty="0"/>
          </a:p>
        </p:txBody>
      </p:sp>
    </p:spTree>
    <p:extLst>
      <p:ext uri="{BB962C8B-B14F-4D97-AF65-F5344CB8AC3E}">
        <p14:creationId xmlns:p14="http://schemas.microsoft.com/office/powerpoint/2010/main" val="1615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Les bulletins</a:t>
            </a:r>
          </a:p>
          <a:p>
            <a:pPr marL="0" indent="0" algn="just">
              <a:buNone/>
            </a:pPr>
            <a:endParaRPr lang="fr-FR" sz="2000" dirty="0">
              <a:latin typeface="Abadi" panose="020B0604020104020204" pitchFamily="34" charset="0"/>
            </a:endParaRPr>
          </a:p>
          <a:p>
            <a:pPr marL="0" indent="0" algn="just">
              <a:buNone/>
            </a:pPr>
            <a:r>
              <a:rPr lang="fr-FR" sz="2000" dirty="0"/>
              <a:t>La loi du 20 mars 1924 (reprenant des dispositions mises en œuvre depuis 1919 par voie de circulaire) imposait que des bulletins de chaque candidat au nombre au moins égal à celui des électeurs inscrits soient envoyés à toutes les mairies concernées et ensuite distribués par les facteurs. L’impression et l’envoi des bulletins étaient quant à eux laissés à la charge financière et matérielle des candidats, ce qui pouvaient poser des problèmes si les paquets étaient envoyés tardivement ou les bulletins mal distribués par le service postal. </a:t>
            </a:r>
          </a:p>
          <a:p>
            <a:pPr marL="0" indent="0" algn="just">
              <a:buNone/>
            </a:pPr>
            <a:r>
              <a:rPr lang="fr-FR" sz="2000" dirty="0"/>
              <a:t>Des faits de ce genre sont mentionnés dans deux des quatre recours en annulation évoqués précédemment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20</a:t>
            </a:fld>
            <a:endParaRPr lang="fr-BE" dirty="0"/>
          </a:p>
        </p:txBody>
      </p:sp>
    </p:spTree>
    <p:extLst>
      <p:ext uri="{BB962C8B-B14F-4D97-AF65-F5344CB8AC3E}">
        <p14:creationId xmlns:p14="http://schemas.microsoft.com/office/powerpoint/2010/main" val="44716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Les bulletins</a:t>
            </a:r>
          </a:p>
          <a:p>
            <a:pPr marL="0" indent="0" algn="ctr">
              <a:buNone/>
            </a:pPr>
            <a:endParaRPr lang="fr-FR" sz="2000" b="1" dirty="0">
              <a:latin typeface="Abadi" panose="020B0604020104020204" pitchFamily="34" charset="0"/>
            </a:endParaRPr>
          </a:p>
          <a:p>
            <a:pPr algn="just">
              <a:buFont typeface="Wingdings" panose="05000000000000000000" pitchFamily="2" charset="2"/>
              <a:buChar char="q"/>
            </a:pPr>
            <a:r>
              <a:rPr lang="fr-FR" sz="2000" dirty="0">
                <a:latin typeface="+mj-lt"/>
              </a:rPr>
              <a:t>Dans le canton de Coulanges, en 1938, en raison d’une défaillance du service postal, les bulletins de Paulin Thomas ont été distribués aux électeurs, à sa demande, par le garde-champêtre dans la commune de Crain, ce qui était formellement interdit par la loi du 30 novembre 1875 (Voilliot 2005).</a:t>
            </a:r>
          </a:p>
          <a:p>
            <a:pPr algn="just">
              <a:buFont typeface="Wingdings" panose="05000000000000000000" pitchFamily="2" charset="2"/>
              <a:buChar char="q"/>
            </a:pPr>
            <a:r>
              <a:rPr lang="fr-FR" sz="2000" dirty="0">
                <a:latin typeface="+mj-lt"/>
              </a:rPr>
              <a:t>Dans le canton de Saint-Florentin, en 1928, aucun bulletin portant les noms et qualités de Just </a:t>
            </a:r>
            <a:r>
              <a:rPr lang="fr-FR" sz="2000" dirty="0" err="1">
                <a:latin typeface="+mj-lt"/>
              </a:rPr>
              <a:t>Maisonnasse</a:t>
            </a:r>
            <a:r>
              <a:rPr lang="fr-FR" sz="2000" dirty="0">
                <a:latin typeface="+mj-lt"/>
              </a:rPr>
              <a:t> n’a été distribué aux électeurs de la commune de </a:t>
            </a:r>
            <a:r>
              <a:rPr lang="fr-FR" sz="2000" dirty="0" err="1">
                <a:latin typeface="+mj-lt"/>
              </a:rPr>
              <a:t>Chéu</a:t>
            </a:r>
            <a:r>
              <a:rPr lang="fr-FR" sz="2000" dirty="0">
                <a:latin typeface="+mj-lt"/>
              </a:rPr>
              <a:t>, dont le maire était lui-même candidat aux élections. Les bulletins en question avaient été envoyés par erreur dans une autre commune du canton (Germigny). </a:t>
            </a:r>
          </a:p>
          <a:p>
            <a:pPr algn="just">
              <a:buFont typeface="Wingdings" panose="05000000000000000000" pitchFamily="2" charset="2"/>
              <a:buChar char="q"/>
            </a:pPr>
            <a:endParaRPr lang="fr-FR" sz="2000" dirty="0">
              <a:latin typeface="Abadi" panose="020B0604020104020204" pitchFamily="34" charset="0"/>
            </a:endParaRP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21</a:t>
            </a:fld>
            <a:endParaRPr lang="fr-BE" dirty="0"/>
          </a:p>
        </p:txBody>
      </p:sp>
    </p:spTree>
    <p:extLst>
      <p:ext uri="{BB962C8B-B14F-4D97-AF65-F5344CB8AC3E}">
        <p14:creationId xmlns:p14="http://schemas.microsoft.com/office/powerpoint/2010/main" val="154066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Des voix perdues qui en disent parfois beaucoup…</a:t>
            </a:r>
          </a:p>
          <a:p>
            <a:pPr marL="0" indent="0" algn="ctr">
              <a:buNone/>
            </a:pPr>
            <a:endParaRPr lang="fr-FR" sz="2000" b="1" dirty="0">
              <a:latin typeface="Abadi" panose="020B0604020104020204" pitchFamily="34" charset="0"/>
            </a:endParaRPr>
          </a:p>
          <a:p>
            <a:pPr marL="0" indent="0" algn="just">
              <a:buNone/>
            </a:pPr>
            <a:r>
              <a:rPr lang="fr-FR" sz="2000" dirty="0">
                <a:latin typeface="Abadi" panose="020B0604020104020204" pitchFamily="34" charset="0"/>
              </a:rPr>
              <a:t>Si la majorité des bulletins annulés lors du dépouillement ne sont que raturés, certains comportent des annotations plus « parlantes ». En effet, comme dans toutes les élections de cette époque, certains électeurs vont utiliser leurs bulletins pour faire passer un message politique à défaut de se résoudre à voter pour les candidats en présence (Voilliot 2017). </a:t>
            </a:r>
          </a:p>
          <a:p>
            <a:pPr marL="0" indent="0" algn="just">
              <a:buNone/>
            </a:pPr>
            <a:r>
              <a:rPr lang="fr-FR" sz="2000" dirty="0">
                <a:latin typeface="Abadi" panose="020B0604020104020204" pitchFamily="34" charset="0"/>
              </a:rPr>
              <a:t>Voici quelques exemples de l’expression de ces électeurs icaunais vertueux, car ils remplissent leur devoir électoral, mais pas silencieux !</a:t>
            </a:r>
          </a:p>
          <a:p>
            <a:pPr marL="0" indent="0" algn="just">
              <a:buNone/>
            </a:pPr>
            <a:endParaRPr lang="fr-FR" sz="2000" dirty="0">
              <a:latin typeface="Abadi" panose="020B0604020104020204" pitchFamily="34" charset="0"/>
            </a:endParaRPr>
          </a:p>
          <a:p>
            <a:pPr marL="0" indent="0" algn="ctr">
              <a:buNone/>
            </a:pPr>
            <a:endParaRPr lang="fr-FR" sz="2000" b="1" dirty="0">
              <a:latin typeface="Abadi" panose="020B0604020104020204" pitchFamily="34" charset="0"/>
            </a:endParaRPr>
          </a:p>
          <a:p>
            <a:pPr marL="0" indent="0" algn="just">
              <a:buNone/>
            </a:pPr>
            <a:endParaRPr lang="fr-FR" sz="2000" dirty="0">
              <a:latin typeface="Abadi" panose="020B0604020104020204" pitchFamily="34" charset="0"/>
            </a:endParaRP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22</a:t>
            </a:fld>
            <a:endParaRPr lang="fr-BE" dirty="0"/>
          </a:p>
        </p:txBody>
      </p:sp>
    </p:spTree>
    <p:extLst>
      <p:ext uri="{BB962C8B-B14F-4D97-AF65-F5344CB8AC3E}">
        <p14:creationId xmlns:p14="http://schemas.microsoft.com/office/powerpoint/2010/main" val="1602198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endParaRPr lang="fr-FR" sz="2000" b="1" dirty="0">
              <a:latin typeface="Abadi" panose="020B0604020104020204" pitchFamily="34" charset="0"/>
            </a:endParaRPr>
          </a:p>
          <a:p>
            <a:pPr marL="0" indent="0" algn="just">
              <a:buNone/>
            </a:pPr>
            <a:endParaRPr lang="fr-FR" sz="2000" dirty="0">
              <a:latin typeface="Abadi" panose="020B0604020104020204" pitchFamily="34" charset="0"/>
            </a:endParaRP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23</a:t>
            </a:fld>
            <a:endParaRPr lang="fr-BE" dirty="0"/>
          </a:p>
        </p:txBody>
      </p:sp>
      <p:pic>
        <p:nvPicPr>
          <p:cNvPr id="7" name="Image 6" descr="Une image contenant texte, écriture manuscrite, lettre, papier&#10;&#10;Description générée automatiquement">
            <a:extLst>
              <a:ext uri="{FF2B5EF4-FFF2-40B4-BE49-F238E27FC236}">
                <a16:creationId xmlns:a16="http://schemas.microsoft.com/office/drawing/2014/main" id="{5B024D21-6156-4829-AEBE-36497BDFA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472530"/>
          </a:xfrm>
          <a:prstGeom prst="rect">
            <a:avLst/>
          </a:prstGeom>
        </p:spPr>
      </p:pic>
    </p:spTree>
    <p:extLst>
      <p:ext uri="{BB962C8B-B14F-4D97-AF65-F5344CB8AC3E}">
        <p14:creationId xmlns:p14="http://schemas.microsoft.com/office/powerpoint/2010/main" val="313474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endParaRPr lang="fr-FR" sz="2000" b="1" dirty="0">
              <a:latin typeface="Abadi" panose="020B0604020104020204" pitchFamily="34" charset="0"/>
            </a:endParaRPr>
          </a:p>
          <a:p>
            <a:pPr marL="0" indent="0" algn="just">
              <a:buNone/>
            </a:pPr>
            <a:endParaRPr lang="fr-FR" sz="2000" dirty="0">
              <a:latin typeface="Abadi" panose="020B0604020104020204" pitchFamily="34" charset="0"/>
            </a:endParaRP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24</a:t>
            </a:fld>
            <a:endParaRPr lang="fr-BE" dirty="0"/>
          </a:p>
        </p:txBody>
      </p:sp>
      <p:pic>
        <p:nvPicPr>
          <p:cNvPr id="7" name="Image 6" descr="Une image contenant texte, écriture manuscrite, papier, Produit en papier&#10;&#10;Description générée automatiquement">
            <a:extLst>
              <a:ext uri="{FF2B5EF4-FFF2-40B4-BE49-F238E27FC236}">
                <a16:creationId xmlns:a16="http://schemas.microsoft.com/office/drawing/2014/main" id="{C959799A-24AB-4370-9764-9C013FD19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289"/>
            <a:ext cx="9144000" cy="6087061"/>
          </a:xfrm>
          <a:prstGeom prst="rect">
            <a:avLst/>
          </a:prstGeom>
        </p:spPr>
      </p:pic>
    </p:spTree>
    <p:extLst>
      <p:ext uri="{BB962C8B-B14F-4D97-AF65-F5344CB8AC3E}">
        <p14:creationId xmlns:p14="http://schemas.microsoft.com/office/powerpoint/2010/main" val="236905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endParaRPr lang="fr-FR" sz="2000" b="1" dirty="0">
              <a:latin typeface="Abadi" panose="020B0604020104020204" pitchFamily="34" charset="0"/>
            </a:endParaRPr>
          </a:p>
          <a:p>
            <a:pPr marL="0" indent="0" algn="just">
              <a:buNone/>
            </a:pPr>
            <a:endParaRPr lang="fr-FR" sz="2000" dirty="0">
              <a:latin typeface="Abadi" panose="020B0604020104020204" pitchFamily="34" charset="0"/>
            </a:endParaRP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25</a:t>
            </a:fld>
            <a:endParaRPr lang="fr-BE" dirty="0"/>
          </a:p>
        </p:txBody>
      </p:sp>
      <p:pic>
        <p:nvPicPr>
          <p:cNvPr id="11" name="Image 10">
            <a:extLst>
              <a:ext uri="{FF2B5EF4-FFF2-40B4-BE49-F238E27FC236}">
                <a16:creationId xmlns:a16="http://schemas.microsoft.com/office/drawing/2014/main" id="{987106D2-4EB9-4418-9226-C21AB6D14792}"/>
              </a:ext>
            </a:extLst>
          </p:cNvPr>
          <p:cNvPicPr>
            <a:picLocks noChangeAspect="1"/>
          </p:cNvPicPr>
          <p:nvPr/>
        </p:nvPicPr>
        <p:blipFill>
          <a:blip r:embed="rId2"/>
          <a:stretch>
            <a:fillRect/>
          </a:stretch>
        </p:blipFill>
        <p:spPr>
          <a:xfrm>
            <a:off x="0" y="24102"/>
            <a:ext cx="9144000" cy="6083807"/>
          </a:xfrm>
          <a:prstGeom prst="rect">
            <a:avLst/>
          </a:prstGeom>
        </p:spPr>
      </p:pic>
    </p:spTree>
    <p:extLst>
      <p:ext uri="{BB962C8B-B14F-4D97-AF65-F5344CB8AC3E}">
        <p14:creationId xmlns:p14="http://schemas.microsoft.com/office/powerpoint/2010/main" val="8876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Titre 1" hidden="1">
            <a:extLst>
              <a:ext uri="{FF2B5EF4-FFF2-40B4-BE49-F238E27FC236}">
                <a16:creationId xmlns:a16="http://schemas.microsoft.com/office/drawing/2014/main" id="{B13761BC-F87D-41D0-8823-1A056DC38A34}"/>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endParaRPr lang="en-US" sz="3100" i="1" dirty="0">
              <a:solidFill>
                <a:schemeClr val="tx1">
                  <a:lumMod val="85000"/>
                  <a:lumOff val="15000"/>
                </a:schemeClr>
              </a:solidFill>
            </a:endParaRPr>
          </a:p>
        </p:txBody>
      </p:sp>
      <p:cxnSp>
        <p:nvCxnSpPr>
          <p:cNvPr id="29"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78DC3195-2F15-4050-BD4D-C0E3B5C36B6D}"/>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dirty="0">
                <a:solidFill>
                  <a:srgbClr val="FFFFFF"/>
                </a:solidFill>
                <a:latin typeface="+mn-lt"/>
                <a:ea typeface="+mn-ea"/>
                <a:cs typeface="+mn-cs"/>
              </a:rPr>
              <a:t>Christophe VOILLIOT</a:t>
            </a:r>
          </a:p>
        </p:txBody>
      </p:sp>
      <p:sp>
        <p:nvSpPr>
          <p:cNvPr id="5" name="Espace réservé du numéro de diapositive 4">
            <a:extLst>
              <a:ext uri="{FF2B5EF4-FFF2-40B4-BE49-F238E27FC236}">
                <a16:creationId xmlns:a16="http://schemas.microsoft.com/office/drawing/2014/main" id="{B93218F1-81C6-49F6-B0F7-80BA18A1719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CF4668DC-857F-487D-BFFA-8C0CA5037977}" type="slidenum">
              <a:rPr lang="en-US" smtClean="0">
                <a:solidFill>
                  <a:srgbClr val="FFFFFF"/>
                </a:solidFill>
              </a:rPr>
              <a:pPr defTabSz="457200">
                <a:spcAft>
                  <a:spcPts val="600"/>
                </a:spcAft>
              </a:pPr>
              <a:t>3</a:t>
            </a:fld>
            <a:endParaRPr lang="en-US" dirty="0">
              <a:solidFill>
                <a:srgbClr val="FFFFFF"/>
              </a:solidFill>
            </a:endParaRPr>
          </a:p>
        </p:txBody>
      </p:sp>
      <p:pic>
        <p:nvPicPr>
          <p:cNvPr id="8" name="Espace réservé du contenu 7" descr="Une image contenant texte, vieux&#10;&#10;Description générée automatiquement">
            <a:extLst>
              <a:ext uri="{FF2B5EF4-FFF2-40B4-BE49-F238E27FC236}">
                <a16:creationId xmlns:a16="http://schemas.microsoft.com/office/drawing/2014/main" id="{707C0262-61E0-485E-A3CF-3E67629B7661}"/>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r="15334"/>
          <a:stretch/>
        </p:blipFill>
        <p:spPr>
          <a:xfrm>
            <a:off x="11824" y="10"/>
            <a:ext cx="9143980" cy="6857990"/>
          </a:xfrm>
          <a:prstGeom prst="rect">
            <a:avLst/>
          </a:prstGeom>
        </p:spPr>
      </p:pic>
    </p:spTree>
    <p:extLst>
      <p:ext uri="{BB962C8B-B14F-4D97-AF65-F5344CB8AC3E}">
        <p14:creationId xmlns:p14="http://schemas.microsoft.com/office/powerpoint/2010/main" val="285983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pic>
        <p:nvPicPr>
          <p:cNvPr id="7" name="Espace réservé du contenu 6">
            <a:extLst>
              <a:ext uri="{FF2B5EF4-FFF2-40B4-BE49-F238E27FC236}">
                <a16:creationId xmlns:a16="http://schemas.microsoft.com/office/drawing/2014/main" id="{2E1F4CF2-8EF6-4CEA-B34B-5A86767EE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638" y="1341438"/>
            <a:ext cx="6169574" cy="4525962"/>
          </a:xfrm>
          <a:scene3d>
            <a:camera prst="obliqueTopLeft"/>
            <a:lightRig rig="threePt" dir="t"/>
          </a:scene3d>
        </p:spPr>
      </p:pic>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a:t>Christophe VOILLIOT</a:t>
            </a:r>
            <a:endParaRPr lang="fr-BE" dirty="0"/>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4</a:t>
            </a:fld>
            <a:endParaRPr lang="fr-BE" dirty="0"/>
          </a:p>
        </p:txBody>
      </p:sp>
    </p:spTree>
    <p:extLst>
      <p:ext uri="{BB962C8B-B14F-4D97-AF65-F5344CB8AC3E}">
        <p14:creationId xmlns:p14="http://schemas.microsoft.com/office/powerpoint/2010/main" val="124512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Quelques rappels sur la procédure contentieuse</a:t>
            </a:r>
          </a:p>
          <a:p>
            <a:pPr marL="0" indent="0">
              <a:buNone/>
            </a:pPr>
            <a:r>
              <a:rPr lang="fr-FR" sz="2000" dirty="0"/>
              <a:t>	</a:t>
            </a:r>
          </a:p>
          <a:p>
            <a:pPr marL="0" indent="0" algn="just">
              <a:buNone/>
            </a:pPr>
            <a:r>
              <a:rPr lang="fr-FR" sz="2000" dirty="0"/>
              <a:t>Le contentieux des élections administratives relève en première instance des conseils de préfecture (Laferrière 2020) en application de la loi du 22 juin 1833 car il s’agit d’un contentieux d’attribution. </a:t>
            </a:r>
          </a:p>
          <a:p>
            <a:pPr marL="0" indent="0" algn="just">
              <a:buNone/>
            </a:pPr>
            <a:r>
              <a:rPr lang="fr-FR" sz="2000" dirty="0"/>
              <a:t>L’instruction est écrite, mais les parties ont la possibilité de présenter des observations orales lors de l’audience. Les parties peuvent être représentées par un avocat, la loi du 22 juillet 1889 ayant sur ce point transposé la jurisprudence </a:t>
            </a:r>
            <a:r>
              <a:rPr lang="fr-FR" sz="2000" i="1" dirty="0" err="1"/>
              <a:t>Legré</a:t>
            </a:r>
            <a:r>
              <a:rPr lang="fr-FR" sz="2000" i="1" dirty="0"/>
              <a:t> </a:t>
            </a:r>
            <a:r>
              <a:rPr lang="fr-FR" sz="2000" dirty="0"/>
              <a:t>(CE – 5 mars 1886). </a:t>
            </a:r>
          </a:p>
          <a:p>
            <a:pPr marL="0" indent="0" algn="just">
              <a:buNone/>
            </a:pPr>
            <a:r>
              <a:rPr lang="fr-FR" sz="2000" dirty="0"/>
              <a:t>Les décisions contentieuses des conseils de préfecture portent le nom d‘arrêtés ; ces derniers sont directement exécutoires et peuvent être contestés en appel devant le Conseil d’Etat.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5</a:t>
            </a:fld>
            <a:endParaRPr lang="fr-BE" dirty="0"/>
          </a:p>
        </p:txBody>
      </p:sp>
    </p:spTree>
    <p:extLst>
      <p:ext uri="{BB962C8B-B14F-4D97-AF65-F5344CB8AC3E}">
        <p14:creationId xmlns:p14="http://schemas.microsoft.com/office/powerpoint/2010/main" val="275107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La réforme de 1926</a:t>
            </a:r>
          </a:p>
          <a:p>
            <a:pPr marL="0" indent="0">
              <a:buNone/>
            </a:pPr>
            <a:r>
              <a:rPr lang="fr-FR" sz="2000" dirty="0"/>
              <a:t>	</a:t>
            </a:r>
          </a:p>
          <a:p>
            <a:pPr marL="0" indent="0">
              <a:buNone/>
            </a:pPr>
            <a:r>
              <a:rPr lang="fr-FR" sz="2000" dirty="0"/>
              <a:t>Dans le cadre de la réforme dite « Poincaré » (décrets-lois des 6 et 26 septembre 1926), les conseils de préfecture ont été remplacés par des conseils interdépartementaux de préfecture. Leurs attributions furent précisées par les décrets des 5 mai et 8 septembre 1934.</a:t>
            </a:r>
          </a:p>
          <a:p>
            <a:pPr marL="0" indent="0">
              <a:buNone/>
            </a:pPr>
            <a:endParaRPr lang="fr-FR" sz="2000" dirty="0"/>
          </a:p>
          <a:p>
            <a:pPr marL="0" indent="0">
              <a:buNone/>
            </a:pPr>
            <a:r>
              <a:rPr lang="fr-FR" sz="2000" dirty="0"/>
              <a:t>Dans l’Yonne, la réforme de 1926 a eu pour conséquence la disparition de deux arrondissements et de deux sous-préfectures, à Tonnerre et à Joigny, et le transfert du contentieux des élections administratives au conseil interdépartemental siégeant à Dijon, chef-lieu du département de la Côte d’Or.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6</a:t>
            </a:fld>
            <a:endParaRPr lang="fr-BE" dirty="0"/>
          </a:p>
        </p:txBody>
      </p:sp>
    </p:spTree>
    <p:extLst>
      <p:ext uri="{BB962C8B-B14F-4D97-AF65-F5344CB8AC3E}">
        <p14:creationId xmlns:p14="http://schemas.microsoft.com/office/powerpoint/2010/main" val="186317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p:spPr>
        <p:txBody>
          <a:bodyPr>
            <a:normAutofit/>
          </a:bodyPr>
          <a:lstStyle/>
          <a:p>
            <a:pPr marL="0" indent="0" algn="ctr">
              <a:buNone/>
            </a:pPr>
            <a:r>
              <a:rPr lang="fr-FR" sz="2000" b="1" dirty="0">
                <a:latin typeface="Abadi" panose="020B0604020104020204" pitchFamily="34" charset="0"/>
              </a:rPr>
              <a:t>Les sources archivistiques</a:t>
            </a:r>
          </a:p>
          <a:p>
            <a:pPr marL="0" indent="0">
              <a:buNone/>
            </a:pPr>
            <a:r>
              <a:rPr lang="fr-FR" sz="2000" dirty="0"/>
              <a:t>	</a:t>
            </a:r>
          </a:p>
          <a:p>
            <a:pPr marL="0" indent="0">
              <a:buNone/>
            </a:pPr>
            <a:r>
              <a:rPr lang="fr-FR" sz="2000" dirty="0"/>
              <a:t>Il faut distinguer deux périodes, avant la réforme de 1926 et après :</a:t>
            </a:r>
          </a:p>
          <a:p>
            <a:pPr>
              <a:buFont typeface="Wingdings" panose="05000000000000000000" pitchFamily="2" charset="2"/>
              <a:buChar char="q"/>
            </a:pPr>
            <a:r>
              <a:rPr lang="fr-FR" sz="2000" dirty="0"/>
              <a:t>Avant 1926, les dossiers contentieux sont conservés aux Archives départementales de l’Yonne, mais ils sont intégrés de manière partielle dans la série 2M4 et la série 5K n’a été ni constituée ni inventoriée ;</a:t>
            </a:r>
          </a:p>
          <a:p>
            <a:pPr>
              <a:buFont typeface="Wingdings" panose="05000000000000000000" pitchFamily="2" charset="2"/>
              <a:buChar char="q"/>
            </a:pPr>
            <a:r>
              <a:rPr lang="fr-FR" sz="2000" dirty="0"/>
              <a:t>Après 1926, les dossiers contentieux sont conservés aux Archives départementales de Côte d’Or dans la série 5K réglementaire.</a:t>
            </a:r>
          </a:p>
          <a:p>
            <a:pPr marL="0" indent="0">
              <a:buNone/>
            </a:pPr>
            <a:endParaRPr lang="fr-FR" sz="2000" dirty="0"/>
          </a:p>
          <a:p>
            <a:pPr marL="0" indent="0">
              <a:buNone/>
            </a:pPr>
            <a:r>
              <a:rPr lang="fr-FR" sz="2000" dirty="0"/>
              <a:t>Par conséquent, l’analyse quantitative du contentieux des élections ne peut être effectuée de manière rigoureuse que pour la période 1926-39.</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7</a:t>
            </a:fld>
            <a:endParaRPr lang="fr-BE" dirty="0"/>
          </a:p>
        </p:txBody>
      </p:sp>
    </p:spTree>
    <p:extLst>
      <p:ext uri="{BB962C8B-B14F-4D97-AF65-F5344CB8AC3E}">
        <p14:creationId xmlns:p14="http://schemas.microsoft.com/office/powerpoint/2010/main" val="164614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a:effectLst/>
        </p:spPr>
        <p:txBody>
          <a:bodyPr>
            <a:normAutofit/>
          </a:bodyPr>
          <a:lstStyle/>
          <a:p>
            <a:pPr marL="0" indent="0" algn="ctr">
              <a:buNone/>
            </a:pPr>
            <a:r>
              <a:rPr lang="fr-FR" sz="2000" b="1" dirty="0">
                <a:latin typeface="Abadi" panose="020B0604020104020204" pitchFamily="34" charset="0"/>
              </a:rPr>
              <a:t>Analyse quantitative du contentieux</a:t>
            </a:r>
          </a:p>
          <a:p>
            <a:pPr marL="0" indent="0">
              <a:buNone/>
            </a:pPr>
            <a:r>
              <a:rPr lang="fr-FR" sz="2000" dirty="0"/>
              <a:t>	</a:t>
            </a:r>
          </a:p>
          <a:p>
            <a:pPr marL="0" indent="0" algn="just">
              <a:buNone/>
            </a:pPr>
            <a:r>
              <a:rPr lang="fr-FR" sz="2000" dirty="0"/>
              <a:t>Entre 1919 et 1939, compte-tenu des élections partielles et des élections ayant nécessité deux tours, il y a eu au total </a:t>
            </a:r>
            <a:r>
              <a:rPr lang="fr-FR" sz="2000" b="1" dirty="0"/>
              <a:t>212 scrutins </a:t>
            </a:r>
            <a:r>
              <a:rPr lang="fr-FR" sz="2000" dirty="0"/>
              <a:t>pour l’élection des membres des différents conseils d’arrondissement du département. </a:t>
            </a:r>
          </a:p>
          <a:p>
            <a:pPr marL="0" indent="0" algn="just">
              <a:buNone/>
            </a:pPr>
            <a:r>
              <a:rPr lang="fr-FR" sz="2000" dirty="0"/>
              <a:t>Sur ces 212 scrutins, quatre ont fait l’objet d’un recours en annulation :</a:t>
            </a:r>
          </a:p>
          <a:p>
            <a:pPr algn="just">
              <a:buFont typeface="Wingdings" panose="05000000000000000000" pitchFamily="2" charset="2"/>
              <a:buChar char="q"/>
            </a:pPr>
            <a:r>
              <a:rPr lang="fr-FR" sz="2000" dirty="0"/>
              <a:t>Scrutin du 10 juillet 1921 dans le canton de Coulanges-sur-Yonne (arrondissement d’Auxerre)</a:t>
            </a:r>
          </a:p>
          <a:p>
            <a:pPr marL="0" indent="0" algn="just">
              <a:buNone/>
            </a:pPr>
            <a:r>
              <a:rPr lang="fr-FR" sz="1800" dirty="0"/>
              <a:t>Arrêté du Conseil de préfecture de l’Yonne du 8 août 1921 </a:t>
            </a:r>
            <a:endParaRPr lang="fr-FR" sz="2000" dirty="0"/>
          </a:p>
          <a:p>
            <a:pPr marL="0" indent="0" algn="just">
              <a:buNone/>
            </a:pPr>
            <a:r>
              <a:rPr lang="fr-FR" sz="2000" dirty="0"/>
              <a:t>							</a:t>
            </a:r>
            <a:r>
              <a:rPr lang="fr-FR" sz="2000" b="1" dirty="0">
                <a:solidFill>
                  <a:srgbClr val="FF0000"/>
                </a:solidFill>
              </a:rPr>
              <a:t>ANNULATION</a:t>
            </a:r>
          </a:p>
          <a:p>
            <a:pPr marL="0" indent="0" algn="just">
              <a:buNone/>
            </a:pPr>
            <a:r>
              <a:rPr lang="fr-FR" sz="1800" dirty="0"/>
              <a:t>Décision du Conseil d’Etat du 17 février 1922 </a:t>
            </a:r>
          </a:p>
          <a:p>
            <a:pPr marL="0" indent="0" algn="just">
              <a:buNone/>
            </a:pPr>
            <a:r>
              <a:rPr lang="fr-FR" sz="1800" b="1" dirty="0">
                <a:solidFill>
                  <a:srgbClr val="FF0000"/>
                </a:solidFill>
              </a:rPr>
              <a:t>						</a:t>
            </a:r>
            <a:r>
              <a:rPr lang="fr-FR" sz="2000" b="1" dirty="0">
                <a:solidFill>
                  <a:srgbClr val="FF0000"/>
                </a:solidFill>
              </a:rPr>
              <a:t>REJET de l’APPEL</a:t>
            </a:r>
            <a:endParaRPr lang="fr-FR" sz="1800" dirty="0"/>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8</a:t>
            </a:fld>
            <a:endParaRPr lang="fr-BE" dirty="0"/>
          </a:p>
        </p:txBody>
      </p:sp>
      <p:cxnSp>
        <p:nvCxnSpPr>
          <p:cNvPr id="11" name="Connecteur : en angle 10">
            <a:extLst>
              <a:ext uri="{FF2B5EF4-FFF2-40B4-BE49-F238E27FC236}">
                <a16:creationId xmlns:a16="http://schemas.microsoft.com/office/drawing/2014/main" id="{635F9D4C-7225-4FDC-BF82-DF4389ABC298}"/>
              </a:ext>
            </a:extLst>
          </p:cNvPr>
          <p:cNvCxnSpPr/>
          <p:nvPr/>
        </p:nvCxnSpPr>
        <p:spPr>
          <a:xfrm>
            <a:off x="4788024" y="4678977"/>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ngle 11">
            <a:extLst>
              <a:ext uri="{FF2B5EF4-FFF2-40B4-BE49-F238E27FC236}">
                <a16:creationId xmlns:a16="http://schemas.microsoft.com/office/drawing/2014/main" id="{21948A99-4719-42DC-96AD-72A67274EA62}"/>
              </a:ext>
            </a:extLst>
          </p:cNvPr>
          <p:cNvCxnSpPr/>
          <p:nvPr/>
        </p:nvCxnSpPr>
        <p:spPr>
          <a:xfrm>
            <a:off x="6096000" y="4005064"/>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16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69385-0036-47AE-85C5-44C119A0B757}"/>
              </a:ext>
            </a:extLst>
          </p:cNvPr>
          <p:cNvSpPr>
            <a:spLocks noGrp="1"/>
          </p:cNvSpPr>
          <p:nvPr>
            <p:ph type="title"/>
          </p:nvPr>
        </p:nvSpPr>
        <p:spPr>
          <a:xfrm>
            <a:off x="231652" y="342008"/>
            <a:ext cx="8680696" cy="365125"/>
          </a:xfrm>
          <a:ln/>
        </p:spPr>
        <p:style>
          <a:lnRef idx="1">
            <a:schemeClr val="accent3"/>
          </a:lnRef>
          <a:fillRef idx="2">
            <a:schemeClr val="accent3"/>
          </a:fillRef>
          <a:effectRef idx="1">
            <a:schemeClr val="accent3"/>
          </a:effectRef>
          <a:fontRef idx="minor">
            <a:schemeClr val="dk1"/>
          </a:fontRef>
        </p:style>
        <p:txBody>
          <a:bodyPr anchor="t" anchorCtr="0">
            <a:normAutofit fontScale="90000"/>
          </a:bodyPr>
          <a:lstStyle/>
          <a:p>
            <a:r>
              <a:rPr lang="fr-FR" sz="2400" dirty="0">
                <a:solidFill>
                  <a:schemeClr val="accent6">
                    <a:lumMod val="50000"/>
                  </a:schemeClr>
                </a:solidFill>
                <a:latin typeface="Bradley Hand ITC" panose="03070402050302030203" pitchFamily="66" charset="0"/>
              </a:rPr>
              <a:t>              Comprendre la vertu des électeurs icaunais</a:t>
            </a:r>
          </a:p>
        </p:txBody>
      </p:sp>
      <p:sp>
        <p:nvSpPr>
          <p:cNvPr id="3" name="Espace réservé du contenu 2">
            <a:extLst>
              <a:ext uri="{FF2B5EF4-FFF2-40B4-BE49-F238E27FC236}">
                <a16:creationId xmlns:a16="http://schemas.microsoft.com/office/drawing/2014/main" id="{E0F546B6-6E18-46F1-A616-F07E9E9E5692}"/>
              </a:ext>
            </a:extLst>
          </p:cNvPr>
          <p:cNvSpPr>
            <a:spLocks noGrp="1"/>
          </p:cNvSpPr>
          <p:nvPr>
            <p:ph idx="1"/>
          </p:nvPr>
        </p:nvSpPr>
        <p:spPr>
          <a:xfrm>
            <a:off x="459258" y="1268760"/>
            <a:ext cx="8229600" cy="4525963"/>
          </a:xfrm>
          <a:effectLst/>
        </p:spPr>
        <p:txBody>
          <a:bodyPr>
            <a:normAutofit/>
          </a:bodyPr>
          <a:lstStyle/>
          <a:p>
            <a:pPr marL="0" indent="0" algn="ctr">
              <a:buNone/>
            </a:pPr>
            <a:r>
              <a:rPr lang="fr-FR" sz="2400" b="1" dirty="0">
                <a:latin typeface="Abadi" panose="020B0604020104020204" pitchFamily="34" charset="0"/>
              </a:rPr>
              <a:t>Analyse quantitative du contentieux</a:t>
            </a:r>
          </a:p>
          <a:p>
            <a:pPr marL="0" indent="0">
              <a:buNone/>
            </a:pPr>
            <a:r>
              <a:rPr lang="fr-FR" sz="2000" dirty="0"/>
              <a:t>	</a:t>
            </a:r>
          </a:p>
          <a:p>
            <a:pPr algn="just">
              <a:buFont typeface="Wingdings" panose="05000000000000000000" pitchFamily="2" charset="2"/>
              <a:buChar char="q"/>
            </a:pPr>
            <a:r>
              <a:rPr lang="fr-FR" sz="2000" dirty="0"/>
              <a:t>Scrutin du 14 octobre 1928 dans le canton de Saint-Florentin (arrondissement d’Auxerre)</a:t>
            </a:r>
          </a:p>
          <a:p>
            <a:pPr marL="0" indent="0" algn="just">
              <a:buNone/>
            </a:pPr>
            <a:r>
              <a:rPr lang="fr-FR" sz="1800" dirty="0"/>
              <a:t>Arrêté du Conseil interdépartemental de préfecture du 3 novembre 1928          </a:t>
            </a:r>
            <a:r>
              <a:rPr lang="fr-FR" sz="2200" b="1" dirty="0">
                <a:solidFill>
                  <a:srgbClr val="00B050"/>
                </a:solidFill>
              </a:rPr>
              <a:t>REJET</a:t>
            </a:r>
            <a:endParaRPr lang="fr-FR" sz="2200" dirty="0">
              <a:solidFill>
                <a:srgbClr val="00B050"/>
              </a:solidFill>
            </a:endParaRPr>
          </a:p>
          <a:p>
            <a:pPr algn="just">
              <a:buFont typeface="Wingdings" panose="05000000000000000000" pitchFamily="2" charset="2"/>
              <a:buChar char="q"/>
            </a:pPr>
            <a:r>
              <a:rPr lang="fr-FR" sz="2000" dirty="0"/>
              <a:t>Scrutin du 10 octobre 1937 dans le canton d’Avallon                        </a:t>
            </a:r>
          </a:p>
          <a:p>
            <a:pPr marL="0" indent="0" algn="just">
              <a:buNone/>
            </a:pPr>
            <a:r>
              <a:rPr lang="fr-FR" sz="1800" dirty="0"/>
              <a:t>Arrêté du Conseil interdépartemental de préfecture du 19 novembre 1937        </a:t>
            </a:r>
            <a:r>
              <a:rPr lang="fr-FR" sz="2200" b="1" dirty="0">
                <a:solidFill>
                  <a:srgbClr val="00B050"/>
                </a:solidFill>
              </a:rPr>
              <a:t>REJET</a:t>
            </a:r>
            <a:endParaRPr lang="fr-FR" sz="2400" dirty="0"/>
          </a:p>
          <a:p>
            <a:pPr algn="just">
              <a:buFont typeface="Wingdings" panose="05000000000000000000" pitchFamily="2" charset="2"/>
              <a:buChar char="q"/>
            </a:pPr>
            <a:r>
              <a:rPr lang="fr-FR" sz="2000" dirty="0"/>
              <a:t>Scrutin du 13 novembre 1938 dans le canton de Coulanges-sur-Yonne (arrondissement d’Auxerre) </a:t>
            </a:r>
          </a:p>
          <a:p>
            <a:pPr marL="0" indent="0" algn="just">
              <a:buNone/>
            </a:pPr>
            <a:r>
              <a:rPr lang="fr-FR" sz="1800" dirty="0"/>
              <a:t>Arrêté du Conseil interdépartemental de préfecture du 13 décembre 1938</a:t>
            </a:r>
            <a:r>
              <a:rPr lang="fr-FR" sz="2000" dirty="0"/>
              <a:t>	</a:t>
            </a:r>
            <a:r>
              <a:rPr lang="fr-FR" sz="2200" b="1" dirty="0">
                <a:solidFill>
                  <a:srgbClr val="00B050"/>
                </a:solidFill>
              </a:rPr>
              <a:t>REJET</a:t>
            </a:r>
          </a:p>
          <a:p>
            <a:pPr marL="0" indent="0" algn="just">
              <a:buNone/>
            </a:pPr>
            <a:r>
              <a:rPr lang="fr-FR" sz="2000" dirty="0"/>
              <a:t>						</a:t>
            </a:r>
            <a:r>
              <a:rPr lang="fr-FR" sz="1800" dirty="0"/>
              <a:t>	</a:t>
            </a:r>
          </a:p>
        </p:txBody>
      </p:sp>
      <p:sp>
        <p:nvSpPr>
          <p:cNvPr id="4" name="Espace réservé du pied de page 3">
            <a:extLst>
              <a:ext uri="{FF2B5EF4-FFF2-40B4-BE49-F238E27FC236}">
                <a16:creationId xmlns:a16="http://schemas.microsoft.com/office/drawing/2014/main" id="{845CF1CB-46D2-487F-9C54-E5667903797F}"/>
              </a:ext>
            </a:extLst>
          </p:cNvPr>
          <p:cNvSpPr>
            <a:spLocks noGrp="1"/>
          </p:cNvSpPr>
          <p:nvPr>
            <p:ph type="ftr" sz="quarter" idx="11"/>
          </p:nvPr>
        </p:nvSpPr>
        <p:spPr/>
        <p:txBody>
          <a:bodyPr/>
          <a:lstStyle/>
          <a:p>
            <a:r>
              <a:rPr lang="fr-BE" dirty="0"/>
              <a:t>Christophe VOILLIOT</a:t>
            </a:r>
          </a:p>
        </p:txBody>
      </p:sp>
      <p:sp>
        <p:nvSpPr>
          <p:cNvPr id="5" name="Espace réservé du numéro de diapositive 4">
            <a:extLst>
              <a:ext uri="{FF2B5EF4-FFF2-40B4-BE49-F238E27FC236}">
                <a16:creationId xmlns:a16="http://schemas.microsoft.com/office/drawing/2014/main" id="{53846647-8193-4F92-969C-AA14AA893CC9}"/>
              </a:ext>
            </a:extLst>
          </p:cNvPr>
          <p:cNvSpPr>
            <a:spLocks noGrp="1"/>
          </p:cNvSpPr>
          <p:nvPr>
            <p:ph type="sldNum" sz="quarter" idx="12"/>
          </p:nvPr>
        </p:nvSpPr>
        <p:spPr/>
        <p:txBody>
          <a:bodyPr/>
          <a:lstStyle/>
          <a:p>
            <a:fld id="{CF4668DC-857F-487D-BFFA-8C0CA5037977}" type="slidenum">
              <a:rPr lang="fr-BE" smtClean="0"/>
              <a:t>9</a:t>
            </a:fld>
            <a:endParaRPr lang="fr-BE" dirty="0"/>
          </a:p>
        </p:txBody>
      </p:sp>
    </p:spTree>
    <p:extLst>
      <p:ext uri="{BB962C8B-B14F-4D97-AF65-F5344CB8AC3E}">
        <p14:creationId xmlns:p14="http://schemas.microsoft.com/office/powerpoint/2010/main" val="153534867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2061</Words>
  <Application>Microsoft Office PowerPoint</Application>
  <PresentationFormat>Affichage à l'écran (4:3)</PresentationFormat>
  <Paragraphs>212</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Abadi</vt:lpstr>
      <vt:lpstr>Arial</vt:lpstr>
      <vt:lpstr>Bradley Hand ITC</vt:lpstr>
      <vt:lpstr>Calibri</vt:lpstr>
      <vt:lpstr>Wingdings</vt:lpstr>
      <vt:lpstr>Thème Office</vt:lpstr>
      <vt:lpstr>Comprendre la vertu des électeurs icaunais. Le contentieux des élections locales dans le département de l’Yonne (1919-1939)</vt:lpstr>
      <vt:lpstr>Comprendre la vertu des électeurs icaunais</vt:lpstr>
      <vt:lpstr>Présentation PowerPoint</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lpstr>       Comprendre la vertu des électeurs icaunais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la vertu des électeurs icaunais. Le contentieux des élections locales dans le département de l’Yonne (1919-1939)</dc:title>
  <dc:creator>Voilliot Christophe</dc:creator>
  <cp:lastModifiedBy>Voilliot Christophe</cp:lastModifiedBy>
  <cp:revision>18</cp:revision>
  <dcterms:created xsi:type="dcterms:W3CDTF">2023-05-18T05:19:47Z</dcterms:created>
  <dcterms:modified xsi:type="dcterms:W3CDTF">2023-05-18T08:16:27Z</dcterms:modified>
</cp:coreProperties>
</file>